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81"/>
  </p:notesMasterIdLst>
  <p:handoutMasterIdLst>
    <p:handoutMasterId r:id="rId82"/>
  </p:handoutMasterIdLst>
  <p:sldIdLst>
    <p:sldId id="665" r:id="rId2"/>
    <p:sldId id="571" r:id="rId3"/>
    <p:sldId id="726" r:id="rId4"/>
    <p:sldId id="467" r:id="rId5"/>
    <p:sldId id="727" r:id="rId6"/>
    <p:sldId id="470" r:id="rId7"/>
    <p:sldId id="471" r:id="rId8"/>
    <p:sldId id="472" r:id="rId9"/>
    <p:sldId id="479" r:id="rId10"/>
    <p:sldId id="683" r:id="rId11"/>
    <p:sldId id="666" r:id="rId12"/>
    <p:sldId id="700" r:id="rId13"/>
    <p:sldId id="667" r:id="rId14"/>
    <p:sldId id="668" r:id="rId15"/>
    <p:sldId id="748" r:id="rId16"/>
    <p:sldId id="749" r:id="rId17"/>
    <p:sldId id="750" r:id="rId18"/>
    <p:sldId id="751" r:id="rId19"/>
    <p:sldId id="752" r:id="rId20"/>
    <p:sldId id="753" r:id="rId21"/>
    <p:sldId id="754" r:id="rId22"/>
    <p:sldId id="755" r:id="rId23"/>
    <p:sldId id="756" r:id="rId24"/>
    <p:sldId id="757" r:id="rId25"/>
    <p:sldId id="758" r:id="rId26"/>
    <p:sldId id="759" r:id="rId27"/>
    <p:sldId id="760" r:id="rId28"/>
    <p:sldId id="761" r:id="rId29"/>
    <p:sldId id="762" r:id="rId30"/>
    <p:sldId id="763" r:id="rId31"/>
    <p:sldId id="771" r:id="rId32"/>
    <p:sldId id="765" r:id="rId33"/>
    <p:sldId id="766" r:id="rId34"/>
    <p:sldId id="767" r:id="rId35"/>
    <p:sldId id="729" r:id="rId36"/>
    <p:sldId id="768" r:id="rId37"/>
    <p:sldId id="769" r:id="rId38"/>
    <p:sldId id="730" r:id="rId39"/>
    <p:sldId id="686" r:id="rId40"/>
    <p:sldId id="701" r:id="rId41"/>
    <p:sldId id="597" r:id="rId42"/>
    <p:sldId id="680" r:id="rId43"/>
    <p:sldId id="681" r:id="rId44"/>
    <p:sldId id="682" r:id="rId45"/>
    <p:sldId id="598" r:id="rId46"/>
    <p:sldId id="731" r:id="rId47"/>
    <p:sldId id="607" r:id="rId48"/>
    <p:sldId id="733" r:id="rId49"/>
    <p:sldId id="610" r:id="rId50"/>
    <p:sldId id="737" r:id="rId51"/>
    <p:sldId id="738" r:id="rId52"/>
    <p:sldId id="739" r:id="rId53"/>
    <p:sldId id="624" r:id="rId54"/>
    <p:sldId id="740" r:id="rId55"/>
    <p:sldId id="741" r:id="rId56"/>
    <p:sldId id="627" r:id="rId57"/>
    <p:sldId id="684" r:id="rId58"/>
    <p:sldId id="632" r:id="rId59"/>
    <p:sldId id="773" r:id="rId60"/>
    <p:sldId id="742" r:id="rId61"/>
    <p:sldId id="743" r:id="rId62"/>
    <p:sldId id="744" r:id="rId63"/>
    <p:sldId id="648" r:id="rId64"/>
    <p:sldId id="650" r:id="rId65"/>
    <p:sldId id="651" r:id="rId66"/>
    <p:sldId id="745" r:id="rId67"/>
    <p:sldId id="655" r:id="rId68"/>
    <p:sldId id="746" r:id="rId69"/>
    <p:sldId id="747" r:id="rId70"/>
    <p:sldId id="660" r:id="rId71"/>
    <p:sldId id="710" r:id="rId72"/>
    <p:sldId id="500" r:id="rId73"/>
    <p:sldId id="770" r:id="rId74"/>
    <p:sldId id="501" r:id="rId75"/>
    <p:sldId id="702" r:id="rId76"/>
    <p:sldId id="594" r:id="rId77"/>
    <p:sldId id="493" r:id="rId78"/>
    <p:sldId id="728" r:id="rId79"/>
    <p:sldId id="499" r:id="rId8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7 Morshagina" initials="Morshagin" lastIdx="1" clrIdx="0">
    <p:extLst>
      <p:ext uri="{19B8F6BF-5375-455C-9EA6-DF929625EA0E}">
        <p15:presenceInfo xmlns:p15="http://schemas.microsoft.com/office/powerpoint/2012/main" userId="107 Morshag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7B7"/>
    <a:srgbClr val="E4EEE2"/>
    <a:srgbClr val="E1E5DC"/>
    <a:srgbClr val="F0F3EE"/>
    <a:srgbClr val="90D09F"/>
    <a:srgbClr val="00B050"/>
    <a:srgbClr val="C2E1BD"/>
    <a:srgbClr val="CFE7CB"/>
    <a:srgbClr val="EDF0E9"/>
    <a:srgbClr val="D2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15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74606299212594E-2"/>
          <c:y val="0.12775486158903776"/>
          <c:w val="0.84405872703412077"/>
          <c:h val="0.66119220805880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B8-4929-AC58-F32EDC5BAC5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B8-4929-AC58-F32EDC5BAC5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B0-45D5-89C1-91498466D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8-4929-AC58-F32EDC5BAC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483</c:v>
                </c:pt>
                <c:pt idx="1">
                  <c:v>483</c:v>
                </c:pt>
                <c:pt idx="2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8-4929-AC58-F32EDC5BAC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D27CA1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rgbClr r="0" g="0" b="0"/>
              </a:contourClr>
            </a:sp3d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EF-41DB-B043-317AF43F8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A-47DA-A710-2698020FC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9859200"/>
        <c:axId val="1499868352"/>
      </c:barChart>
      <c:catAx>
        <c:axId val="14998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9868352"/>
        <c:crosses val="autoZero"/>
        <c:auto val="1"/>
        <c:lblAlgn val="ctr"/>
        <c:lblOffset val="100"/>
        <c:noMultiLvlLbl val="0"/>
      </c:catAx>
      <c:valAx>
        <c:axId val="14998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9985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5219721329058"/>
          <c:y val="3.4013605442176964E-2"/>
          <c:w val="0.5187566988210075"/>
          <c:h val="0.7057823129251714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8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2">
                      <a:tint val="92000"/>
                      <a:satMod val="170000"/>
                    </a:schemeClr>
                  </a:gs>
                  <a:gs pos="15000">
                    <a:schemeClr val="accent2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DAC-4393-8941-5D789DFF2A64}"/>
              </c:ext>
            </c:extLst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4">
                      <a:tint val="92000"/>
                      <a:satMod val="170000"/>
                    </a:schemeClr>
                  </a:gs>
                  <a:gs pos="15000">
                    <a:schemeClr val="accent4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AC-4393-8941-5D789DFF2A64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AC-4393-8941-5D789DFF2A64}"/>
              </c:ext>
            </c:extLst>
          </c:dPt>
          <c:dLbls>
            <c:dLbl>
              <c:idx val="1"/>
              <c:layout>
                <c:manualLayout>
                  <c:x val="-6.3489133774827317E-2"/>
                  <c:y val="-0.142469698567818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393-8941-5D789DFF2A6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37</c:v>
                </c:pt>
                <c:pt idx="1">
                  <c:v>7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AC-4393-8941-5D789DFF2A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2000"/>
                      <a:satMod val="170000"/>
                    </a:schemeClr>
                  </a:gs>
                  <a:gs pos="15000">
                    <a:schemeClr val="accent2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DAC-4393-8941-5D789DFF2A6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2000"/>
                      <a:satMod val="170000"/>
                    </a:schemeClr>
                  </a:gs>
                  <a:gs pos="15000">
                    <a:schemeClr val="accent4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AC-4393-8941-5D789DFF2A6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3DAC-4393-8941-5D789DFF2A64}"/>
              </c:ext>
            </c:extLst>
          </c:dPt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3DAC-4393-8941-5D789DFF2A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2000"/>
                      <a:satMod val="170000"/>
                    </a:schemeClr>
                  </a:gs>
                  <a:gs pos="15000">
                    <a:schemeClr val="accent2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3DAC-4393-8941-5D789DFF2A6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2000"/>
                      <a:satMod val="170000"/>
                    </a:schemeClr>
                  </a:gs>
                  <a:gs pos="15000">
                    <a:schemeClr val="accent4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DAC-4393-8941-5D789DFF2A6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>
                <a:bevelT w="0" h="0"/>
                <a:contourClr>
                  <a:scrgbClr r="0" g="0" b="0">
                    <a:shade val="8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3DAC-4393-8941-5D789DFF2A64}"/>
              </c:ext>
            </c:extLst>
          </c:dPt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B-3DAC-4393-8941-5D789DFF2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39051603905161"/>
          <c:y val="0.11775122193357636"/>
          <c:w val="0.68200836820083677"/>
          <c:h val="0.397879116215108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2000"/>
                      <a:satMod val="170000"/>
                    </a:schemeClr>
                  </a:gs>
                  <a:gs pos="15000">
                    <a:schemeClr val="accent1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1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1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1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FE6-47A3-A5F6-53A6E66AF13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2000"/>
                      <a:satMod val="170000"/>
                    </a:schemeClr>
                  </a:gs>
                  <a:gs pos="15000">
                    <a:schemeClr val="accent2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FE6-47A3-A5F6-53A6E66AF13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2000"/>
                      <a:satMod val="170000"/>
                    </a:schemeClr>
                  </a:gs>
                  <a:gs pos="15000">
                    <a:schemeClr val="accent3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3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3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3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FE6-47A3-A5F6-53A6E66AF13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2000"/>
                      <a:satMod val="170000"/>
                    </a:schemeClr>
                  </a:gs>
                  <a:gs pos="15000">
                    <a:schemeClr val="accent4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FE6-47A3-A5F6-53A6E66AF13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2000"/>
                      <a:satMod val="170000"/>
                    </a:schemeClr>
                  </a:gs>
                  <a:gs pos="15000">
                    <a:schemeClr val="accent5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5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5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5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E6-47A3-A5F6-53A6E66AF13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E6-47A3-A5F6-53A6E66AF13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1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1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1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1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FE6-47A3-A5F6-53A6E66AF13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2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E6-47A3-A5F6-53A6E66AF13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3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3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3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3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FE6-47A3-A5F6-53A6E66AF13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4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E6-47A3-A5F6-53A6E66AF13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5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5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5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5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FE6-47A3-A5F6-53A6E66AF138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6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6FE6-47A3-A5F6-53A6E66AF138}"/>
              </c:ext>
            </c:extLst>
          </c:dPt>
          <c:dLbls>
            <c:dLbl>
              <c:idx val="0"/>
              <c:layout>
                <c:manualLayout>
                  <c:x val="1.4250109361329834E-2"/>
                  <c:y val="-7.1361685015437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6-47A3-A5F6-53A6E66AF138}"/>
                </c:ext>
              </c:extLst>
            </c:dLbl>
            <c:dLbl>
              <c:idx val="1"/>
              <c:layout>
                <c:manualLayout>
                  <c:x val="2.586198600174968E-2"/>
                  <c:y val="-5.123635702525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6-47A3-A5F6-53A6E66AF138}"/>
                </c:ext>
              </c:extLst>
            </c:dLbl>
            <c:dLbl>
              <c:idx val="2"/>
              <c:layout>
                <c:manualLayout>
                  <c:x val="4.0916994750656167E-2"/>
                  <c:y val="-2.341358778037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E6-47A3-A5F6-53A6E66AF138}"/>
                </c:ext>
              </c:extLst>
            </c:dLbl>
            <c:dLbl>
              <c:idx val="3"/>
              <c:layout>
                <c:manualLayout>
                  <c:x val="2.5612642169728785E-2"/>
                  <c:y val="-2.4997460772517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6-47A3-A5F6-53A6E66AF138}"/>
                </c:ext>
              </c:extLst>
            </c:dLbl>
            <c:dLbl>
              <c:idx val="4"/>
              <c:layout>
                <c:manualLayout>
                  <c:x val="3.2924321959755032E-2"/>
                  <c:y val="-3.028812829164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6-47A3-A5F6-53A6E66AF138}"/>
                </c:ext>
              </c:extLst>
            </c:dLbl>
            <c:dLbl>
              <c:idx val="5"/>
              <c:layout>
                <c:manualLayout>
                  <c:x val="2.3336286089238743E-2"/>
                  <c:y val="-3.5370881635701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6-47A3-A5F6-53A6E66AF138}"/>
                </c:ext>
              </c:extLst>
            </c:dLbl>
            <c:dLbl>
              <c:idx val="6"/>
              <c:layout>
                <c:manualLayout>
                  <c:x val="-1.0325063969514246E-2"/>
                  <c:y val="1.382938053190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6-47A3-A5F6-53A6E66AF138}"/>
                </c:ext>
              </c:extLst>
            </c:dLbl>
            <c:dLbl>
              <c:idx val="7"/>
              <c:layout>
                <c:manualLayout>
                  <c:x val="-2.9056875212774134E-2"/>
                  <c:y val="-1.34529704822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6-47A3-A5F6-53A6E66AF138}"/>
                </c:ext>
              </c:extLst>
            </c:dLbl>
            <c:dLbl>
              <c:idx val="8"/>
              <c:layout>
                <c:manualLayout>
                  <c:x val="-3.9944321813329818E-2"/>
                  <c:y val="-3.3460337117894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6-47A3-A5F6-53A6E66AF138}"/>
                </c:ext>
              </c:extLst>
            </c:dLbl>
            <c:dLbl>
              <c:idx val="9"/>
              <c:layout>
                <c:manualLayout>
                  <c:x val="-1.2010389326334208E-2"/>
                  <c:y val="-7.3306940226107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E6-47A3-A5F6-53A6E66AF138}"/>
                </c:ext>
              </c:extLst>
            </c:dLbl>
            <c:dLbl>
              <c:idx val="10"/>
              <c:layout>
                <c:manualLayout>
                  <c:x val="3.0474300087489012E-2"/>
                  <c:y val="-5.802254197207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6-47A3-A5F6-53A6E66AF138}"/>
                </c:ext>
              </c:extLst>
            </c:dLbl>
            <c:dLbl>
              <c:idx val="11"/>
              <c:layout>
                <c:manualLayout>
                  <c:x val="2.0484142607174103E-2"/>
                  <c:y val="-2.023644904240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6-47A3-A5F6-53A6E66AF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1 162 415,9 тыс. руб. (7,2%)</c:v>
                </c:pt>
                <c:pt idx="1">
                  <c:v>Национальная оборона 462,1 тыс. руб. (0,003%)</c:v>
                </c:pt>
                <c:pt idx="2">
                  <c:v>Национальная безопасность и правоохранительная деятельность 114 836,6 тыс. руб. (0,7%)</c:v>
                </c:pt>
                <c:pt idx="3">
                  <c:v>Национальная экономика 690 067,6 тыс. руб.(4,3%)</c:v>
                </c:pt>
                <c:pt idx="4">
                  <c:v>Жилищно-коммунальное хозяйство 3 746 778,3 тыс. руб. (23,3%)</c:v>
                </c:pt>
                <c:pt idx="5">
                  <c:v>Охрана окружающей среды 107 254,7 тыс. руб. (0,7%)</c:v>
                </c:pt>
                <c:pt idx="6">
                  <c:v>Образование 8 493 491,4 тыс. руб. (52,9%)</c:v>
                </c:pt>
                <c:pt idx="7">
                  <c:v>Культура, кинематография 1 040 143,9 тыс. руб. (6,5%)</c:v>
                </c:pt>
                <c:pt idx="8">
                  <c:v>Здравоохранение 4 047,7 тыс. руб. (0,03%)</c:v>
                </c:pt>
                <c:pt idx="9">
                  <c:v>Социальная политика 197 797,3 тыс. руб. (1,2%)</c:v>
                </c:pt>
                <c:pt idx="10">
                  <c:v>Физическая культура и спорт 511 331,5 тыс. руб. (3,2%)</c:v>
                </c:pt>
                <c:pt idx="11">
                  <c:v>Обслуживание государственного (муниципального) долга 481,5 тыс. руб. (0,003%)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1162415.8999999999</c:v>
                </c:pt>
                <c:pt idx="1">
                  <c:v>462.1</c:v>
                </c:pt>
                <c:pt idx="2">
                  <c:v>114836.6</c:v>
                </c:pt>
                <c:pt idx="3">
                  <c:v>690067.6</c:v>
                </c:pt>
                <c:pt idx="4">
                  <c:v>3746778.3</c:v>
                </c:pt>
                <c:pt idx="5">
                  <c:v>107254.7</c:v>
                </c:pt>
                <c:pt idx="6">
                  <c:v>8493491.4000000004</c:v>
                </c:pt>
                <c:pt idx="7">
                  <c:v>1040143.9</c:v>
                </c:pt>
                <c:pt idx="8">
                  <c:v>4047.7</c:v>
                </c:pt>
                <c:pt idx="9">
                  <c:v>197797.3</c:v>
                </c:pt>
                <c:pt idx="10">
                  <c:v>511331.5</c:v>
                </c:pt>
                <c:pt idx="11">
                  <c:v>481.5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6-47A3-A5F6-53A6E66AF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42E5CA-95B5-4361-B827-9E686C95A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B01502-575E-4865-9EF0-6BB74805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0C8CB-28EA-4A29-9EFB-C878A6D61CB6}" type="slidenum">
              <a:rPr lang="ru-RU" altLang="ru-RU" smtClean="0"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73368-3B64-473C-97A1-3D278B8451C5}" type="slidenum">
              <a:rPr lang="ru-RU" altLang="ru-RU" smtClean="0">
                <a:latin typeface="Times New Roman" panose="02020603050405020304" pitchFamily="18" charset="0"/>
              </a:rPr>
              <a:pPr/>
              <a:t>17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9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0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71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4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9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59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Раздвинуть на весь лист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9927E0-5C3A-4AC9-9A51-92DCA06E8B05}" type="slidenum">
              <a:rPr lang="ru-RU" altLang="ru-RU" smtClean="0"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83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6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4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30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63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43358-F44E-4403-B4FB-0C4307E08D25}" type="slidenum">
              <a:rPr lang="ru-RU" altLang="ru-RU" smtClean="0">
                <a:latin typeface="Times New Roman" panose="02020603050405020304" pitchFamily="18" charset="0"/>
              </a:rPr>
              <a:pPr/>
              <a:t>31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32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33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8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34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34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35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71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01502-575E-4865-9EF0-6BB748052708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1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B9DB22-AE61-4E50-9A4F-D0337F841435}" type="slidenum">
              <a:rPr lang="ru-RU" altLang="ru-RU" smtClean="0"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01502-575E-4865-9EF0-6BB748052708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382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20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8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76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10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79E527-1F39-4E3C-B558-C912D3F5FD9C}" type="slidenum">
              <a:rPr lang="ru-RU" altLang="ru-RU" smtClean="0">
                <a:latin typeface="Times New Roman" panose="02020603050405020304" pitchFamily="18" charset="0"/>
              </a:rPr>
              <a:pPr/>
              <a:t>45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5D4D01-7046-43D8-AF11-F11EC62F12B8}" type="slidenum">
              <a:rPr lang="ru-RU" altLang="ru-RU" smtClean="0">
                <a:latin typeface="Times New Roman" panose="02020603050405020304" pitchFamily="18" charset="0"/>
              </a:rPr>
              <a:pPr/>
              <a:t>46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544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48B44E-2797-409A-9FDD-4A12FD0A45A1}" type="slidenum">
              <a:rPr lang="ru-RU" altLang="ru-RU" smtClean="0">
                <a:latin typeface="Times New Roman" panose="02020603050405020304" pitchFamily="18" charset="0"/>
              </a:rPr>
              <a:pPr/>
              <a:t>47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48B44E-2797-409A-9FDD-4A12FD0A45A1}" type="slidenum">
              <a:rPr lang="ru-RU" altLang="ru-RU" smtClean="0">
                <a:latin typeface="Times New Roman" panose="02020603050405020304" pitchFamily="18" charset="0"/>
              </a:rPr>
              <a:pPr/>
              <a:t>48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0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C436F0-0041-4722-A289-330F23612E09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D3AED-C8FD-42D3-9251-E36D51F9D6EB}" type="slidenum">
              <a:rPr lang="ru-RU" altLang="ru-RU" smtClean="0">
                <a:latin typeface="Times New Roman" panose="02020603050405020304" pitchFamily="18" charset="0"/>
              </a:rPr>
              <a:pPr/>
              <a:t>49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D3AED-C8FD-42D3-9251-E36D51F9D6EB}" type="slidenum">
              <a:rPr lang="ru-RU" altLang="ru-RU" smtClean="0">
                <a:latin typeface="Times New Roman" panose="02020603050405020304" pitchFamily="18" charset="0"/>
              </a:rPr>
              <a:pPr/>
              <a:t>50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884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D3AED-C8FD-42D3-9251-E36D51F9D6EB}" type="slidenum">
              <a:rPr lang="ru-RU" altLang="ru-RU" smtClean="0">
                <a:latin typeface="Times New Roman" panose="02020603050405020304" pitchFamily="18" charset="0"/>
              </a:rPr>
              <a:pPr/>
              <a:t>51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94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197DEE-35E5-45AC-913F-2BECCE952469}" type="slidenum">
              <a:rPr lang="ru-RU" altLang="ru-RU" smtClean="0">
                <a:latin typeface="Times New Roman" panose="02020603050405020304" pitchFamily="18" charset="0"/>
              </a:rPr>
              <a:pPr/>
              <a:t>52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374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42A01D-46AB-4E10-960B-FE0D2F642C12}" type="slidenum">
              <a:rPr lang="ru-RU" altLang="ru-RU" smtClean="0">
                <a:latin typeface="Times New Roman" panose="02020603050405020304" pitchFamily="18" charset="0"/>
              </a:rPr>
              <a:pPr/>
              <a:t>53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8ACB95-127A-404F-B1D1-D422C1CACEAE}" type="slidenum">
              <a:rPr lang="ru-RU" altLang="ru-RU" smtClean="0">
                <a:latin typeface="Times New Roman" panose="02020603050405020304" pitchFamily="18" charset="0"/>
              </a:rPr>
              <a:pPr/>
              <a:t>54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044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55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796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56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57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6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16B36D-4570-4DC2-8FEE-55F0D220CBF2}" type="slidenum">
              <a:rPr lang="ru-RU" altLang="ru-RU" smtClean="0">
                <a:latin typeface="Times New Roman" panose="02020603050405020304" pitchFamily="18" charset="0"/>
              </a:rPr>
              <a:pPr/>
              <a:t>58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86E6DD-EA43-43B8-9915-7C26AE219A4F}" type="slidenum">
              <a:rPr lang="ru-RU" altLang="ru-RU"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9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16B36D-4570-4DC2-8FEE-55F0D220CBF2}" type="slidenum">
              <a:rPr lang="ru-RU" altLang="ru-RU" smtClean="0">
                <a:latin typeface="Times New Roman" panose="02020603050405020304" pitchFamily="18" charset="0"/>
              </a:rPr>
              <a:pPr/>
              <a:t>59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596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6F4B97-6F23-4EA2-A2B3-31C808F08499}" type="slidenum">
              <a:rPr lang="ru-RU" altLang="ru-RU" smtClean="0">
                <a:latin typeface="Times New Roman" panose="02020603050405020304" pitchFamily="18" charset="0"/>
              </a:rPr>
              <a:pPr/>
              <a:t>60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274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6F4B97-6F23-4EA2-A2B3-31C808F08499}" type="slidenum">
              <a:rPr lang="ru-RU" altLang="ru-RU" smtClean="0">
                <a:latin typeface="Times New Roman" panose="02020603050405020304" pitchFamily="18" charset="0"/>
              </a:rPr>
              <a:pPr/>
              <a:t>61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05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F33148-FDF8-4C63-A060-BE95886EED5E}" type="slidenum">
              <a:rPr lang="ru-RU" altLang="ru-RU" smtClean="0">
                <a:latin typeface="Times New Roman" panose="02020603050405020304" pitchFamily="18" charset="0"/>
              </a:rPr>
              <a:pPr/>
              <a:t>62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88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41972F-FF52-4124-8095-AFA30BF06B19}" type="slidenum">
              <a:rPr lang="ru-RU" altLang="ru-RU" smtClean="0">
                <a:latin typeface="Times New Roman" panose="02020603050405020304" pitchFamily="18" charset="0"/>
              </a:rPr>
              <a:pPr/>
              <a:t>63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C1F96E-75D6-48A3-9E55-A459E1C1B20C}" type="slidenum">
              <a:rPr lang="ru-RU" altLang="ru-RU" smtClean="0">
                <a:latin typeface="Times New Roman" panose="02020603050405020304" pitchFamily="18" charset="0"/>
              </a:rPr>
              <a:pPr/>
              <a:t>64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4C7640-B42C-40D1-A5F9-DC17AB233B9B}" type="slidenum">
              <a:rPr lang="ru-RU" altLang="ru-RU" smtClean="0">
                <a:latin typeface="Times New Roman" panose="02020603050405020304" pitchFamily="18" charset="0"/>
              </a:rPr>
              <a:pPr/>
              <a:t>65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4C7640-B42C-40D1-A5F9-DC17AB233B9B}" type="slidenum">
              <a:rPr lang="ru-RU" altLang="ru-RU" smtClean="0">
                <a:latin typeface="Times New Roman" panose="02020603050405020304" pitchFamily="18" charset="0"/>
              </a:rPr>
              <a:pPr/>
              <a:t>66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117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14A9F6-5D36-4531-AE2E-7D0809F94931}" type="slidenum">
              <a:rPr lang="ru-RU" altLang="ru-RU" smtClean="0">
                <a:latin typeface="Times New Roman" panose="02020603050405020304" pitchFamily="18" charset="0"/>
              </a:rPr>
              <a:pPr/>
              <a:t>67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70F8F8-D005-43ED-8453-424742596EC1}" type="slidenum">
              <a:rPr lang="ru-RU" altLang="ru-RU" smtClean="0">
                <a:latin typeface="Times New Roman" panose="02020603050405020304" pitchFamily="18" charset="0"/>
              </a:rPr>
              <a:pPr/>
              <a:t>68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6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ACB46E-745E-4BE9-A128-39EAFD1F2692}" type="slidenum">
              <a:rPr lang="ru-RU" altLang="ru-RU" smtClean="0"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70F8F8-D005-43ED-8453-424742596EC1}" type="slidenum">
              <a:rPr lang="ru-RU" altLang="ru-RU" smtClean="0">
                <a:latin typeface="Times New Roman" panose="02020603050405020304" pitchFamily="18" charset="0"/>
              </a:rPr>
              <a:pPr/>
              <a:t>69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447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2BE7E-6684-4639-AD48-772C3D26EF90}" type="slidenum">
              <a:rPr lang="ru-RU" altLang="ru-RU" smtClean="0">
                <a:latin typeface="Times New Roman" panose="02020603050405020304" pitchFamily="18" charset="0"/>
              </a:rPr>
              <a:pPr/>
              <a:t>70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2BE7E-6684-4639-AD48-772C3D26EF90}" type="slidenum">
              <a:rPr lang="ru-RU" altLang="ru-RU" smtClean="0">
                <a:latin typeface="Times New Roman" panose="02020603050405020304" pitchFamily="18" charset="0"/>
              </a:rPr>
              <a:pPr/>
              <a:t>71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110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9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BCC8D2-4081-4A16-AA66-957567FFCF5E}" type="slidenum">
              <a:rPr lang="ru-RU" altLang="ru-RU" smtClean="0">
                <a:latin typeface="Times New Roman" panose="02020603050405020304" pitchFamily="18" charset="0"/>
              </a:rPr>
              <a:pPr/>
              <a:t>72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4D1CE8-9500-428D-9A07-874FA119F11B}" type="slidenum">
              <a:rPr lang="ru-RU" altLang="ru-RU" smtClean="0">
                <a:latin typeface="Times New Roman" panose="02020603050405020304" pitchFamily="18" charset="0"/>
              </a:rPr>
              <a:pPr/>
              <a:t>73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259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1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6F0681-6EF0-4DF8-91A1-ECAE49556B03}" type="slidenum">
              <a:rPr lang="ru-RU" altLang="ru-RU" smtClean="0">
                <a:latin typeface="Times New Roman" panose="02020603050405020304" pitchFamily="18" charset="0"/>
              </a:rPr>
              <a:pPr/>
              <a:t>74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4216B-8A73-4FCF-93AB-A3F1FC821539}" type="slidenum">
              <a:rPr lang="ru-RU" altLang="ru-RU" smtClean="0">
                <a:latin typeface="Times New Roman" panose="02020603050405020304" pitchFamily="18" charset="0"/>
              </a:rPr>
              <a:pPr/>
              <a:t>75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175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4216B-8A73-4FCF-93AB-A3F1FC821539}" type="slidenum">
              <a:rPr lang="ru-RU" altLang="ru-RU" smtClean="0">
                <a:latin typeface="Times New Roman" panose="02020603050405020304" pitchFamily="18" charset="0"/>
              </a:rPr>
              <a:pPr/>
              <a:t>76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7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299A4-46AC-4DC7-B0F3-EDBA05907541}" type="slidenum">
              <a:rPr lang="ru-RU" altLang="ru-RU" smtClean="0">
                <a:latin typeface="Times New Roman" panose="02020603050405020304" pitchFamily="18" charset="0"/>
              </a:rPr>
              <a:pPr/>
              <a:t>77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7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299A4-46AC-4DC7-B0F3-EDBA05907541}" type="slidenum">
              <a:rPr lang="ru-RU" altLang="ru-RU" smtClean="0">
                <a:latin typeface="Times New Roman" panose="02020603050405020304" pitchFamily="18" charset="0"/>
              </a:rPr>
              <a:pPr/>
              <a:t>78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30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EF27F0-83B0-4A27-9E72-1EA47E9DEB24}" type="slidenum">
              <a:rPr lang="ru-RU" altLang="ru-RU" smtClean="0"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7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C5D72B-B4CF-42C8-ABCA-2FD1AEFB70F1}" type="slidenum">
              <a:rPr lang="ru-RU" altLang="ru-RU" smtClean="0">
                <a:latin typeface="Times New Roman" panose="02020603050405020304" pitchFamily="18" charset="0"/>
              </a:rPr>
              <a:pPr/>
              <a:t>79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B8685C-DF13-4480-ACBE-2DB32F8F96AF}" type="slidenum">
              <a:rPr lang="ru-RU" altLang="ru-RU" smtClean="0"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90F596-E6E4-4D41-BF5F-57EB9A1FDB3E}" type="slidenum">
              <a:rPr lang="ru-RU" altLang="ru-RU" smtClean="0">
                <a:latin typeface="Times New Roman" panose="02020603050405020304" pitchFamily="18" charset="0"/>
              </a:rPr>
              <a:pPr/>
              <a:t>16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062606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649C-DC1E-45BC-BD79-A92BB8857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62959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536F-C704-4768-A6EB-9572573E9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3069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1595A2-4E66-44DB-BBD8-6501740391FF}" type="datetimeFigureOut">
              <a:rPr lang="de-DE"/>
              <a:pPr>
                <a:defRPr/>
              </a:pPr>
              <a:t>18.03.2025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F8E-B353-4374-9170-8A9EAE2EBD4D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55806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48732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A262DF-C96F-49E3-9D56-6BF85738B274}" type="datetimeFigureOut">
              <a:rPr lang="de-DE"/>
              <a:pPr>
                <a:defRPr/>
              </a:pPr>
              <a:t>18.03.2025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9A11-FCBE-425D-8A10-E496CFA534F8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79037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61822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FA083-77ED-46BC-B59A-469C059AC824}" type="datetimeFigureOut">
              <a:rPr lang="de-DE"/>
              <a:pPr>
                <a:defRPr/>
              </a:pPr>
              <a:t>18.03.2025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75D8-E2B1-416F-9F53-0B8E25BBBA92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85963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66EC-02CD-4938-8F51-DBE286E7C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8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B5E2-0E60-4645-9977-BB598EBDF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4893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31AD-0CB1-4858-AD75-CAD051C17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84841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6794-F872-41FD-B205-5651E1CAB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8288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2FED-C6A7-4218-8A9A-0D1BD58F4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0175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F8B2-C343-4BEA-A76F-5866E1A9B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3658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39F9-5B4A-4B4A-837D-74EF35F5C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00931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30AA-7FA3-48C0-B5CE-25BFBB895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1784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3785-7A08-4FAF-8213-14A448AA5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652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6DA2B119-2F12-4269-84DB-3827B29A3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  <p:sldLayoutId id="2147485458" r:id="rId12"/>
    <p:sldLayoutId id="2147485460" r:id="rId13"/>
    <p:sldLayoutId id="2147485461" r:id="rId14"/>
    <p:sldLayoutId id="2147485462" r:id="rId15"/>
    <p:sldLayoutId id="2147485463" r:id="rId16"/>
    <p:sldLayoutId id="2147485464" r:id="rId17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anose="05000000000000000000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pinoadm.ru/dokumenty/normativnye-dokumenty/normativnye-dokumenty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udget.stupinoadm.ru/byudzhet/byudzhet-dlya-grazhdan-00001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ailto:stup_fu@mail.ru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2322513"/>
            <a:ext cx="8420100" cy="1430337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к отчету об исполнении бюджета городского округа Ступино Московской области</a:t>
            </a:r>
          </a:p>
          <a:p>
            <a:pPr algn="ctr" eaLnBrk="1" hangingPunct="1">
              <a:defRPr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за 2024 год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132263" y="6332538"/>
            <a:ext cx="127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г.Ступино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5125" y="700088"/>
            <a:ext cx="8458200" cy="887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34514"/>
            <a:ext cx="9144000" cy="708528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+mn-cs"/>
              </a:rPr>
              <a:t>Информация о выполнении основных показателей социально-экономического развития городского округа Ступино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Московской области </a:t>
            </a:r>
            <a:endParaRPr lang="ru-RU" altLang="ru-RU" sz="2000" b="1" dirty="0"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38792"/>
              </p:ext>
            </p:extLst>
          </p:nvPr>
        </p:nvGraphicFramePr>
        <p:xfrm>
          <a:off x="342900" y="976473"/>
          <a:ext cx="8458199" cy="53773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6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душу населения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7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населения площадью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торговых объектов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./на 1000 жителей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50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10572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1474"/>
            <a:ext cx="9144000" cy="708528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 выполнении основных характеристик бюджета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городского округа Ступино Московской области за 2024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74779"/>
              </p:ext>
            </p:extLst>
          </p:nvPr>
        </p:nvGraphicFramePr>
        <p:xfrm>
          <a:off x="263315" y="1240550"/>
          <a:ext cx="8617369" cy="50022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за </a:t>
                      </a:r>
                    </a:p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за </a:t>
                      </a:r>
                    </a:p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предыду-щему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плану 2024 г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11 405 810,3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16 050 873,6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15 085 267,4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10 770 169,1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16 661 622,6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16 069 108,5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 </a:t>
                      </a:r>
                      <a:b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635 641,2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-1 439 467,8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- 983 841,1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</a:p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</a:p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568 000,0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Группа 6"/>
          <p:cNvGrpSpPr>
            <a:grpSpLocks/>
          </p:cNvGrpSpPr>
          <p:nvPr/>
        </p:nvGrpSpPr>
        <p:grpSpPr bwMode="auto">
          <a:xfrm>
            <a:off x="1322388" y="1018841"/>
            <a:ext cx="6235700" cy="465137"/>
            <a:chOff x="1017851" y="963623"/>
            <a:chExt cx="6724651" cy="46552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17851" y="1020821"/>
              <a:ext cx="6724651" cy="408329"/>
            </a:xfrm>
            <a:prstGeom prst="roundRect">
              <a:avLst>
                <a:gd name="adj" fmla="val 35599"/>
              </a:avLst>
            </a:prstGeom>
            <a:solidFill>
              <a:srgbClr val="3EB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5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17851" y="963623"/>
              <a:ext cx="6604469" cy="4620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Средневзвешенная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процентная ставка по кредитам</a:t>
              </a: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0,1%                </a:t>
              </a: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0,1%                               0,1%</a:t>
              </a:r>
              <a:r>
                <a:rPr lang="ru-RU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77622" y="5266078"/>
            <a:ext cx="5979963" cy="1247775"/>
            <a:chOff x="1917700" y="4505325"/>
            <a:chExt cx="5979963" cy="1247775"/>
          </a:xfrm>
        </p:grpSpPr>
        <p:grpSp>
          <p:nvGrpSpPr>
            <p:cNvPr id="28674" name="Группа 6"/>
            <p:cNvGrpSpPr>
              <a:grpSpLocks/>
            </p:cNvGrpSpPr>
            <p:nvPr/>
          </p:nvGrpSpPr>
          <p:grpSpPr bwMode="auto">
            <a:xfrm>
              <a:off x="1917700" y="5437188"/>
              <a:ext cx="5437188" cy="315912"/>
              <a:chOff x="1017851" y="963623"/>
              <a:chExt cx="6724651" cy="46552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017851" y="1019767"/>
                <a:ext cx="6724651" cy="409383"/>
              </a:xfrm>
              <a:prstGeom prst="roundRect">
                <a:avLst>
                  <a:gd name="adj" fmla="val 35599"/>
                </a:avLst>
              </a:prstGeom>
              <a:solidFill>
                <a:srgbClr val="3EB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5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55289" y="963623"/>
                <a:ext cx="6373202" cy="278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ru-RU" sz="12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8676" name="Группа 6"/>
            <p:cNvGrpSpPr>
              <a:grpSpLocks/>
            </p:cNvGrpSpPr>
            <p:nvPr/>
          </p:nvGrpSpPr>
          <p:grpSpPr bwMode="auto">
            <a:xfrm>
              <a:off x="1924050" y="4779963"/>
              <a:ext cx="5405438" cy="303212"/>
              <a:chOff x="1017851" y="982338"/>
              <a:chExt cx="6724651" cy="446812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17851" y="1019767"/>
                <a:ext cx="6724651" cy="409383"/>
              </a:xfrm>
              <a:prstGeom prst="roundRect">
                <a:avLst>
                  <a:gd name="adj" fmla="val 35599"/>
                </a:avLst>
              </a:prstGeom>
              <a:solidFill>
                <a:srgbClr val="3EB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5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93621" y="982338"/>
                <a:ext cx="6371137" cy="278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ru-RU" sz="12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924051" y="4505325"/>
              <a:ext cx="5973612" cy="1247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Год                   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2022   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2023                                2024         </a:t>
              </a:r>
            </a:p>
            <a:p>
              <a:pPr>
                <a:defRPr/>
              </a:pPr>
              <a:endParaRPr lang="ru-RU" sz="675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Уровень долга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24,6%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18,8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                            16,0%</a:t>
              </a:r>
            </a:p>
            <a:p>
              <a:pPr>
                <a:defRPr/>
              </a:pPr>
              <a:r>
                <a:rPr lang="ru-RU" sz="300" b="1" dirty="0">
                  <a:latin typeface="Times New Roman" pitchFamily="18" charset="0"/>
                  <a:cs typeface="Times New Roman" pitchFamily="18" charset="0"/>
                </a:rPr>
                <a:t>                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Расходы на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обслуживание (млн. руб.)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5,0         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0,6                                   0,5</a:t>
              </a:r>
            </a:p>
            <a:p>
              <a:pPr>
                <a:defRPr/>
              </a:pPr>
              <a:r>
                <a:rPr lang="ru-RU" sz="525" b="1" dirty="0">
                  <a:latin typeface="Times New Roman" pitchFamily="18" charset="0"/>
                  <a:cs typeface="Times New Roman" pitchFamily="18" charset="0"/>
                </a:rPr>
                <a:t>               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Уровень расходов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0,2%           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0,02%                           0,003%</a:t>
              </a:r>
            </a:p>
          </p:txBody>
        </p:sp>
      </p:grpSp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22225" y="84138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муниципального долга </a:t>
            </a:r>
          </a:p>
          <a:p>
            <a:pPr algn="ctr"/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Ступино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99303720"/>
              </p:ext>
            </p:extLst>
          </p:nvPr>
        </p:nvGraphicFramePr>
        <p:xfrm>
          <a:off x="1149007" y="1571739"/>
          <a:ext cx="6890435" cy="351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177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0" y="-11842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Информация об объеме и структуре налоговых и неналоговых доходов,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 также межбюджетных трансфертах, поступающих в бюджет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городского округа Ступино Московской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за 2024 год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EC8EEF-0BE9-452C-93DF-B1C3FC585C6D}"/>
              </a:ext>
            </a:extLst>
          </p:cNvPr>
          <p:cNvGrpSpPr/>
          <p:nvPr/>
        </p:nvGrpSpPr>
        <p:grpSpPr>
          <a:xfrm>
            <a:off x="114300" y="1299274"/>
            <a:ext cx="8969375" cy="5451475"/>
            <a:chOff x="114300" y="1374775"/>
            <a:chExt cx="8969375" cy="5451475"/>
          </a:xfrm>
        </p:grpSpPr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249966"/>
                </p:ext>
              </p:extLst>
            </p:nvPr>
          </p:nvGraphicFramePr>
          <p:xfrm>
            <a:off x="114300" y="1374775"/>
            <a:ext cx="8923338" cy="5451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699" name="Text Box 4"/>
            <p:cNvSpPr txBox="1">
              <a:spLocks noChangeArrowheads="1"/>
            </p:cNvSpPr>
            <p:nvPr/>
          </p:nvSpPr>
          <p:spPr bwMode="auto">
            <a:xfrm>
              <a:off x="6084888" y="2000250"/>
              <a:ext cx="29987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D7E0E"/>
                </a:buClr>
                <a:buSzPct val="80000"/>
                <a:buFont typeface="Wingdings" panose="05000000000000000000" pitchFamily="2" charset="2"/>
                <a:buChar char="§"/>
                <a:tabLst>
                  <a:tab pos="179388" algn="l"/>
                </a:tabLs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dirty="0">
                  <a:latin typeface="Times New Roman" panose="02020603050405020304" pitchFamily="18" charset="0"/>
                </a:rPr>
                <a:t>5 556 769,9</a:t>
              </a:r>
              <a:r>
                <a:rPr lang="en-US" altLang="ru-RU" sz="1800" b="1" dirty="0">
                  <a:latin typeface="Times New Roman" panose="02020603050405020304" pitchFamily="18" charset="0"/>
                </a:rPr>
                <a:t> </a:t>
              </a:r>
              <a:r>
                <a:rPr lang="ru-RU" altLang="ru-RU" sz="1800" b="1" dirty="0">
                  <a:latin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29700" name="Text Box 6"/>
            <p:cNvSpPr txBox="1">
              <a:spLocks noChangeArrowheads="1"/>
            </p:cNvSpPr>
            <p:nvPr/>
          </p:nvSpPr>
          <p:spPr bwMode="auto">
            <a:xfrm>
              <a:off x="5177159" y="4742994"/>
              <a:ext cx="32268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DD7E0E"/>
                </a:buClr>
                <a:buSzPct val="80000"/>
                <a:buFont typeface="Wingdings" panose="05000000000000000000" pitchFamily="2" charset="2"/>
                <a:buChar char="§"/>
                <a:tabLst>
                  <a:tab pos="179388" algn="l"/>
                </a:tabLs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dirty="0">
                  <a:latin typeface="Times New Roman" panose="02020603050405020304" pitchFamily="18" charset="0"/>
                </a:rPr>
                <a:t>1 073 208,9</a:t>
              </a:r>
              <a:r>
                <a:rPr lang="en-US" altLang="ru-RU" sz="1800" b="1" dirty="0">
                  <a:latin typeface="Times New Roman" panose="02020603050405020304" pitchFamily="18" charset="0"/>
                </a:rPr>
                <a:t> </a:t>
              </a:r>
              <a:r>
                <a:rPr lang="ru-RU" altLang="ru-RU" sz="1800" b="1" dirty="0">
                  <a:latin typeface="Times New Roman" panose="02020603050405020304" pitchFamily="18" charset="0"/>
                </a:rPr>
                <a:t>тыс. руб.</a:t>
              </a:r>
            </a:p>
          </p:txBody>
        </p:sp>
        <p:sp>
          <p:nvSpPr>
            <p:cNvPr id="29702" name="Text Box 9"/>
            <p:cNvSpPr txBox="1">
              <a:spLocks noChangeArrowheads="1"/>
            </p:cNvSpPr>
            <p:nvPr/>
          </p:nvSpPr>
          <p:spPr bwMode="auto">
            <a:xfrm>
              <a:off x="271447" y="2000250"/>
              <a:ext cx="3179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D7E0E"/>
                </a:buClr>
                <a:buSzPct val="80000"/>
                <a:buFont typeface="Wingdings" panose="05000000000000000000" pitchFamily="2" charset="2"/>
                <a:buChar char="§"/>
                <a:tabLst>
                  <a:tab pos="179388" algn="l"/>
                </a:tabLs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dirty="0">
                  <a:latin typeface="Times New Roman" panose="02020603050405020304" pitchFamily="18" charset="0"/>
                </a:rPr>
                <a:t>   8 455 288,6 тыс. руб.</a:t>
              </a:r>
            </a:p>
          </p:txBody>
        </p:sp>
        <p:sp>
          <p:nvSpPr>
            <p:cNvPr id="29703" name="Text Box 10"/>
            <p:cNvSpPr txBox="1">
              <a:spLocks noChangeArrowheads="1"/>
            </p:cNvSpPr>
            <p:nvPr/>
          </p:nvSpPr>
          <p:spPr bwMode="auto">
            <a:xfrm>
              <a:off x="685800" y="5676900"/>
              <a:ext cx="80629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D7E0E"/>
                </a:buClr>
                <a:buSzPct val="80000"/>
                <a:buFont typeface="Wingdings" panose="05000000000000000000" pitchFamily="2" charset="2"/>
                <a:buChar char="§"/>
                <a:tabLst>
                  <a:tab pos="179388" algn="l"/>
                </a:tabLst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–"/>
                <a:defRPr sz="280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D7E0E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000" b="1" dirty="0">
                  <a:latin typeface="Times New Roman" panose="02020603050405020304" pitchFamily="18" charset="0"/>
                </a:rPr>
                <a:t>Поступления всего в бюджет = </a:t>
              </a:r>
              <a:r>
                <a:rPr lang="ru-RU" alt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15 085 267,4</a:t>
              </a:r>
              <a:r>
                <a:rPr lang="en-US" alt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000" b="1" dirty="0">
                  <a:latin typeface="Times New Roman" panose="02020603050405020304" pitchFamily="18" charset="0"/>
                </a:rPr>
                <a:t>тыс. руб.</a:t>
              </a:r>
            </a:p>
          </p:txBody>
        </p:sp>
      </p:grp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01630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а также межбюджетных трансфертах, поступающих в бюджет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городского округа Ступино Московской области за 2024 год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(тыс. руб.)</a:t>
            </a:r>
          </a:p>
        </p:txBody>
      </p:sp>
      <p:graphicFrame>
        <p:nvGraphicFramePr>
          <p:cNvPr id="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99613"/>
              </p:ext>
            </p:extLst>
          </p:nvPr>
        </p:nvGraphicFramePr>
        <p:xfrm>
          <a:off x="90487" y="1053711"/>
          <a:ext cx="8963025" cy="55728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4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Уточненный план 2024г.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 2024г.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 2023г.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в %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 уточнен-ному плану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2024г.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 факту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2023г.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3B5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4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всего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050 873,6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085 267,4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11 405 810,3</a:t>
                      </a:r>
                    </a:p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94,0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132,3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из </a:t>
                      </a: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них</a:t>
                      </a: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8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Налоговые и неналоговые доходы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6 631 940,3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6 629 978,8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6 025 072,1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110,0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8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Безвозмездные поступления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9 418 933,3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8 455 288,6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5 380 738,2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89,8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157,1</a:t>
                      </a:r>
                    </a:p>
                  </a:txBody>
                  <a:tcPr marL="89985" marR="89985" marT="46781" marB="46781" anchor="ctr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8D8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63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81701"/>
              </p:ext>
            </p:extLst>
          </p:nvPr>
        </p:nvGraphicFramePr>
        <p:xfrm>
          <a:off x="99000" y="856806"/>
          <a:ext cx="8946000" cy="5887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144235275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119171996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649247065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2589645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3950017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69177278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495171645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85406870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32063770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15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6 631 940,3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6 629 978,8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6 025 072,2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-1 961,5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604 906,7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39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4 238 140,3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4 158 117,6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3 811 874,5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-80 022,6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346 243,1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52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4 238 140,3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4 158 117,6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3 811 874,5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-80 022,6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346 243,1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93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122 275,0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127 711,8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111 453,5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16 258,3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52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122 275,0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127 711,8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111 453,5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16 258,3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8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436 102,0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464 845,5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318 352,5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2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411 051,1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291 975,7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119 075,4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22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000 1 05 02000 02 0000 110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512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235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59 852,0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24 507,6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-8 288,8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68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000 1 05 07000 01 0000 110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18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747 676,9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771 015,9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773 133,1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53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127 061,0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116 940,0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00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620 615,9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642 935,1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656 193,1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-13 257,9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446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000 1 06 06032 04 0000 110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381 415,9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377 448,7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461 950,2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-3 967,2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-84 501,5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43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000 1 06 06042 04 0000 110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265 486,4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194 242,9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71 243,5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845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35 079,1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15 079,1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555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000 1 08 03010 01 0000 110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40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000 1 08 07150 01 0000 110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523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13265"/>
              </p:ext>
            </p:extLst>
          </p:nvPr>
        </p:nvGraphicFramePr>
        <p:xfrm>
          <a:off x="99000" y="857017"/>
          <a:ext cx="8946000" cy="5921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1831653229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112798505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444058295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40494002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78575596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141124827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15904821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4669880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19686742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493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3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335 110,8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349 144,9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211 290,2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137 854,6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88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299 119,6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311 050,1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173 508,6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137 541,5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08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000 1 11 05012 04 0000 120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259 341,9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263 701,2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159 366,8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104 334,4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36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000 1 11 05024 04 0000 120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31 408,6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22 294,2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21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000 1 11 05034 04 0000 120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72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000 1 11 05034 04 0004 120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76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000 1 11 05074 04 0000 120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93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000 1 11 05312 04 0000 120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647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6778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11502"/>
              </p:ext>
            </p:extLst>
          </p:nvPr>
        </p:nvGraphicFramePr>
        <p:xfrm>
          <a:off x="99000" y="782856"/>
          <a:ext cx="8946000" cy="6051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218728776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105836444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50025245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22114143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70037025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35099418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36149734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46203871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621663328"/>
                    </a:ext>
                  </a:extLst>
                </a:gridCol>
              </a:tblGrid>
              <a:tr h="257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58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000 1 11 05430 04 0000 120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публичный сервитут, предусмотренная решением уполномоченного органа об установлении публичного сервитута в отношении земельных участков, которые расположены в границах городских округов, находятся в федеральной собственности и осуществление полномочий Российской Федерации по управлению и распоряжению которыми передано органам государственной власти субъектов Российской Федерации и не предоставлены гражданам или юридическим лицам (за исключением органов государственной власти (государственных органов), органов местного самоуправления (муниципальных органов), органов управления государственными внебюджетными фондами и казенных учреждений)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251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000 1 11 07014 04 0000 120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-1 551,2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94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20 584,6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213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000 1 11 09044 04 0003 120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плате за наем жилых помещений, находящихся в собственности муниципальных образований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19 454,9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17 982,6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-2 045,1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97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000 1 11 09044 04 0014 120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плате за размещение объектов на землях или земельных участках, находящихся в муниципальной собственности или собственность на которые не разграничена)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36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000 1 11 09044 04 0019 120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плате за право заключения договора на организацию ярмарок на месте проведения ярмарок, включенном в Сводный перечень мест проведения ярмарок на территории Московской области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43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14 491,2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040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000 1 11 09080 04 0008 120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плате, поступившей в рамках договора за предоставление права на размещение и эксплуатацию нестационарного торгового объекта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35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000 1 11 09080 04 0009 120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плате, поступившей в рамках договора за предоставление права на установку и эксплуатацию рекламных конструкций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46753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45485"/>
              </p:ext>
            </p:extLst>
          </p:nvPr>
        </p:nvGraphicFramePr>
        <p:xfrm>
          <a:off x="99000" y="831850"/>
          <a:ext cx="8946000" cy="5946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975814149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126991057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1306924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117524457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279479417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14269854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7497437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98327871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028485031"/>
                    </a:ext>
                  </a:extLst>
                </a:gridCol>
              </a:tblGrid>
              <a:tr h="237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658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60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5734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223 916,9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204 867,5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392 952,4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-19 049,5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-188 085,0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09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000 1 13 01530 04 0000 130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оказание услуг по присоединению объектов дорожного сервиса к автомобильным дорогам общего пользования местного значения, зачисляемая в бюджеты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075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000 1 13 01994 04 0000 130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13 309,1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8 680,4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4465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000 1 13 02994 04 0000 130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207 410,6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185 327,1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378 996,4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-22 083,6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-193 669,3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303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493 126,1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488 844,0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290 812,6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-4 282,1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198 031,4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533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000 1 14 01040 04 0000 410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квартир, находящихся в собственности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-1 067,9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41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000 1 14 02042 04 0000 440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городских округов (за исключением имущества муниципальных бюджетных и автономных учреждений), в части реализации материальных запасов по указанному имуществу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0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000 1 14 02043 04 0000 410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78 595,7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87 062,5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69 527,1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98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000 1 14 06012 04 0000 430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189 708,9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102 645,2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87 063,7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453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000 1 14 06024 04 0000 430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49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000 1 14 06312 04 0000 430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137 350,8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107 958,7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-12 649,2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568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98356"/>
              </p:ext>
            </p:extLst>
          </p:nvPr>
        </p:nvGraphicFramePr>
        <p:xfrm>
          <a:off x="99000" y="831850"/>
          <a:ext cx="8946000" cy="5779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1613633684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310614444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4756573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94297486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85732771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4586358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50835570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73575848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630789733"/>
                    </a:ext>
                  </a:extLst>
                </a:gridCol>
              </a:tblGrid>
              <a:tr h="265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951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72 961,9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-51 425,6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250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-12 848,1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877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000 1 17 05040 04 0000 180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-12 848,1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98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000 1 17 05040 04 0008 180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735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000 1 17 05040 04 0010 180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за выдачу разрешения на вырубку зеленых насаждений – порубочного билета на территории городского округа Ступино Московской области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-9 839,8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564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9 418 933,3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8 455 288,6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5 380 738,2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-963 644,8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3 074 550,4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3072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9 418 933,3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8 462 176,9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5 522 789,5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-956 756,4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2 939 387,3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51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000 2 02 10000 00 0000 150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275 828,0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-257 240,0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3495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000 2 02 19999 04 0000 150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дотации бюджетам городских округов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275 828,0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-257 240,0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8772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6 591 452,0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5 894 027,8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2 875 879,0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-697 424,2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3 018 148,8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72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000 2 02 20216 04 0000 150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109 202,6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-109 202,6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528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по капитальному ремонту и ремонту автомобильных дорог общего пользования местного значения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86 455,7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-86 455,7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307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ремонт дворовых территорий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-10 260,8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759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ямочный ремонт асфальтового покрытия дворовых территорий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-12 486,1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6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223590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42899" y="1051158"/>
            <a:ext cx="8458200" cy="5049838"/>
          </a:xfrm>
          <a:prstGeom prst="round2DiagRect">
            <a:avLst/>
          </a:prstGeom>
          <a:solidFill>
            <a:srgbClr val="FFFFFF">
              <a:alpha val="30196"/>
            </a:srgbClr>
          </a:solidFill>
          <a:ln w="28575">
            <a:solidFill>
              <a:srgbClr val="7494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городского округа Ступино с основными положениями главного финансового документа городского округа Ступино Московской области – решением Совета депутатов городского округа Ступино «О бюджете городского округа Ступино Московской области».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городского округа Ступино Московской области.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28605A-E95F-43FB-AA66-B110DA7DC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3924"/>
            <a:ext cx="9144000" cy="49308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>
                <a:latin typeface="Times New Roman" panose="02020603050405020304" pitchFamily="18" charset="0"/>
                <a:cs typeface="+mn-cs"/>
              </a:rPr>
              <a:t>Что такое «Бюджет для граждан»?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53729"/>
              </p:ext>
            </p:extLst>
          </p:nvPr>
        </p:nvGraphicFramePr>
        <p:xfrm>
          <a:off x="99000" y="849968"/>
          <a:ext cx="8946000" cy="5816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154643901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12103414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36432050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601909595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2666094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95075326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39853867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40483550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039037872"/>
                    </a:ext>
                  </a:extLst>
                </a:gridCol>
              </a:tblGrid>
              <a:tr h="290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984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000 2 02 20302 04 0000 150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850 773,4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831 284,4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-19 488,9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714 225,0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237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обеспечение мероприятий по переселению граждан из аварийного жилищного фонда, признанного аварийным 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января 2017 года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486 517,7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468 998,8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-17 518,9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468 998,8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820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обеспечение мероприятий по переселению граждан из аварийного жилищного фонда, признанного таковым 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января 2017 года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364 255,7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362 285,7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-1 970,0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362 285,7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659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000 2 02 25027 04 0000 150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государственной программы Российской Федерации "Доступная среда"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017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создание доступной среды в муниципальных учреждениях культуры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8756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000 2 02 25172 04 0000 150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общеобразовательным программам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217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007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000 2 02 25229 04 0000 150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приобретение спортивного оборудования и инвентаря для приведения организаций дополнительного образования со специальным наименованием "спортивная школа", использующих в своем наименовании слово "олимпийский" или образованные на его основе слова или словосочетания, в нормативное состояние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7487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000 2 02 25232 04 0000 150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263 669,3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-263 669,3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87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498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25922"/>
              </p:ext>
            </p:extLst>
          </p:nvPr>
        </p:nvGraphicFramePr>
        <p:xfrm>
          <a:off x="99000" y="831850"/>
          <a:ext cx="8946000" cy="592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266075398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59129982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89459953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235519965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7341628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927582237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94150624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77345057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010724682"/>
                    </a:ext>
                  </a:extLst>
                </a:gridCol>
              </a:tblGrid>
              <a:tr h="396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6701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000 2 02 25239 04 0000 150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модернизацию инфраструктуры общего образования в отдельных субъектах Российской Федерации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4 205 296,3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2 780 189,1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-1 425 107,1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2 780 189,1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792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000 2 02 25239 04 0002 150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модернизацию инфраструктуры общего образования в отдельных субъектах Российской Федерации (строительство школы на 825 мест,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Юго-Западный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г.Ступино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1 689 489,5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1 688 889,5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1 688 889,5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075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000 2 02 25239 04 0003 150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модернизацию инфраструктуры общего образования в отдельных субъектах Российской Федерации (строительство школы на 550 мест, квартал Надежда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г.Ступино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1 415 108,6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-1 415 108,6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367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000 2 02 25239 04 0011 150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модернизацию инфраструктуры общего образования в отдельных субъектах Российской Федерации (пристройка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Верзиловская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1 100 698,2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1 091 299,6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-9 398,5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1 091 299,6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67026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000 2 02 25304 04 0000 150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61 444,2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60 457,7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-8 503,9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7152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000 2 02 25497 04 0000 150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9 702,1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436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000 2 02 25519 04 0000 150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отрасли культуры  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132 164,5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126 207,2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-5 957,4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113 397,1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475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модернизацию библиотек в части комплектования книжных фондов муниципальных общедоступных библиотек и государственной общедоступной библиотеки Московской области)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276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 части модернизации муниципальных детских школ искусств по видам искусств путем их реконструкции, капитального ремонта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131 697,6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125 740,3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-5 957,4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113 460,5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496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000 2 02 25555 04 0000 150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205 341,6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205 341,6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260 133,2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-54 791,6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931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 части благоустройства общественных территорий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257 285,5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-257 285,5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506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создание и ремонт пешеходных коммуникаций</a:t>
                      </a:r>
                    </a:p>
                  </a:txBody>
                  <a:tcPr marL="864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-2 847,7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7625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программ формирования современной городской среды в части достижения основного результата по благоустройству общественных территорий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078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программ формирования современной городской среды в части благоустройства общественных территорий (Бульвар Победы)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204 310,3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201 224,0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201 224,0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05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118563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34086"/>
              </p:ext>
            </p:extLst>
          </p:nvPr>
        </p:nvGraphicFramePr>
        <p:xfrm>
          <a:off x="99000" y="831850"/>
          <a:ext cx="8946000" cy="5925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1090380161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322229126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08240909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0369348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20247139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81244313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03515796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17725223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508237224"/>
                    </a:ext>
                  </a:extLst>
                </a:gridCol>
              </a:tblGrid>
              <a:tr h="519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400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000 2 02 25576 04 0000 150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комплексного развития сельских территорий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575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мероприятия по улучшению жилищных условий граждан, проживающих на сельских территориях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318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000 2 02 25750 04 0000 150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модернизации школьных систем образования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-127 250,0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9352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проведение работ по капитальному ремонту зданий региональных (муниципальных) общеобразовательных организаций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109 614,9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-109 614,9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875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оснащение отремонтированных зданий общеобразовательных организаций средствами обучения и воспитания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-17 635,1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1022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000 2 02 25786 04 0000 150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оснащения государственных и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47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000 2 02 27112 04 0000 150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</a:t>
                      </a:r>
                    </a:p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969 819,3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1 090 714,6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969 819,3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-120 895,3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745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000 2 02 27112 04 0002 150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</a:t>
                      </a:r>
                    </a:p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344 340,3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-344 340,3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703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капитальные вложения в общеобразовательные организации в целях обеспечения односменного режима обучения (строительство школы на 825 мест,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Юго-Западный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г.Ступино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344 340,3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-344 340,3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7723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000 2 02 27112 04 0003 150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</a:t>
                      </a:r>
                    </a:p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969 819,3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550 590,0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969 819,3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419 229,3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2686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капитальные вложения в общеобразовательные организации в целях обеспечения односменного режима обучения (строительство школы на 550 мест, квартал Надежда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г.Ступино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969 819,3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550 590,0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969 819,3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419 229,3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1692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000 2 02 27112 04 0011 150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</a:t>
                      </a:r>
                    </a:p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195 784,4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-195 784,4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961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капитальные вложения в объекты общего образования (пристройка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Верзиловская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школа)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195 784,4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-195 784,4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6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701988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69459"/>
              </p:ext>
            </p:extLst>
          </p:nvPr>
        </p:nvGraphicFramePr>
        <p:xfrm>
          <a:off x="99000" y="831850"/>
          <a:ext cx="8946000" cy="5744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3467806210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366323380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2082177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58006751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89472751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24750653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36760857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06402824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449495803"/>
                    </a:ext>
                  </a:extLst>
                </a:gridCol>
              </a:tblGrid>
              <a:tr h="507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697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1 108 024,3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900 843,9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819 339,7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-207 180,4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81 504,2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167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приобретение автобусов для доставки обучающихся в общеобразовательные организации в Московской области, расположенные в сельских населенных пунктах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-6 877,8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620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проведение капитального ремонта в муниципальных дошкольных образовательных организациях и дошкольных отделениях муниципальных общеобразовательных организаций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132 288,9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138 255,2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128 905,9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55818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проведение работ по капитальному ремонту зданий региональных (муниципальных) общеобразовательных организаций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152 068,2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-152 068,2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38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разработку проектно-сметной документации на проведение капитального ремонта зданий муниципальных общеобразовательных организаций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-8 093,4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097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оснащение отремонтированных зданий общеобразовательных организаций средствами обучения и воспитания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-6 345,6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1267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34 646,9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-1 780,1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-4 507,4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0576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частичную компенсацию транспортных расходов организаций и индивидуальных предпринимателей по доставке продовольственных и промышленных товаров в сельские населенные пункты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81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приобретение музыкальных инструментов для муниципальных организаций дополнительного образования в сфере культуры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7 355,0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-7 355,0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055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проведение капитального ремонта муниципальных объектов физической культуры и спорта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104 259,7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224 380,0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-31 643,8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-151 764,1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4994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организацию транспортного обслуживания населения по муниципальным маршрутам регулярных перевозок по регулируемым тарифам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39 891,0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39 891,0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166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мероприятия по организации отдыха детей в каникулярное время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1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40633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66528"/>
              </p:ext>
            </p:extLst>
          </p:nvPr>
        </p:nvGraphicFramePr>
        <p:xfrm>
          <a:off x="99000" y="833190"/>
          <a:ext cx="8946000" cy="5888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004158152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39158865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095090425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78995752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2196142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82171695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46088614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84246148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214267818"/>
                    </a:ext>
                  </a:extLst>
                </a:gridCol>
              </a:tblGrid>
              <a:tr h="415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971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капитальные вложения в объекты инженерной инфраструктуры на территории военных городков (Коммунальное хозяйство)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-5 130,7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-1 389,6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4324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по благоустройству территорий в границах земельных участков, принадлежащих на вещном праве муниципальным общеобразовательным организациям в Московской области (Благоустройство территорий муниципальных общеобразовательных организаций, в зданиях которых </a:t>
                      </a:r>
                    </a:p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 капитальный ремонт)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-12 493,4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774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устройство систем наружного освещения в рамках реализации проекта «Светлый город»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-4 033,7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1596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обустройство и установку детских игровых площадок на территории муниципальных образований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9 794,6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-9 794,6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2328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cофинансирование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организацию деятельности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многофунциональных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центров предоставления государственных и муниципальных услуг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464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реализация на территориях муниципальных образований проектов граждан, сформированных в рамках практик инициативного бюджетирования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770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строительство и реконструкцию сетей водоснабжения,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водоотведения,теплоснабжения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139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мероприятий по строительству и </a:t>
                      </a:r>
                    </a:p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реконструкции сетей теплоснабжения муниципальной собственности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74 280,7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58 588,7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74 280,7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109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мероприятий по строительству и реконструкции объектов теплоснабжения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187 347,7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89 562,1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-97 785,7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89 562,1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405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мероприятий по капитальному ремонту сетей теплоснабжения на территории муниципальных образований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-10 830,8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9277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мероприятий по капитальному ремонту объектов теплоснабжения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150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2 189 730,6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2 256 890,7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2 144 492,3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112 398,4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21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000 2 02 30024 04 0000 150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45 765,7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42 458,1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-3 307,6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-4 235,2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131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-2 048,0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7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734873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63912"/>
              </p:ext>
            </p:extLst>
          </p:nvPr>
        </p:nvGraphicFramePr>
        <p:xfrm>
          <a:off x="99000" y="831850"/>
          <a:ext cx="8946000" cy="5779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1819018445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3916736575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75509995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29241692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58680864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54233730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68908913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005429517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986030540"/>
                    </a:ext>
                  </a:extLst>
                </a:gridCol>
              </a:tblGrid>
              <a:tr h="487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519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6115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обеспечение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-5 989,0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5883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компенсацию проезда к месту учебы и обратно отдельным категориям обучающихся по очной форме обучения муниципальных общеобразовательных организаций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70563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осуществление государственных полномочий Московской области в области земельных отношений, определения соответствия объектов жилищного строительства, присвоения адресов и согласования перепланировки помещений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8484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73052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1583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осуществление переданных полномочий Московской области по оформлению сибиреязвенных скотомогильников в собственность Московской области, обустройству и содержанию сибиреязвенных скотомогильников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036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-2 987,0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276143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79435"/>
              </p:ext>
            </p:extLst>
          </p:nvPr>
        </p:nvGraphicFramePr>
        <p:xfrm>
          <a:off x="99000" y="831850"/>
          <a:ext cx="8946000" cy="5851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4088260079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8559512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60911076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825165195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57409772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674974722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74440936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97790333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26198764"/>
                    </a:ext>
                  </a:extLst>
                </a:gridCol>
              </a:tblGrid>
              <a:tr h="221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17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осуществление переданных полномочий Московской области по транспортировке в морг, включая погрузоразгрузочные работы, с мет обнаружения или происшествия умерших для производства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судебно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медицинской экспертизы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90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8526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обеспечение переданных государственных полномочий Московской области по организации деятельности по сбору (в том числе раздельному сбору), транспортированию, обработке, утилизации отходов, в том числе бытового мусора, на лесных участках в составе земель лесного фонда, не предоставленных гражданам и юридическим лицам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214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-4 240,0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7619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000 2 02 30029 04 0004 150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-3 963,0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74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000 2 02 30029 04 0005 150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обеспечение компенсации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2163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000 2 02 35082 04 0000 150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73 657,0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67 792,9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85 179,9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-5 864,1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-17 387,1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5851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000 2 02 35120 04 0000 150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2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49166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828261"/>
              </p:ext>
            </p:extLst>
          </p:nvPr>
        </p:nvGraphicFramePr>
        <p:xfrm>
          <a:off x="72000" y="831850"/>
          <a:ext cx="9000000" cy="5892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160502227"/>
                    </a:ext>
                  </a:extLst>
                </a:gridCol>
                <a:gridCol w="3276000">
                  <a:extLst>
                    <a:ext uri="{9D8B030D-6E8A-4147-A177-3AD203B41FA5}">
                      <a16:colId xmlns:a16="http://schemas.microsoft.com/office/drawing/2014/main" val="38276519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9469006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80903641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3019169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288929947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8341932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900557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592352324"/>
                    </a:ext>
                  </a:extLst>
                </a:gridCol>
              </a:tblGrid>
              <a:tr h="246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02304"/>
                  </a:ext>
                </a:extLst>
              </a:tr>
              <a:tr h="491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000 2 02 35134 04 0000 150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полномочий по обеспечению жильем отдельных категорий граждан, установленных Федеральным законом от 12 января 1995 года N 5-ФЗ "О ветеранах", в соответствии с Указом Президента Российской Федерации от 7 мая 2008 года N 714 "Об обеспечении жильем ветеранов Великой Отечественной войны 1941 - 1945 годов"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-4 942,7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321084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000 2 02 35179 04 0000 150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10536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000 2 02 35303 04 0000 150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84 031,0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45 388,0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87605"/>
                  </a:ext>
                </a:extLst>
              </a:tr>
              <a:tr h="1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000 2 02 39999 04 0000 150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субвенции бюджетам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1 985 596,0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2 027 278,5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1 927 301,1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41 682,5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99 977,3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33022"/>
                  </a:ext>
                </a:extLst>
              </a:tr>
              <a:tr h="856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1 976 670,0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2 017 215,5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1 918 013,1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99 202,3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16843"/>
                  </a:ext>
                </a:extLst>
              </a:tr>
              <a:tr h="856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финансовое обеспечение получения гражданами дошкольного образования в частных дошкольных образовательных организациях, дошкольного, начального общего, основного общего, среднего общего образования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и  обеспечение питанием отдельных категорий обучающихся по очной форме обучения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6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9175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80546"/>
              </p:ext>
            </p:extLst>
          </p:nvPr>
        </p:nvGraphicFramePr>
        <p:xfrm>
          <a:off x="138546" y="831850"/>
          <a:ext cx="8946000" cy="5889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311445776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180386812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296875621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9412726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516689707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97564760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64186186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93073656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847098586"/>
                    </a:ext>
                  </a:extLst>
                </a:gridCol>
              </a:tblGrid>
              <a:tr h="23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361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619 162,7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292 670,4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226 590,2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-326 492,3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58724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000 2 02 45050 04 0000 150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г. Байконура и федеральной территории "Сириус",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1387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000 2 02 45519 04 0000 150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поддержку отрасли культуры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6603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государственную поддержку отрасли культуры (в части поддержки лучших работников сельских учреждений культуры)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37155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государственную поддержку отрасли культуры (в части поддержки лучших сельских учреждений культуры)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1866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000 2 02 49999 04 0000 150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618 362,7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291 401,7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226 123,5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-326 961,1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3526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обеспечение условий для функционирования центров образования естественно-научной и технологической направленностей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2841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отдельных мероприятий муниципальных программ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891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обеспечение комплексной инфраструктурой земельных участков для предоставления отдельным категориям специалистов, работающих в государственных учреждениях здравоохранения Московской области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369 795,0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188 619,2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-344 253,4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-163 077,6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46424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489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финансовое обеспечение стимулирующих выплат работникам культурно-досуговых учреждений в Московской области с высоким уровнем достижений работы в сфере культуры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7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930406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84962"/>
              </p:ext>
            </p:extLst>
          </p:nvPr>
        </p:nvGraphicFramePr>
        <p:xfrm>
          <a:off x="99000" y="831850"/>
          <a:ext cx="8946000" cy="5707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505035236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240711567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29478751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83355336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96492233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48226769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61893346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425803159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586426572"/>
                    </a:ext>
                  </a:extLst>
                </a:gridCol>
              </a:tblGrid>
              <a:tr h="108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997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первоочередных мероприятий по капитальному ремонту, приобретению, монтажу и вводу в эксплуатацию объектов теплоснабжения (в том числе технологическое присоединение)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9 766,4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-9 766,4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6091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реализацию первоочередных мероприятий по капитальному ремонту сетей теплоснабжения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231 695,6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218 221,4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-13 474,2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218 221,4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115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сохранение достигнутого уровня заработной платы работников муниципальных учреждений культуры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00145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сохранение достигнутого уровня заработной платы отдельных категорий работников муниципальных организаций (учреждений ) социальной сферы (физической культуры)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4893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сохранение достигнутого уровня заработной платы отдельных категорий работников муниципальных организаций (учреждений ) социальной сферы (на сохранение достигнутого уровня заработной платы педагогических работников организаций дополнительного образования сферы культуры)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456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сохранение достигнутого уровня заработной платы отдельных категорий работников в сферах здравоохранения, культуры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-21 710,0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3029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сохранение достигнутого уровня заработной платы отдельных категорий работников в сферах здравоохранения, культуры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582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сохранение достигнутого уровня заработной платы отдельных категорий работников организаций дополнительного образования сферы физической культуры и спорта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-5 776,0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379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000 2 03 04000 04 0000 150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(муниципальных) организаций в бюджеты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9281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14 487,8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-6 371,1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9148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2707461" y="418438"/>
            <a:ext cx="3378566" cy="39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sz="1600" b="1" cap="all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grpSp>
        <p:nvGrpSpPr>
          <p:cNvPr id="14338" name="Группа 14337">
            <a:extLst>
              <a:ext uri="{FF2B5EF4-FFF2-40B4-BE49-F238E27FC236}">
                <a16:creationId xmlns:a16="http://schemas.microsoft.com/office/drawing/2014/main" id="{2AC57EAC-075C-480F-933C-110A630BEC60}"/>
              </a:ext>
            </a:extLst>
          </p:cNvPr>
          <p:cNvGrpSpPr/>
          <p:nvPr/>
        </p:nvGrpSpPr>
        <p:grpSpPr>
          <a:xfrm>
            <a:off x="185206" y="863809"/>
            <a:ext cx="8562503" cy="5857896"/>
            <a:chOff x="193595" y="729585"/>
            <a:chExt cx="8562503" cy="5857896"/>
          </a:xfrm>
        </p:grpSpPr>
        <p:pic>
          <p:nvPicPr>
            <p:cNvPr id="3075" name="Picture 3" descr="C:\Users\econ11\Desktop\Для презентации\1923c83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8550" y="1123651"/>
              <a:ext cx="2401631" cy="16036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18900000" sx="101000" sy="101000" algn="b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14339" name="TextBox 4"/>
            <p:cNvSpPr txBox="1">
              <a:spLocks noChangeArrowheads="1"/>
            </p:cNvSpPr>
            <p:nvPr/>
          </p:nvSpPr>
          <p:spPr bwMode="auto">
            <a:xfrm>
              <a:off x="5598493" y="729585"/>
              <a:ext cx="23622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Бюджеты организаций 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523746" y="2847547"/>
              <a:ext cx="3551237" cy="648000"/>
            </a:xfrm>
            <a:prstGeom prst="round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1200" b="1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Доходы: </a:t>
              </a:r>
              <a:r>
                <a:rPr lang="ru-RU" alt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заработная плата, премии и т.п. </a:t>
              </a:r>
            </a:p>
            <a:p>
              <a:pPr eaLnBrk="1" hangingPunct="1">
                <a:defRPr/>
              </a:pPr>
              <a:r>
                <a:rPr lang="ru-RU" altLang="ru-RU" sz="1200" b="1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Расходы: </a:t>
              </a:r>
              <a:r>
                <a:rPr lang="ru-RU" alt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оплата коммунальных услуг, расходы </a:t>
              </a:r>
            </a:p>
            <a:p>
              <a:pPr eaLnBrk="1" hangingPunct="1">
                <a:defRPr/>
              </a:pPr>
              <a:r>
                <a:rPr lang="ru-RU" alt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питание, транспорт и т.п.</a:t>
              </a:r>
            </a:p>
          </p:txBody>
        </p:sp>
        <p:pic>
          <p:nvPicPr>
            <p:cNvPr id="1026" name="Picture 2" descr="Доход, выручка, прибыль — в чем разница?">
              <a:extLst>
                <a:ext uri="{FF2B5EF4-FFF2-40B4-BE49-F238E27FC236}">
                  <a16:creationId xmlns:a16="http://schemas.microsoft.com/office/drawing/2014/main" id="{9E85FB5B-3FA2-4DD2-985D-FDDB110D0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839" y="1123651"/>
              <a:ext cx="2850882" cy="16036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Скругленный прямоугольник 26"/>
            <p:cNvSpPr/>
            <p:nvPr/>
          </p:nvSpPr>
          <p:spPr>
            <a:xfrm>
              <a:off x="4918662" y="2829547"/>
              <a:ext cx="3551237" cy="684000"/>
            </a:xfrm>
            <a:prstGeom prst="round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1200" b="1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Доходы: </a:t>
              </a:r>
              <a:r>
                <a:rPr lang="ru-RU" alt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выручка от реализации и т.п.</a:t>
              </a:r>
            </a:p>
            <a:p>
              <a:pPr eaLnBrk="1" hangingPunct="1">
                <a:defRPr/>
              </a:pPr>
              <a:r>
                <a:rPr lang="ru-RU" altLang="ru-RU" sz="1200" b="1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Расходы: </a:t>
              </a:r>
              <a:r>
                <a:rPr lang="ru-RU" alt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выплата заработной платы рабочим, закупка материалов.</a:t>
              </a:r>
            </a:p>
          </p:txBody>
        </p:sp>
        <p:pic>
          <p:nvPicPr>
            <p:cNvPr id="23" name="Picture 5" descr="C:\Users\econ11\Desktop\Для презентации\iCDB3IG25.jpg">
              <a:extLst>
                <a:ext uri="{FF2B5EF4-FFF2-40B4-BE49-F238E27FC236}">
                  <a16:creationId xmlns:a16="http://schemas.microsoft.com/office/drawing/2014/main" id="{31778468-C356-4AD5-9A11-C0CEBD949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5283" y="4093973"/>
              <a:ext cx="2468162" cy="17362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18900000" sx="101000" sy="101000" algn="bl" rotWithShape="0">
                <a:prstClr val="black">
                  <a:alpha val="40000"/>
                </a:prstClr>
              </a:outerShdw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12588F62-7ABC-48C0-A46D-4EECE16EB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5957" y="730170"/>
              <a:ext cx="17068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Бюджеты семей </a:t>
              </a: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5FB5D817-7A1B-4807-92C3-797AE7F967B6}"/>
                </a:ext>
              </a:extLst>
            </p:cNvPr>
            <p:cNvCxnSpPr/>
            <p:nvPr/>
          </p:nvCxnSpPr>
          <p:spPr>
            <a:xfrm>
              <a:off x="3533445" y="4987283"/>
              <a:ext cx="343948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5BCA6EAF-3DDC-4BBB-9E55-A63CC4583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595" y="3691323"/>
              <a:ext cx="42115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Бюджеты публично-правовых образований</a:t>
              </a:r>
            </a:p>
          </p:txBody>
        </p: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BF884D57-2B5D-4E90-82E6-88F67239181F}"/>
                </a:ext>
              </a:extLst>
            </p:cNvPr>
            <p:cNvCxnSpPr/>
            <p:nvPr/>
          </p:nvCxnSpPr>
          <p:spPr>
            <a:xfrm>
              <a:off x="3877393" y="4987283"/>
              <a:ext cx="6946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Скругленный прямоугольник 23">
              <a:extLst>
                <a:ext uri="{FF2B5EF4-FFF2-40B4-BE49-F238E27FC236}">
                  <a16:creationId xmlns:a16="http://schemas.microsoft.com/office/drawing/2014/main" id="{1D8EE0B3-F920-402E-B450-46D973A3DEF3}"/>
                </a:ext>
              </a:extLst>
            </p:cNvPr>
            <p:cNvSpPr/>
            <p:nvPr/>
          </p:nvSpPr>
          <p:spPr>
            <a:xfrm>
              <a:off x="341552" y="5975481"/>
              <a:ext cx="3888000" cy="612000"/>
            </a:xfrm>
            <a:prstGeom prst="round2Diag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spcAft>
                  <a:spcPts val="300"/>
                </a:spcAft>
                <a:defRPr/>
              </a:pPr>
              <a:r>
                <a:rPr lang="ru-RU" altLang="ru-RU" sz="1200" b="1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Доходы: </a:t>
              </a:r>
              <a:r>
                <a:rPr lang="ru-RU" alt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и неналоговые доходы </a:t>
              </a:r>
              <a:endPara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ru-RU" altLang="ru-RU" sz="1200" b="1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Расходы: </a:t>
              </a:r>
              <a:r>
                <a:rPr lang="ru-RU" altLang="ru-RU" sz="1200" dirty="0">
                  <a:solidFill>
                    <a:srgbClr val="2626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 сфера, образование, образование</a:t>
              </a: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42E626D5-8B78-4760-BBAE-E399611B4A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4061" y="4206116"/>
              <a:ext cx="8096" cy="15120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337" name="Прямая со стрелкой 14336">
              <a:extLst>
                <a:ext uri="{FF2B5EF4-FFF2-40B4-BE49-F238E27FC236}">
                  <a16:creationId xmlns:a16="http://schemas.microsoft.com/office/drawing/2014/main" id="{520D4FE5-8BF6-43C7-9BE9-C8013341536E}"/>
                </a:ext>
              </a:extLst>
            </p:cNvPr>
            <p:cNvCxnSpPr/>
            <p:nvPr/>
          </p:nvCxnSpPr>
          <p:spPr>
            <a:xfrm>
              <a:off x="3869297" y="4214137"/>
              <a:ext cx="6946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5D5772C3-48D9-41A7-BBE5-F4864B7196E8}"/>
                </a:ext>
              </a:extLst>
            </p:cNvPr>
            <p:cNvCxnSpPr/>
            <p:nvPr/>
          </p:nvCxnSpPr>
          <p:spPr>
            <a:xfrm>
              <a:off x="3860830" y="5708482"/>
              <a:ext cx="6946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Скругленный прямоугольник 15">
              <a:extLst>
                <a:ext uri="{FF2B5EF4-FFF2-40B4-BE49-F238E27FC236}">
                  <a16:creationId xmlns:a16="http://schemas.microsoft.com/office/drawing/2014/main" id="{87E7E7F1-B704-4E14-AF42-1271A0E73C19}"/>
                </a:ext>
              </a:extLst>
            </p:cNvPr>
            <p:cNvSpPr/>
            <p:nvPr/>
          </p:nvSpPr>
          <p:spPr>
            <a:xfrm>
              <a:off x="4580098" y="3937565"/>
              <a:ext cx="4176000" cy="576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Российской Федерации </a:t>
              </a:r>
            </a:p>
            <a:p>
              <a:pPr algn="ctr" eaLnBrk="1" hangingPunct="1">
                <a:defRPr/>
              </a:pP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(федеральный бюджет, бюджеты государственных внебюджетных фондов РФ)</a:t>
              </a:r>
            </a:p>
          </p:txBody>
        </p:sp>
        <p:sp>
          <p:nvSpPr>
            <p:cNvPr id="44" name="Скругленный прямоугольник 16">
              <a:extLst>
                <a:ext uri="{FF2B5EF4-FFF2-40B4-BE49-F238E27FC236}">
                  <a16:creationId xmlns:a16="http://schemas.microsoft.com/office/drawing/2014/main" id="{B812CF0F-5C02-4556-B6BA-237A5669DA2D}"/>
                </a:ext>
              </a:extLst>
            </p:cNvPr>
            <p:cNvSpPr/>
            <p:nvPr/>
          </p:nvSpPr>
          <p:spPr>
            <a:xfrm>
              <a:off x="4580096" y="4693594"/>
              <a:ext cx="4176000" cy="576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Субъектов Российской Федерации</a:t>
              </a:r>
            </a:p>
            <a:p>
              <a:pPr algn="ctr" eaLnBrk="1" hangingPunct="1">
                <a:defRPr/>
              </a:pP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(региональные бюджеты, бюджеты территориальных фондов обязательного медицинского страхования)</a:t>
              </a:r>
            </a:p>
          </p:txBody>
        </p:sp>
        <p:sp>
          <p:nvSpPr>
            <p:cNvPr id="45" name="Скругленный прямоугольник 17">
              <a:extLst>
                <a:ext uri="{FF2B5EF4-FFF2-40B4-BE49-F238E27FC236}">
                  <a16:creationId xmlns:a16="http://schemas.microsoft.com/office/drawing/2014/main" id="{42151A65-92CA-4828-8BD2-BD6103A0E31F}"/>
                </a:ext>
              </a:extLst>
            </p:cNvPr>
            <p:cNvSpPr/>
            <p:nvPr/>
          </p:nvSpPr>
          <p:spPr>
            <a:xfrm>
              <a:off x="4555437" y="5424609"/>
              <a:ext cx="4176000" cy="5760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образований</a:t>
              </a:r>
            </a:p>
            <a:p>
              <a:pPr algn="ctr" eaLnBrk="1" hangingPunct="1">
                <a:defRPr/>
              </a:pP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(местные бюджеты муниципальных районов, городских округов, городских и сельских поселений)</a:t>
              </a:r>
            </a:p>
          </p:txBody>
        </p:sp>
      </p:grpSp>
      <p:sp>
        <p:nvSpPr>
          <p:cNvPr id="24" name="Rectangle 5">
            <a:extLst>
              <a:ext uri="{FF2B5EF4-FFF2-40B4-BE49-F238E27FC236}">
                <a16:creationId xmlns:a16="http://schemas.microsoft.com/office/drawing/2014/main" id="{5AFEB2FD-942F-4EC3-85CE-F82F722C3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56"/>
            <a:ext cx="9144000" cy="416141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100" b="1" dirty="0">
                <a:latin typeface="Times New Roman" panose="02020603050405020304" pitchFamily="18" charset="0"/>
                <a:cs typeface="+mn-cs"/>
              </a:rPr>
              <a:t>Бюджет – это план доходов и расходов на определенный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449907537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2024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72447"/>
              </p:ext>
            </p:extLst>
          </p:nvPr>
        </p:nvGraphicFramePr>
        <p:xfrm>
          <a:off x="99000" y="831850"/>
          <a:ext cx="8946000" cy="4822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1894535388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1023565634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385342929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54129447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3660936706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749716630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1840409913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682977318"/>
                    </a:ext>
                  </a:extLst>
                </a:gridCol>
                <a:gridCol w="666000">
                  <a:extLst>
                    <a:ext uri="{9D8B030D-6E8A-4147-A177-3AD203B41FA5}">
                      <a16:colId xmlns:a16="http://schemas.microsoft.com/office/drawing/2014/main" val="2065795923"/>
                    </a:ext>
                  </a:extLst>
                </a:gridCol>
              </a:tblGrid>
              <a:tr h="538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 Российской Федерации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уточненному плану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уточненному плану,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к факту 2023г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к факту 2023г,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10519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2 18 04010 04 0000 150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7 979,4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7 979,4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-4 225,5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0236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2 18 04020 04 0000 150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городских округов от возврата автономными учреждениями остатков субсидий прошлых лет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452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2 18 04030 04 0000 150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городских округов от возврата иными организациями остатков субсидий прошлых лет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45682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-15 005,1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-156 605,0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-15 005,1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141 599,9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2928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000 2 19 25242 04 0000 150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 на ликвидацию несанкционированных свалок в границах городов и наиболее опасных объектов накопленного экологического вреда окружающей среде из бюджетов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-1 296,1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40904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000 2 19 35303 04 0000 150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субвенции 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образования, из бюджетов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443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000 2 19 60010 04 0000 150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-12 880,1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-155 308,9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-12 880,1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142 428,8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973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16 050 873,6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15 085 267,4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11 405 810,3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-965 606,2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3 679 457,1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CA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80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04327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83163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бюджета городского округа Ступино Московской области в расчете на душу населения в сравнении с другими муниципальными образованиями Московской области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63408"/>
              </p:ext>
            </p:extLst>
          </p:nvPr>
        </p:nvGraphicFramePr>
        <p:xfrm>
          <a:off x="4661263" y="814861"/>
          <a:ext cx="4267200" cy="53279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665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6000" marR="36000" marT="9526" marB="0" anchor="ctr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городских округов Московской области</a:t>
                      </a:r>
                    </a:p>
                  </a:txBody>
                  <a:tcPr marL="36000" marR="36000" marT="9526" marB="0" anchor="ctr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и неналоговые доходы на душу населения                           (рублей)   </a:t>
                      </a:r>
                    </a:p>
                  </a:txBody>
                  <a:tcPr marL="36000" marR="36000" marT="9526" marB="0" anchor="ctr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Павлово-Посадский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37 317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8799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Щёлково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37 192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36 663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Воскресенск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36 631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36 349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34 255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Зарайск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33 889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33 348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32 931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Орехово-Зуевский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32 832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Наро-Фоминский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32 573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Раменский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32 065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31 671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31 140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Реутов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29 635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Власиха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28 494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28 394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Долгопрудный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28 224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Лосино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-Петровский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26 696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Королёв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26 458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Котельники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25 949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Люберцы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25 693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25 298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Лотошино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24 424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Молодежный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23 078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Балашиха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21 468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89F7A3-1D4A-4FED-BB36-BD307D7B2629}"/>
              </a:ext>
            </a:extLst>
          </p:cNvPr>
          <p:cNvSpPr/>
          <p:nvPr/>
        </p:nvSpPr>
        <p:spPr>
          <a:xfrm>
            <a:off x="178526" y="6333710"/>
            <a:ext cx="89654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FD8EB7-53F1-472C-B943-9505790B8F5B}"/>
              </a:ext>
            </a:extLst>
          </p:cNvPr>
          <p:cNvSpPr/>
          <p:nvPr/>
        </p:nvSpPr>
        <p:spPr>
          <a:xfrm>
            <a:off x="178526" y="6556067"/>
            <a:ext cx="86606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https://budget.mosreg.ru/byudzhet-dlya-grazhdan/proekt-zakona-o-byudzhete-moskovskoj-oblasti/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30038"/>
              </p:ext>
            </p:extLst>
          </p:nvPr>
        </p:nvGraphicFramePr>
        <p:xfrm>
          <a:off x="204652" y="818754"/>
          <a:ext cx="4218054" cy="55007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898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36000" marR="36000" marT="9526" marB="0" anchor="ctr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городских округов Московской области</a:t>
                      </a:r>
                    </a:p>
                  </a:txBody>
                  <a:tcPr marL="36000" marR="36000" marT="9526" marB="0" anchor="ctr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и неналоговые доходы на душу населения                           (рублей)   </a:t>
                      </a:r>
                    </a:p>
                  </a:txBody>
                  <a:tcPr marL="36000" marR="36000" marT="9526" marB="0" anchor="ctr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Бронницы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61 004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56 817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56 125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53 557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52 493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Сергиево-Посадский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52 193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Звездный городок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50 978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50 442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Химки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49 848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Шаховская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49 552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Коломна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48 645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48 289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47 786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Черноголовка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47 414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Истра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46 481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43 998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Восход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43 478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42 583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42 430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Волоколамский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42 138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41 714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40 398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Мытищи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39 975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Богородский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39 331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39 248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Электросталь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38 667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Краснознаменск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38 497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37 644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Чехов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37 332</a:t>
                      </a:r>
                    </a:p>
                  </a:txBody>
                  <a:tcPr marL="36000" marR="36000" marT="9525" marB="0" anchor="b">
                    <a:lnL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EE2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9836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69669" y="153988"/>
            <a:ext cx="9012419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 ОЦЕНКЕ НАЛОГОВЫХ РАСХОДОВ В СВЯЗИ С ПРЕДОСТАВЛЕНИЕМ ЛЬГОТ, УСТАНОВЛЕННЫХ СОВЕТОМ ДЕПУТАТОВ ГОРОДСКОГО ОКРУГА СТУПИНО МОСКОВСКОЙ ОБЛАСТИ, в соответствии 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постановлений администрации ГО Ступино Московской области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30.07.2020 № 1616-п, от 18.06.2021 № 1561-п, от 01.03.2023 № 574-п, от 26.12.2023 № 5831-п)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331" y="1925735"/>
            <a:ext cx="896400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Ступино Московской области установлен решением Совета депутатов городского округа Ступино Московской области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15.10.2020 № 468/48 «О налоге на имущество физических лиц на территории городского округа Ступино Московской области»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решений Совета депутатов городского округа Ступино Московской области от 20.09.2024 №264/28)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331" y="3221349"/>
            <a:ext cx="896400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Ступино Московской области установлен решением Совета депутатов городского округа Ступино Московской области от 19 ноября 2020 N 488/50 </a:t>
            </a:r>
          </a:p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земельном налоге на территории городского округа Ступино Московской области»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решений Совета депутатов городского округа Ступино Московской области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17.11.2023 №161/17, от 17.11.2023 №162/17, от 24.05.2024 №228/23, от 20.09.2024 №263/28, от 18.10.2024 №277/29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24EA4E-E272-4997-A020-395FD0B32358}"/>
              </a:ext>
            </a:extLst>
          </p:cNvPr>
          <p:cNvSpPr/>
          <p:nvPr/>
        </p:nvSpPr>
        <p:spPr>
          <a:xfrm>
            <a:off x="110331" y="4515976"/>
            <a:ext cx="89640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vl="0"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постановлением администрации городского округа Ступино Московской области от 12.02.2020 N 300-п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постановлений администрации ГО Ступино Московской области 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30.07.2020 № 1616-п, от 18.06.2021 № 1561-п, от 01.03.2023 № 574-п, от 26.12.2023 № 5831-п)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7080E4A-7731-4073-8272-F5A795FF6A3E}"/>
              </a:ext>
            </a:extLst>
          </p:cNvPr>
          <p:cNvSpPr/>
          <p:nvPr/>
        </p:nvSpPr>
        <p:spPr>
          <a:xfrm>
            <a:off x="110331" y="5933714"/>
            <a:ext cx="8964000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https://stupinoadm.ru/dokumenty/normativnye-dokumenty/normativnye-dokumenty/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57B8EF-77A2-4A54-BBFD-CF9E40E50C06}"/>
              </a:ext>
            </a:extLst>
          </p:cNvPr>
          <p:cNvSpPr/>
          <p:nvPr/>
        </p:nvSpPr>
        <p:spPr>
          <a:xfrm>
            <a:off x="110331" y="6418790"/>
            <a:ext cx="8964000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lvl="0" algn="ctr"/>
            <a:r>
              <a:rPr lang="en-US" sz="1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https://budget.stupinoadm.ru/byudzhet/byudzhet-dlya-grazhdan-00001/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8867" y="53426"/>
            <a:ext cx="9012419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 ОЦЕНКЕ НАЛОГОВЫХ РАСХОДОВ В СВЯЗИ С ПРЕДОСТАВЛЕНИЕМ ЛЬГОТ, УСТАНОВЛЕННЫХ СОВЕТОМ ДЕПУТАТОВ ГОРОДСКОГО ОКРУГА СТУПИНО МОСКОВСКОЙ ОБЛАСТИ, в соответствии 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постановлений администрации ГО Ступино Московской области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30.07.2020 № 1616-п, от 18.06.2021 № 1561-п, от 01.03.2023 № 574-п, от 26.12.2023 № 5831-п) 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EDD05-133E-4320-9632-B69FDF8A0FA7}"/>
              </a:ext>
            </a:extLst>
          </p:cNvPr>
          <p:cNvSpPr/>
          <p:nvPr/>
        </p:nvSpPr>
        <p:spPr>
          <a:xfrm>
            <a:off x="144000" y="1890868"/>
            <a:ext cx="8856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Ступино Московской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3CBC99-C0CE-4172-A3EA-B5C23E6AC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53863"/>
              </p:ext>
            </p:extLst>
          </p:nvPr>
        </p:nvGraphicFramePr>
        <p:xfrm>
          <a:off x="86624" y="2311896"/>
          <a:ext cx="8872818" cy="431777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3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имущества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5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</a:t>
                      </a:r>
                    </a:p>
                    <a:p>
                      <a:pPr lvl="0" 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15.10.2020 №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468/48            «</a:t>
                      </a: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налоге на имущество физических лиц на территории городского округа Ступино Московской области»                     </a:t>
                      </a:r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редакции решений Совета депутатов городского округа Ступино Московской области</a:t>
                      </a:r>
                    </a:p>
                    <a:p>
                      <a:pPr lvl="0" 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20.09.2024 №264/28) </a:t>
                      </a:r>
                    </a:p>
                    <a:p>
                      <a:pPr lvl="0" 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часть квартиры, комната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Освобождается от уплаты налога на имущество физических лиц постоянно зарегистрированный на территории городского округа Ступино Московской области один из родителей в многодетной малоимущей семье, в отношении одного объекта налогообложения жилого назначения по выбору налогоплательщика:</a:t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часть квартиры, комната;</a:t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дом, часть жилого дома.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дом, часть жилого дома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 незавершенного строительства в случае, если проектируемым назначением таких объектов является жилой дом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</a:t>
                      </a:r>
                      <a:r>
                        <a:rPr lang="ru-RU" sz="10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</a:t>
                      </a: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-места, в том числе расположенных в объектах налогообложения, указанных в подпункте 3 настоящего пункта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налогообложения, включенные в перечень, определяемый в соответствии с пунктом 7 статьи 378.2 Налогового кодекса Российской Федерации, объекты налогообложения, предусмотренные абзацем вторым пункта 10 статьи 378.2 Налогового кодекса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налогообложения, кадастровая стоимость каждого из которых превышает 300 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7180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26943"/>
      </p:ext>
    </p:extLst>
  </p:cSld>
  <p:clrMapOvr>
    <a:masterClrMapping/>
  </p:clrMapOvr>
  <p:transition spd="slow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8867" y="19870"/>
            <a:ext cx="9012419" cy="11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 ОЦЕНКЕ НАЛОГОВЫХ РАСХОДОВ В СВЯЗИ С ПРЕДОСТАВЛЕНИЕМ ЛЬГОТ, УСТАНОВЛЕННЫХ СОВЕТОМ ДЕПУТАТОВ ГОРОДСКОГО ОКРУГА СТУПИНО МОСКОВСКОЙ ОБЛАСТИ, в соответствии с 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постановлений администрации ГО Ступино Московской области от 30.07.2020 № 1616-п, от 18.06.2021 № 1561-п, от 01.03.2023 № 574-п, от 26.12.2023 № 5831-п) </a:t>
            </a:r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EDD05-133E-4320-9632-B69FDF8A0FA7}"/>
              </a:ext>
            </a:extLst>
          </p:cNvPr>
          <p:cNvSpPr/>
          <p:nvPr/>
        </p:nvSpPr>
        <p:spPr>
          <a:xfrm>
            <a:off x="69669" y="1140045"/>
            <a:ext cx="9004662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Ступино Московской области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4AF1D3-5D8B-45EF-AC52-A3C9CB31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64496"/>
              </p:ext>
            </p:extLst>
          </p:nvPr>
        </p:nvGraphicFramePr>
        <p:xfrm>
          <a:off x="107420" y="1465342"/>
          <a:ext cx="8929160" cy="536022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2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 и (или) вид разрешенного использования земельного участка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19 ноября 2020 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488/50 </a:t>
                      </a:r>
                    </a:p>
                    <a:p>
                      <a:pPr 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земельном налоге на территории городского округа Ступино Московской области»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решений Совета депутатов городского округа Ступино Московской области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17.11.2023 №161/17,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17.11.2023 №162/17,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24.05.2024 №228/23,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20.09.2024 №263/28, 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18.10.2024 №277/29)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 жилищным фондом и (или) объектами инженерной инфраструктуры жилищно-коммунального комплекса (за исключением части земельного участка, приходящейся на объект недвижимого имущества, не относящийся к жилищному фонду и (или) к объектам инженерной инфраструктуры жилищно-коммунального комплекса), за исключением указанных в настоящем абзаце земельных участков, кадастровая стоимость каждого из которых превышает 300 миллионов рублей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Налоговая база уменьшается на величину кадастровой стоимости 4000 квадратных метров площади земельного участка, находящегося  в собственности, постоянном (бессрочном) пользовании или пожизненном наследуемом владении налогоплательщиков, относящихся к одной из следующих категорий:</a:t>
                      </a: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Героев Советского Союза, Героев Российской Федерации, Героев Социалистического труда; полных кавалеров ордена Славы;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инвалидов I и II групп инвалидности;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инвалидов  с детства,  детей – инвалидов;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ветеранов и инвалидов Великой Отечественной войны;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ветеранов и инвалидов боевых действий;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физических лиц, имеющих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Федеральным законом от 26.11.1998 №175-ФЗ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Теча» и в соответствии с Федеральным законом от 10.01.2002 №2-ФЗ «О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физических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физических лиц, получивших или перенесших лучевую болезнь или ставших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членов семей военнослужащих и сотрудников органов внутренних дел, потерявших кормильца при исполнении им служебных обязанностей;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бывших несовершеннолетних узников концлагерей, гетто и других мест принудительного   содержания, созданных фашистами в период второй мировой войны;</a:t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семей, постоянно зарегистрированных на территории городского округа Ступино Московской области,  имеющих 3-х и более несовершеннолетних детей, в отношении земельных участков, предоставленных (приобретаемых) для индивидуального жилищного строительства, личного подсобного хозяйства, садоводства, огородничества;</a:t>
                      </a:r>
                    </a:p>
                    <a:p>
                      <a:pPr algn="l" fontAlgn="t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женщин, которым присвоено звание «Мать-героиня»</a:t>
                      </a:r>
                    </a:p>
                    <a:p>
                      <a:pPr algn="l" fontAlgn="t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военнослужащих, принимавших (принимающих)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 (до получения статуса ветерана боевых действий), из числа граждан Российской Федерации, призванных на военную службу по мобилизации в Вооруженные силы Российской Федерации в соответствии с Указом Президента Российской Федерации от 21.09.2022 №647 «Об объявлении частичной мобилизации», граждан Российской федерации, заключивших контракт о добровольном содействии в выполнении задач, возложенных на Вооруженные силы Российской Федерации, с Министерством обороны Российской Федерации.</a:t>
                      </a: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используемые в предпринимательской деятельности, приобретенные (предоставленные) для ведения личного подсобного хозяйства, индивидуального жилищного строительства, за исключением указанных в настоящем абзаце земельных участков, кадастровая стоимость каждого из которых превышает 300 миллионов рублей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735782"/>
      </p:ext>
    </p:extLst>
  </p:cSld>
  <p:clrMapOvr>
    <a:masterClrMapping/>
  </p:clrMapOvr>
  <p:transition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EDD05-133E-4320-9632-B69FDF8A0FA7}"/>
              </a:ext>
            </a:extLst>
          </p:cNvPr>
          <p:cNvSpPr/>
          <p:nvPr/>
        </p:nvSpPr>
        <p:spPr>
          <a:xfrm>
            <a:off x="69669" y="1140044"/>
            <a:ext cx="9004662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Ступино Московской области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4AF1D3-5D8B-45EF-AC52-A3C9CB31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77326"/>
              </p:ext>
            </p:extLst>
          </p:nvPr>
        </p:nvGraphicFramePr>
        <p:xfrm>
          <a:off x="107420" y="1465339"/>
          <a:ext cx="8929160" cy="536022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2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 и (или) вид разрешенного использования земельного участка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19 ноября 2020 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488/50 </a:t>
                      </a:r>
                    </a:p>
                    <a:p>
                      <a:pPr 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земельном налоге на территории городского округа Ступино Московской области»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решений Совета депутатов городского округа Ступино Московской области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17.11.2023 №161/17,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17.11.2023 №162/17,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24.05.2024 №228/23,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20.09.2024 №263/28, 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18.10.2024 №277/29)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используемые в предпринимательской деятельности, приобретенные (предоставленные) для садоводства  или  огородничества, а также земельные участки общего назначения, предусмотренные Федеральным законом от 29.07.2017 №217-ФЗ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Федерации», за исключением указанных в настоящем абзаце земельных участков, кадастровая стоимость каждого из которых превышает 300 миллионов рублей</a:t>
                      </a: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исчисленной суммы налога на 50%  в отношении земельного участка, площадь которого не более 4000 квадратных метров,  приобретенного (предоставленного) для индивидуального жилищного строительства, личного подсобного хозяйства, садоводства,  огородничества,  и находящегося  в собственности, постоянном (бессрочном) пользовании или пожизненном наследуемом владении,  налогоплательщиков, постоянно зарегистрированных на территории городского округа Ступино Московской области,  относящихся к одной из следующих категорий:</a:t>
                      </a:r>
                      <a:b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малоимущих семей и малоимущих одиноко проживающих граждан,  среднедушевой доход которых ниже величины прожиточного минимума, установленной в Московской области на душу населения;</a:t>
                      </a:r>
                      <a:b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пенсионеров, а также лиц, достигших  предпенсионного возраста (женщины – 55 лет, мужчины – 60 лет), среднедушевой доход которых ниже двукратной величины прожиточного минимума, установленной в Московской области для пенсионеров. </a:t>
                      </a:r>
                    </a:p>
                    <a:p>
                      <a:pPr algn="l" fontAlgn="t"/>
                      <a:endParaRPr lang="ru-RU" sz="850" u="sng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от уплаты земельного налога  собственников  земельных участков, не имеющих статус резидентов особой экономической зоны промышленно-производственного типа «Ступино Квадрат», в отношении  земельных участков, расположенных на территории особой экономической зоны промышленно-производственного типа «Ступино Квадрат» (утратило силу с 01.01.2023г.).</a:t>
                      </a:r>
                    </a:p>
                    <a:p>
                      <a:pPr algn="l" fontAlgn="t"/>
                      <a:endParaRPr lang="ru-RU" sz="850" u="sng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исчисленной суммы налога на 50%  для собственников земельных участков, имеющих статус резидентов особой экономической зоны промышленно-производственного типа «Ступино Квадрат», в отношении  земельных участков, расположенных на территории особой экономической зоны промышленно-производственного типа «Ступино Квадрат», сроком на два года  после  истечения срока  действия налоговой льготы, установленной подпунктом 9 пункта 1 статьи 395 Налогового кодекса Российской Федерации. </a:t>
                      </a: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ограниченные в обороте в соответствии с законодательством Российской Федерации, предоставленные для обеспечения обороны, безопасности и таможенных нужд</a:t>
                      </a:r>
                      <a:endParaRPr lang="ru-RU" sz="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158668"/>
                  </a:ext>
                </a:extLst>
              </a:tr>
              <a:tr h="172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приобретенные (предоставленные) для жилищного строительства, за исключением указанных в настоящем абзаце земельных участков, приобретенные (предоставленные) для индивидуального жилищного строительства, используемых в предпринимательской деятельности, и земельных участков, кадастровая стоимость каждого из которых превышает 300 миллионов рублей;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приобретенные (предоставленные) для объектов гаражного назначения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445FED10-89EC-4A17-A220-7738CBC5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" y="19870"/>
            <a:ext cx="9012419" cy="11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 ОЦЕНКЕ НАЛОГОВЫХ РАСХОДОВ В СВЯЗИ С ПРЕДОСТАВЛЕНИЕМ ЛЬГОТ, УСТАНОВЛЕННЫХ СОВЕТОМ ДЕПУТАТОВ ГОРОДСКОГО ОКРУГА СТУПИНО МОСКОВСКОЙ ОБЛАСТИ, в соответствии с 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постановлений администрации ГО Ступино Московской области от 30.07.2020 № 1616-п, от 18.06.2021 № 1561-п, от 01.03.2023 № 574-п, от 26.12.2023 № 5831-п) </a:t>
            </a:r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0416"/>
      </p:ext>
    </p:extLst>
  </p:cSld>
  <p:clrMapOvr>
    <a:masterClrMapping/>
  </p:clrMapOvr>
  <p:transition spd="slow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C02F56C-ECF4-4010-895D-2921B1694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19638"/>
              </p:ext>
            </p:extLst>
          </p:nvPr>
        </p:nvGraphicFramePr>
        <p:xfrm>
          <a:off x="107420" y="1479912"/>
          <a:ext cx="8929160" cy="352542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2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земель и (или) вид разрешенного использования земельного участка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3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19 ноября 2020 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488/50 </a:t>
                      </a:r>
                    </a:p>
                    <a:p>
                      <a:pPr 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земельном налоге на территории городского округа Ступино Московской области»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решений Совета депутатов городского округа Ступино Московской области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17.11.2023 №161/17,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17.11.2023 №162/17,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24.05.2024 №228/23,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20.09.2024 №263/28, </a:t>
                      </a:r>
                    </a:p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18.10.2024 №277/29)</a:t>
                      </a: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отнесенные к землям сельскохозяйственного назначения или к землям в составе зон сельскохозяйственного использования в населенных пунктах, не используемые согласно целевому назначению земель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850" u="sng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</a:t>
                      </a:r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уплаты земельного налога государственных и муниципальных учреждений,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   </a:t>
                      </a:r>
                    </a:p>
                    <a:p>
                      <a:pPr algn="l" fontAlgn="t"/>
                      <a:endParaRPr lang="ru-RU" sz="850" u="sng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sng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Освобождение</a:t>
                      </a:r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уплаты земельного налога субъектов малого и среднего предпринимательства, зарегистрированные на территории городского округа Ступино Московской области, осуществившие в налоговом периоде на территории городского округа Ступино Московской области капитальные вложения в размере не менее 40 млн. рублей в строительство (приобретение), реконструкцию и техническое перевооружение основных средств, указанных в приложении 1 к решению.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850" u="sng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8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исчисленной суммы земельного налога </a:t>
                      </a:r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субъектов малого и среднего предпринимательства, зарегистрированных на территории городского округа Ступино Московской области, осуществивших в налоговом периоде (отчетном календарном году) на территории городского округа Ступино Московской области капитальные вложения за счет собственных средств в размере не менее 40 млн. рублей в строительство (приобретение), реконструкцию и техническое перевооружение основных средств, указанных в приложении 1 к решению:</a:t>
                      </a:r>
                    </a:p>
                    <a:p>
                      <a:pPr lvl="0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на 50% - в случае, если сумма земельного налога, исчисленного за налоговый период (отчетный календарный год) без учета налоговой льготы, не превышает 40 млн. рублей;</a:t>
                      </a:r>
                    </a:p>
                    <a:p>
                      <a:pPr lvl="0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на 20 миллионов рублей - в случае, если сумма земельного налога, исчисленного за налоговый период (отчетный календарный год) без учета налоговой льготы, превышает 40 млн. рублей. </a:t>
                      </a:r>
                    </a:p>
                    <a:p>
                      <a:pPr lvl="0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(вступает в силу с 01.01.2025г.).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в предпринимательской деятельности, приобретенные (предоставленные) для ведения личного подсобного хозяйства, индивидуального жилищного строительства, садоводства, огородничества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5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8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000" marR="18000" marT="360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D11852-65A3-40F2-BF74-F4501C26E911}"/>
              </a:ext>
            </a:extLst>
          </p:cNvPr>
          <p:cNvSpPr/>
          <p:nvPr/>
        </p:nvSpPr>
        <p:spPr>
          <a:xfrm>
            <a:off x="69669" y="1140044"/>
            <a:ext cx="9004662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Ступино Московской области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088681-990C-482D-A20B-84FF9461C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" y="19870"/>
            <a:ext cx="9012419" cy="113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 ОЦЕНКЕ НАЛОГОВЫХ РАСХОДОВ В СВЯЗИ С ПРЕДОСТАВЛЕНИЕМ ЛЬГОТ, УСТАНОВЛЕННЫХ СОВЕТОМ ДЕПУТАТОВ ГОРОДСКОГО ОКРУГА СТУПИНО МОСКОВСКОЙ ОБЛАСТИ, в соответствии с 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постановлений администрации ГО Ступино Московской области от 30.07.2020 № 1616-п, от 18.06.2021 № 1561-п, от 01.03.2023 № 574-п, от 26.12.2023 № 5831-п) </a:t>
            </a:r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47766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2CD8163-A04F-4F61-AD44-3444933A4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92857"/>
              </p:ext>
            </p:extLst>
          </p:nvPr>
        </p:nvGraphicFramePr>
        <p:xfrm>
          <a:off x="82063" y="1296270"/>
          <a:ext cx="8964000" cy="551686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2886008"/>
                    </a:ext>
                  </a:extLst>
                </a:gridCol>
                <a:gridCol w="5328000">
                  <a:extLst>
                    <a:ext uri="{9D8B030D-6E8A-4147-A177-3AD203B41FA5}">
                      <a16:colId xmlns:a16="http://schemas.microsoft.com/office/drawing/2014/main" val="30689432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869922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7886285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1938717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2790226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5481710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91641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плательщиков налогов, для которых предусмотрены налоговые льготы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пользователей льготы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2025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87684"/>
                  </a:ext>
                </a:extLst>
              </a:tr>
              <a:tr h="288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от 19.11.2020 № 488/50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земельном налоге на территории городского округа Ступино Московской области»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563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Советского Союза, Герои Российской Федерации,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полные кавалеры ордена Славы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2023 - 2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769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Социалистического труда</a:t>
                      </a:r>
                      <a:endParaRPr lang="ru-RU" sz="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2024 - 0 </a:t>
                      </a:r>
                      <a:endParaRPr lang="ru-RU" sz="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4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I и II групп инвалидности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2023 - 2372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2024 - 2372 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1 690,7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1 690,7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1 690,7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1 690,7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1 690,7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3011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с детства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2023 - 54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2024 - 54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699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инвалиды</a:t>
                      </a:r>
                      <a:endParaRPr lang="ru-RU" sz="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2023 - 2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</a:t>
                      </a:r>
                      <a:endParaRPr lang="ru-RU" sz="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25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2023 - 78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2024 - 78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44,3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35,3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67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боевых действий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2023 - 530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2024 - 530 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79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 (в редакции Закона Российской Федерации от 18 июня 1992 года №3061-1), в соответствии с Федеральным законом от 26 ноября 1998 года №175-ФЗ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отходов в реку Теча» и в соответствии с Федеральным законом от 10 января 2002 года №2-ФЗ «О социальных гарантиях гражданам, подвергшимся радиационному воздействию вследствие ядерных испытаний на Семипалатинском полигоне»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2023 - 201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2024 - 201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11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2023 - 20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7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2023 - 7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9,8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9,8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9,8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9,8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2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семей военнослужащих и сотрудников органов внутренних дел, потерявшие кормильца при исполнении им служебных обязанностей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2023 - 26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21,7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21,7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21,7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21,7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8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бывшие несовершеннолетние узники концлагерей, гетто и других мест принудительного содержания, созданных фашистами в период второй мировой войны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2023 - 6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76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семьи, постоянно зарегистрированные на территории городского округа Ступино Московской области, имеющие 3-х и более несовершеннолетних детей, в отношении земельных участков, предоставленных (приобретаемых) для индивидуального жилищного строительства, личного подсобного хозяйства, садоводства, огородничества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2023 - 308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2024 - 307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185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 которым присвоено звание "Мать - героиня"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2024 - 0 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944185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E4A86703-7359-4FEE-8395-457CE2E1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0661"/>
            <a:ext cx="8890000" cy="12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ОЦЕНКЕ НАЛОГОВЫХ РАСХОДОВ В СВЯЗИ С ПРЕДОСТАВЛЕНИЕМ ЛЬГОТ, </a:t>
            </a:r>
          </a:p>
          <a:p>
            <a:pPr algn="ctr"/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СОВЕТОМ ДЕПУТАТОВ ГОРОДСКОГО ОКРУГА СТУПИНО МОСКОВСКОЙ ОБЛАСТИ, </a:t>
            </a:r>
          </a:p>
          <a:p>
            <a:pPr algn="ctr"/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формирования перечня налоговых расходов и оценки налоговых расходов городского округа Ступино </a:t>
            </a:r>
          </a:p>
          <a:p>
            <a:pPr algn="ctr"/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области, утвержденным постановлением администрации городского округа Ступино Московской области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администрации городского округа Ступино Московской области от 20.02.2020 N 300-п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постановлений администрации ГО Ступино Московской области от 30.07.2020 № 1616-п, от 18.06.2021 № 1561-п, от 01.03.2023 № 574-п, от 26.12.2023 № 5831-п)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16582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2CD8163-A04F-4F61-AD44-3444933A4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47078"/>
              </p:ext>
            </p:extLst>
          </p:nvPr>
        </p:nvGraphicFramePr>
        <p:xfrm>
          <a:off x="82065" y="1304659"/>
          <a:ext cx="8963995" cy="55217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2886008"/>
                    </a:ext>
                  </a:extLst>
                </a:gridCol>
                <a:gridCol w="5328000">
                  <a:extLst>
                    <a:ext uri="{9D8B030D-6E8A-4147-A177-3AD203B41FA5}">
                      <a16:colId xmlns:a16="http://schemas.microsoft.com/office/drawing/2014/main" val="30689432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86992274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2878862851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2819387178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1827902260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2548171096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3391641086"/>
                    </a:ext>
                  </a:extLst>
                </a:gridCol>
              </a:tblGrid>
              <a:tr h="102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плательщиков налогов, для которых предусмотрены налоговые льготы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пользователей льготы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</a:t>
                      </a:r>
                    </a:p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2024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2025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87684"/>
                  </a:ext>
                </a:extLst>
              </a:tr>
              <a:tr h="288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от 19.11.2020 № 488/50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земельном налоге на территории городского округа Ступино Московской области»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756301"/>
                  </a:ext>
                </a:extLst>
              </a:tr>
              <a:tr h="91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военнослужащих, принимавших (принимающих)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 (до получения статуса ветерана боевых действий), из числа граждан Российской Федерации, призванных на военную службу по мобилизации в Вооруженные силы Российской Федерации в соответствии с Указом Президента Российской Федерации от 21.09.2022 №647 «Об объявлении частичной мобилизации», граждан Российской федерации, заключивших контракт о добровольном содействии в выполнении задач, возложенных на Вооруженные силы Российской Федерации, с Министерством обороны Российской Федерации</a:t>
                      </a: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– 0 </a:t>
                      </a:r>
                    </a:p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9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семьи и малоимущие одиноко проживающие граждане,  среднедушевой доход которых ниже величины прожиточного минимума, установленной в Московской области на душу населения, постоянно зарегистрированные на территории городского округа Ступино Московской области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243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пенсионеры, а также лица, достигшие предпенсионного возраста (женщины – 55 лет, мужчины – 60 лет), доход которых ниже двукратной величины прожиточного минимума, установленной в Московской области для пенсионеров, постоянно зарегистрированные на территории городского округа Ступино Московской области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2023 - 3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456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собственники земельных участков, не имеющие статус резидентов особой экономической зоны промышленно-производственного типа «Ступино Квадрат»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388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собственники земельных участков, имеющие статус резидентов ОЭЗ ППТ «Ступино Квадрат», в отношении земельных участков, расположенных на территории ОЭЗ ППТ "Ступино Квадрат" (сроком на два года  после  истечения срока  действия налоговой льготы, установленной подпунктом 9 пункта 1 статьи 395 НК РФ) 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2023 - 5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858,4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980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и муниципальные учреждения,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2023 - 0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61606"/>
                  </a:ext>
                </a:extLst>
              </a:tr>
              <a:tr h="684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малого и среднего предпринимательства, зарегистрированные на территории городского округа Ступино Московской области, осуществившие в налоговом периоде (отчетном календарном году) на территории городского округа Ступино Московской области капитальные вложения за счет собственных средств в размере не менее 40 млн. рублей в строительство (приобретение), реконструкцию и техническое перевооружение основных средств (с 01.01.2025)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2024 - 0</a:t>
                      </a:r>
                      <a:endParaRPr lang="ru-RU" sz="85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85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2594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малого и среднего предпринимательства, зарегистрированные на территории городского округа Ступино МО, осуществившие в налоговом периоде на территории городского округа Ступино МО капитальные вложения в размере не менее 40 млн. руб. в строительство (приобретение), реконструкцию и техническое перевооружение основных средств (31.12.2024)</a:t>
                      </a:r>
                      <a:endParaRPr lang="ru-RU" sz="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2023 - 1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2024 - 1</a:t>
                      </a:r>
                      <a:endParaRPr lang="ru-RU" sz="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58 936,8</a:t>
                      </a:r>
                      <a:endParaRPr lang="ru-RU" sz="8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71206"/>
                  </a:ext>
                </a:extLst>
              </a:tr>
              <a:tr h="2880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от 15.10.2020 № 468/48 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налоге на имущество физических лиц на территории городского округа Ступино Московской области»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1438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 зарегистрированный на территории городского округа Ступино Московской области один из родителей в многодетной малоимущей семье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2023 - 28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2024 - 28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1119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всего: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2023 - 3643</a:t>
                      </a:r>
                      <a:b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– 3640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62 511,7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23 276,4</a:t>
                      </a: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23174,5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23 001,4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22 828,6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98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53599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A2FFDE32-1C36-4C02-8176-8603968C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9050"/>
            <a:ext cx="8890000" cy="12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ОЦЕНКЕ НАЛОГОВЫХ РАСХОДОВ В СВЯЗИ С ПРЕДОСТАВЛЕНИЕМ ЛЬГОТ, </a:t>
            </a:r>
          </a:p>
          <a:p>
            <a:pPr algn="ctr"/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СОВЕТОМ ДЕПУТАТОВ ГОРОДСКОГО ОКРУГА СТУПИНО МОСКОВСКОЙ ОБЛАСТИ, </a:t>
            </a:r>
          </a:p>
          <a:p>
            <a:pPr algn="ctr"/>
            <a:r>
              <a:rPr lang="ru-RU" alt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формирования перечня налоговых расходов и оценки налоговых расходов городского округа Ступино </a:t>
            </a:r>
          </a:p>
          <a:p>
            <a:pPr algn="ctr"/>
            <a:r>
              <a:rPr lang="ru-RU" sz="1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области, утвержденным постановлением администрации городского округа Ступино Московской области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администрации городского округа Ступино Московской области от 20.02.2020 N 300-п «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постановлений администрации ГО Ступино Московской области от 30.07.2020 № 1616-п, от 18.06.2021 № 1561-п, от 01.03.2023 № 574-п, от 26.12.2023 № 5831-п)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01342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6841"/>
            <a:ext cx="9144000" cy="400752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Ступино Московской области за 2024 год</a:t>
            </a: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20267194"/>
              </p:ext>
            </p:extLst>
          </p:nvPr>
        </p:nvGraphicFramePr>
        <p:xfrm>
          <a:off x="0" y="549721"/>
          <a:ext cx="9144000" cy="62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802005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8"/>
          <p:cNvSpPr/>
          <p:nvPr/>
        </p:nvSpPr>
        <p:spPr>
          <a:xfrm>
            <a:off x="321468" y="866105"/>
            <a:ext cx="8496000" cy="571500"/>
          </a:xfrm>
          <a:prstGeom prst="roundRect">
            <a:avLst/>
          </a:prstGeom>
          <a:gradFill>
            <a:gsLst>
              <a:gs pos="0">
                <a:srgbClr val="D2EBCB"/>
              </a:gs>
              <a:gs pos="50000">
                <a:srgbClr val="DAE8CA"/>
              </a:gs>
              <a:gs pos="97000">
                <a:srgbClr val="C6E5BD"/>
              </a:gs>
              <a:gs pos="100000">
                <a:srgbClr val="BBE1B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321467" y="1538535"/>
            <a:ext cx="8496000" cy="5000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321467" y="2110035"/>
            <a:ext cx="8496000" cy="500062"/>
          </a:xfrm>
          <a:prstGeom prst="roundRect">
            <a:avLst/>
          </a:prstGeom>
          <a:gradFill>
            <a:gsLst>
              <a:gs pos="0">
                <a:srgbClr val="D2EBCB"/>
              </a:gs>
              <a:gs pos="50000">
                <a:srgbClr val="DAE8CA"/>
              </a:gs>
              <a:gs pos="97000">
                <a:srgbClr val="C6E5BD"/>
              </a:gs>
              <a:gs pos="100000">
                <a:srgbClr val="BBE1B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321467" y="3353965"/>
            <a:ext cx="8496000" cy="571500"/>
          </a:xfrm>
          <a:prstGeom prst="roundRect">
            <a:avLst/>
          </a:prstGeom>
          <a:gradFill>
            <a:gsLst>
              <a:gs pos="0">
                <a:srgbClr val="D2EBCB"/>
              </a:gs>
              <a:gs pos="50000">
                <a:srgbClr val="DAE8CA"/>
              </a:gs>
              <a:gs pos="97000">
                <a:srgbClr val="C6E5BD"/>
              </a:gs>
              <a:gs pos="100000">
                <a:srgbClr val="BBE1B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321467" y="2681535"/>
            <a:ext cx="8496000" cy="5715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321467" y="4059951"/>
            <a:ext cx="8496000" cy="5715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1467" y="4736444"/>
            <a:ext cx="8496000" cy="396000"/>
          </a:xfrm>
          <a:prstGeom prst="roundRect">
            <a:avLst/>
          </a:prstGeom>
          <a:gradFill>
            <a:gsLst>
              <a:gs pos="0">
                <a:srgbClr val="D2EBCB"/>
              </a:gs>
              <a:gs pos="50000">
                <a:srgbClr val="DAE8CA"/>
              </a:gs>
              <a:gs pos="97000">
                <a:srgbClr val="C6E5BD"/>
              </a:gs>
              <a:gs pos="100000">
                <a:srgbClr val="BBE1B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321466" y="5215403"/>
            <a:ext cx="8496000" cy="396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321466" y="5681910"/>
            <a:ext cx="8496000" cy="900000"/>
          </a:xfrm>
          <a:prstGeom prst="roundRect">
            <a:avLst/>
          </a:prstGeom>
          <a:gradFill>
            <a:gsLst>
              <a:gs pos="0">
                <a:srgbClr val="D2EBCB"/>
              </a:gs>
              <a:gs pos="50000">
                <a:srgbClr val="DAE8CA"/>
              </a:gs>
              <a:gs pos="97000">
                <a:srgbClr val="C6E5BD"/>
              </a:gs>
              <a:gs pos="100000">
                <a:srgbClr val="BBE1B1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C297E35-18E1-4D5B-81E4-AD6886FA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3924"/>
            <a:ext cx="9144000" cy="49308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>
                <a:latin typeface="Times New Roman" panose="02020603050405020304" pitchFamily="18" charset="0"/>
                <a:cs typeface="+mn-cs"/>
              </a:rPr>
              <a:t>Основные понятия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2024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94361"/>
              </p:ext>
            </p:extLst>
          </p:nvPr>
        </p:nvGraphicFramePr>
        <p:xfrm>
          <a:off x="166722" y="722411"/>
          <a:ext cx="8748000" cy="585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52036114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9290768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27600611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24296740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программы/подпрограммы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907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508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"Финансовое обеспечение системы организации медицинской помощи"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7392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 и туризм"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679 574,8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678 526,5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58076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музейного дела"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21 293,4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92972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библиотечного дела"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62 549,9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62 549,9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718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профессионального искусства, гастрольно-концертной и культурно-досуговой деятельности, кинематографии"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419 645,1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419 215,1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73096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образования в сфере культуры"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169 308,1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169 308,1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8399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6 778,3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4329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"Образование"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3 442 274,7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3 373 759,0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5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"Общее 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3 251 730,8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3 183 466,6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144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"Дополнительное образование, воспитание и психолого-социальное сопровождение детей"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166 230,8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166 230,8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358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24 313,2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562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92 305,7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90 595,7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5718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"Социальная поддержка граждан"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9908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системы отдыха и оздоровления детей"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52 670,7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51 152,6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7505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9777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поддержка социально ориентированных некоммерческих организаций"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12 650,0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6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25545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2024 год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15230"/>
              </p:ext>
            </p:extLst>
          </p:nvPr>
        </p:nvGraphicFramePr>
        <p:xfrm>
          <a:off x="166741" y="600978"/>
          <a:ext cx="8748000" cy="6179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87800661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2220293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26208916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26804544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программы/подпрограммы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5367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"Спорт"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399 600,3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399 013,9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004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116 062,1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115 880,1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568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"Подготовка спортивного резерва"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283 538,2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283 133,9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088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10 868,7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10 831,4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40088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"Вовлечение в оборот земель сельскохозяйственного назначения и развитие мелиорации"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540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"Комплексное развитие сельских территорий"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4922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эпизоотического и ветеринарно-санитарного благополучия и развитие государственной ветеринарной службы"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283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118 159,4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113 458,5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7980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"Охрана окружающей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544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водохозяйственного комплекса"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616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лесного хозяйства"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199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"Ликвидация накопленного вреда окружающей среде"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109 723,8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227103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203 238,1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196 306,5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14370"/>
                  </a:ext>
                </a:extLst>
              </a:tr>
              <a:tr h="203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"Профилактика преступлений и иных правонарушений"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118 769,5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111 956,5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00376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по защите населения и территорий от чрезвычайных ситуаций"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93212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гражданской обороны на территории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286604"/>
                  </a:ext>
                </a:extLst>
              </a:tr>
              <a:tr h="396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пожарной безопасности на территории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48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безопасности населения на водных объектах, расположенных на территории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920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73 164,1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73 164,1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075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2024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90512"/>
              </p:ext>
            </p:extLst>
          </p:nvPr>
        </p:nvGraphicFramePr>
        <p:xfrm>
          <a:off x="167108" y="698416"/>
          <a:ext cx="8748000" cy="5773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23745951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47867102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28315789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7981679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программы/подпрограммы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48118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"Жилище"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155 722,5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115 102,4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46606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"Создание условий для жилищного строительства"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70 390,8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804466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жильем молодых семей"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17 537,8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3858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жильем детей-сирот и детей, оставшихся без попечения родителей, лиц из числа детей-сирот и детей, оставшихся без попечения родителей"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67 794,0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67 792,9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24004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инженерной инфраструктуры,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824 539,0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758 594,0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94183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"Чистая вода"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99490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"Объекты теплоснабжения, инженерные коммуникации"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682 136,9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620 491,9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72541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140 208,7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135 946,8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60998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18 666,2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53750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малого и среднего предпринимательства"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1150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02045"/>
                  </a:ext>
                </a:extLst>
              </a:tr>
              <a:tr h="466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891 684,3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832 449,9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77310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"Эффективное управление имущественным комплексом"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79 525,1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77 658,0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133575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"Управление муниципальным долгом"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26615"/>
                  </a:ext>
                </a:extLst>
              </a:tr>
              <a:tr h="301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810 937,3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754 310,5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48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97144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2024 год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965806"/>
              </p:ext>
            </p:extLst>
          </p:nvPr>
        </p:nvGraphicFramePr>
        <p:xfrm>
          <a:off x="167056" y="584200"/>
          <a:ext cx="8748000" cy="6192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327832318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35586944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18780792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5853870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программы/подпрограммы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38187"/>
                  </a:ext>
                </a:extLst>
              </a:tr>
              <a:tr h="545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102 276,6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101 609,3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327614"/>
                  </a:ext>
                </a:extLst>
              </a:tr>
              <a:tr h="545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системы информирования населения о деятельности органов местного самоуправления городских округов Московской области, создание доступной современной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медиасреды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26 486,9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24908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"Эффективное местное самоуправление"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710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"Молодежь Подмосковья"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533942"/>
                  </a:ext>
                </a:extLst>
              </a:tr>
              <a:tr h="36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добровольчества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в городском округе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33035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65 255,0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39748"/>
                  </a:ext>
                </a:extLst>
              </a:tr>
              <a:tr h="36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568 285,1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551 620,3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1069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"Пассажирский транспорт общего пользования"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67 614,0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52 442,1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60747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"Дороги Подмосковья"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487 350,0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486 964,5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56555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13 321,1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03348"/>
                  </a:ext>
                </a:extLst>
              </a:tr>
              <a:tr h="337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120 389,7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119 292,6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55304"/>
                  </a:ext>
                </a:extLst>
              </a:tr>
              <a:tr h="545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57314"/>
                  </a:ext>
                </a:extLst>
              </a:tr>
              <a:tr h="545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информационной и технологической инфраструктуры экосистемы цифровой экономики муниципального образования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13 277,8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13 206,0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94531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102 859,9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639854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52 594,9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50 551,7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568590"/>
                  </a:ext>
                </a:extLst>
              </a:tr>
              <a:tr h="36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"Реализация политики пространственного развития городского округа"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18 791,3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16 748,1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49386"/>
                  </a:ext>
                </a:extLst>
              </a:tr>
              <a:tr h="21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33 803,6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478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426087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2024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03942"/>
              </p:ext>
            </p:extLst>
          </p:nvPr>
        </p:nvGraphicFramePr>
        <p:xfrm>
          <a:off x="168118" y="698346"/>
          <a:ext cx="8748000" cy="5971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2000">
                  <a:extLst>
                    <a:ext uri="{9D8B030D-6E8A-4147-A177-3AD203B41FA5}">
                      <a16:colId xmlns:a16="http://schemas.microsoft.com/office/drawing/2014/main" val="220628182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28460774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97693836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22021517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программы/подпрограммы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20077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1 544 242,3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1 511 661,0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21360"/>
                  </a:ext>
                </a:extLst>
              </a:tr>
              <a:tr h="270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"Комфортная городская среда"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609 874,1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601 448,0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07769"/>
                  </a:ext>
                </a:extLst>
              </a:tr>
              <a:tr h="622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"Создание условий для обеспечения комфортного проживания жителей, в том числе в многоквартирных домах на территории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934 368,3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910 213,0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481486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"Строительство и капитальный ремонт объектов социальной инфраструктуры"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5 533 043,8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5 481 380,1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10297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"Строительство (реконструкция), капитальный ремонт объектов культуры"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688 423,7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656 657,3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2507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"Строительство (реконструкция), капитальный ремонт объектов образования"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4 734 783,1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4 714 898,5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80942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"Строительство (реконструкция), капитальный ремонт объектов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109 837,0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109 824,4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58598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1 564 144,6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1 527 184,4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574329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по переселению граждан из аварийного жилищного фонда в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942 280,2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924 887,8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28990"/>
                  </a:ext>
                </a:extLst>
              </a:tr>
              <a:tr h="622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мероприятий по переселению граждан из аварийного жилищного фонда в Московской области, признанного таковым после 1 января 2017 года"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621 864,4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602 296,6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36916"/>
                  </a:ext>
                </a:extLst>
              </a:tr>
              <a:tr h="419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22 710,4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19 757,1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48066"/>
                  </a:ext>
                </a:extLst>
              </a:tr>
              <a:tr h="270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310 419,8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114 700,3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123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0800" marT="1080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16 661 622,6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16 069 108,5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16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3711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0" y="7330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0" y="446129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«Здравоохранение»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48918"/>
              </p:ext>
            </p:extLst>
          </p:nvPr>
        </p:nvGraphicFramePr>
        <p:xfrm>
          <a:off x="126000" y="1142117"/>
          <a:ext cx="8892000" cy="4355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044233966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77979798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16025942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27093725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56255889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686655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04121103"/>
                    </a:ext>
                  </a:extLst>
                </a:gridCol>
              </a:tblGrid>
              <a:tr h="20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86468"/>
                  </a:ext>
                </a:extLst>
              </a:tr>
              <a:tr h="4676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 Здравоохранение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772396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определенных групп взрослого населения Московской области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184,67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51316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нуждающихся в обеспечении жильем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9126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0" y="45303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«Культура и туризм»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67242"/>
              </p:ext>
            </p:extLst>
          </p:nvPr>
        </p:nvGraphicFramePr>
        <p:xfrm>
          <a:off x="144000" y="872520"/>
          <a:ext cx="8856000" cy="58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08235728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38418923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5064750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6108682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2559016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0665488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06996384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11344"/>
                  </a:ext>
                </a:extLst>
              </a:tr>
              <a:tr h="288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 Культура и туризм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b"/>
                </a:tc>
                <a:extLst>
                  <a:ext uri="{0D108BD9-81ED-4DB2-BD59-A6C34878D82A}">
                    <a16:rowId xmlns:a16="http://schemas.microsoft.com/office/drawing/2014/main" val="14823602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 музейных фондов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973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 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8545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 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26779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Число посещений мероприятий организаций культуры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единиц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1 045,817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1 302,760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1 305,880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592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поддержанных творческих инициатив и проектов (нарастающим итогом) 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470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 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3254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644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3221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6758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81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98824"/>
      </p:ext>
    </p:extLst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75779" name="Прямоугольник 2"/>
          <p:cNvSpPr>
            <a:spLocks noChangeArrowheads="1"/>
          </p:cNvSpPr>
          <p:nvPr/>
        </p:nvSpPr>
        <p:spPr bwMode="auto">
          <a:xfrm>
            <a:off x="0" y="44061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«Образование»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85624"/>
              </p:ext>
            </p:extLst>
          </p:nvPr>
        </p:nvGraphicFramePr>
        <p:xfrm>
          <a:off x="144000" y="872833"/>
          <a:ext cx="8856000" cy="58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869243415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265087686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7231712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0697851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8280571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4272094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494369932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89545"/>
                  </a:ext>
                </a:extLst>
              </a:tr>
              <a:tr h="288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 Образование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46145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Доступность дошкольного образования для детей в возрасте от трех до семи лет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55025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Отношение средней заработной платы педагогических работников дошкольных образовательных организаций к средней заработной плате в общеобразовательных организациях в Московской области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7709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Отношение средней заработной платы педагогических работников общеобразовательных организаций общего образования к среднемесячному доходу от трудовой деятельности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5155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3594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18623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дошкольных образовательных организаций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62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2603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94961"/>
              </p:ext>
            </p:extLst>
          </p:nvPr>
        </p:nvGraphicFramePr>
        <p:xfrm>
          <a:off x="144000" y="907147"/>
          <a:ext cx="8856000" cy="525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869243415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265087686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7231712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0697851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8280571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4272094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494369932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8954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7476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6364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5502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Доступность дошкольного образования для детей в возрасте до 3-х лет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8870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Отношение средней заработной платы педагогических работников организаций дополнительного образования детей к средней заработной плате учителей в Московской области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107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детей в возрасте от 5 до 18 лет, охваченных дополнительным образованием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55779"/>
                  </a:ext>
                </a:extLst>
              </a:tr>
            </a:tbl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48189E7D-8108-47E4-9FB7-92B23E851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868B41FE-900D-417F-94A5-F96E8A9B9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061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«Образование»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448"/>
      </p:ext>
    </p:extLst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0" y="373499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«Социальная защита населения»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89004"/>
              </p:ext>
            </p:extLst>
          </p:nvPr>
        </p:nvGraphicFramePr>
        <p:xfrm>
          <a:off x="144000" y="758840"/>
          <a:ext cx="8856000" cy="6018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284573769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11675199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453999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98649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368683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040962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480311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02764"/>
                  </a:ext>
                </a:extLst>
              </a:tr>
              <a:tr h="252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 Социальная защита населения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63777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Увеличение числа граждан старшего возраста, ведущих активный образ жизни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связи с естественной убылью лиц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07869"/>
                  </a:ext>
                </a:extLst>
              </a:tr>
              <a:tr h="55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детей, охваченных отдыхом и оздоровлением, в общей численности детей в возрасте от 7 до 15 лет, подлежащих оздоровлению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27498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3547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72631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самоуправления, в сфере социальной защиты населения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2103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самоуправления, в сфере культуры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1800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самоуправления, в сфере образования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8310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самоуправления, в сфере физической культуры и спорта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19338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самоуправления, в сфере охраны здоровья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08748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самоуправления, в иных сферах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9218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ADFA715-CB37-4590-9FC4-8ABA93A93807}"/>
              </a:ext>
            </a:extLst>
          </p:cNvPr>
          <p:cNvGrpSpPr/>
          <p:nvPr/>
        </p:nvGrpSpPr>
        <p:grpSpPr>
          <a:xfrm>
            <a:off x="456252" y="835288"/>
            <a:ext cx="8231495" cy="5615263"/>
            <a:chOff x="456252" y="642341"/>
            <a:chExt cx="8231495" cy="5615263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19E52E48-A1F7-4BCC-9C53-6D8744464717}"/>
                </a:ext>
              </a:extLst>
            </p:cNvPr>
            <p:cNvGrpSpPr/>
            <p:nvPr/>
          </p:nvGrpSpPr>
          <p:grpSpPr>
            <a:xfrm>
              <a:off x="476866" y="826654"/>
              <a:ext cx="1834039" cy="1620003"/>
              <a:chOff x="26511" y="1512493"/>
              <a:chExt cx="1834039" cy="1620003"/>
            </a:xfrm>
          </p:grpSpPr>
          <p:sp>
            <p:nvSpPr>
              <p:cNvPr id="21" name="Капля 20">
                <a:extLst>
                  <a:ext uri="{FF2B5EF4-FFF2-40B4-BE49-F238E27FC236}">
                    <a16:creationId xmlns:a16="http://schemas.microsoft.com/office/drawing/2014/main" id="{5E3FF39B-10EF-441F-8738-D7167EF7D927}"/>
                  </a:ext>
                </a:extLst>
              </p:cNvPr>
              <p:cNvSpPr/>
              <p:nvPr/>
            </p:nvSpPr>
            <p:spPr>
              <a:xfrm>
                <a:off x="26511" y="1512493"/>
                <a:ext cx="1834039" cy="1620003"/>
              </a:xfrm>
              <a:prstGeom prst="teardrop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2" name="Капля 4">
                <a:extLst>
                  <a:ext uri="{FF2B5EF4-FFF2-40B4-BE49-F238E27FC236}">
                    <a16:creationId xmlns:a16="http://schemas.microsoft.com/office/drawing/2014/main" id="{CDFE7355-5588-4C15-94A7-3875FA987FD2}"/>
                  </a:ext>
                </a:extLst>
              </p:cNvPr>
              <p:cNvSpPr txBox="1"/>
              <p:nvPr/>
            </p:nvSpPr>
            <p:spPr>
              <a:xfrm>
                <a:off x="295100" y="1749737"/>
                <a:ext cx="1296861" cy="11455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Налоговые доходы</a:t>
                </a: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4CC33D42-A7ED-4504-9D38-E5C3397CD522}"/>
                </a:ext>
              </a:extLst>
            </p:cNvPr>
            <p:cNvGrpSpPr/>
            <p:nvPr/>
          </p:nvGrpSpPr>
          <p:grpSpPr>
            <a:xfrm>
              <a:off x="2425887" y="642341"/>
              <a:ext cx="5571348" cy="1898037"/>
              <a:chOff x="1975532" y="1328180"/>
              <a:chExt cx="5571348" cy="1898037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C63BF155-01B7-4294-9D2F-382F869013F0}"/>
                  </a:ext>
                </a:extLst>
              </p:cNvPr>
              <p:cNvSpPr/>
              <p:nvPr/>
            </p:nvSpPr>
            <p:spPr>
              <a:xfrm>
                <a:off x="1975532" y="1328180"/>
                <a:ext cx="5571348" cy="189803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119FD3-BF48-4BDC-85ED-335277CBD67E}"/>
                  </a:ext>
                </a:extLst>
              </p:cNvPr>
              <p:cNvSpPr txBox="1"/>
              <p:nvPr/>
            </p:nvSpPr>
            <p:spPr>
              <a:xfrm>
                <a:off x="1975532" y="1328180"/>
                <a:ext cx="5571348" cy="18980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accent2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1800" kern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</a:rPr>
    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    </a:r>
                <a:endParaRPr lang="ru-RU" sz="18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1CE842E-AA43-41ED-BD95-6522B1308713}"/>
                </a:ext>
              </a:extLst>
            </p:cNvPr>
            <p:cNvGrpSpPr/>
            <p:nvPr/>
          </p:nvGrpSpPr>
          <p:grpSpPr>
            <a:xfrm>
              <a:off x="456252" y="2737242"/>
              <a:ext cx="1834039" cy="1620003"/>
              <a:chOff x="5897" y="3423081"/>
              <a:chExt cx="1834039" cy="1620003"/>
            </a:xfrm>
          </p:grpSpPr>
          <p:sp>
            <p:nvSpPr>
              <p:cNvPr id="17" name="Капля 16">
                <a:extLst>
                  <a:ext uri="{FF2B5EF4-FFF2-40B4-BE49-F238E27FC236}">
                    <a16:creationId xmlns:a16="http://schemas.microsoft.com/office/drawing/2014/main" id="{ABF43391-34D8-4BFF-81B8-FDC33BE775AA}"/>
                  </a:ext>
                </a:extLst>
              </p:cNvPr>
              <p:cNvSpPr/>
              <p:nvPr/>
            </p:nvSpPr>
            <p:spPr>
              <a:xfrm>
                <a:off x="5897" y="3423081"/>
                <a:ext cx="1834039" cy="1620003"/>
              </a:xfrm>
              <a:prstGeom prst="teardrop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Капля 8">
                <a:extLst>
                  <a:ext uri="{FF2B5EF4-FFF2-40B4-BE49-F238E27FC236}">
                    <a16:creationId xmlns:a16="http://schemas.microsoft.com/office/drawing/2014/main" id="{AF324F72-9DD4-4DEA-A754-FDA6BFC1ED26}"/>
                  </a:ext>
                </a:extLst>
              </p:cNvPr>
              <p:cNvSpPr txBox="1"/>
              <p:nvPr/>
            </p:nvSpPr>
            <p:spPr>
              <a:xfrm>
                <a:off x="274486" y="3660325"/>
                <a:ext cx="1296861" cy="11455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Неналоговые доходы</a:t>
                </a:r>
                <a:endParaRPr lang="ru-RU" sz="1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9795BA08-2CA4-4741-8034-98D06A930F1D}"/>
                </a:ext>
              </a:extLst>
            </p:cNvPr>
            <p:cNvGrpSpPr/>
            <p:nvPr/>
          </p:nvGrpSpPr>
          <p:grpSpPr>
            <a:xfrm>
              <a:off x="2452295" y="2830427"/>
              <a:ext cx="6235452" cy="1452954"/>
              <a:chOff x="2001940" y="3516266"/>
              <a:chExt cx="6235452" cy="1452954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77C50E3-3B3B-4075-9AA4-D92730B1E4E4}"/>
                  </a:ext>
                </a:extLst>
              </p:cNvPr>
              <p:cNvSpPr/>
              <p:nvPr/>
            </p:nvSpPr>
            <p:spPr>
              <a:xfrm>
                <a:off x="2001940" y="3516266"/>
                <a:ext cx="6235452" cy="145295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1BD7E3-E943-41F4-B8FB-951308A6802F}"/>
                  </a:ext>
                </a:extLst>
              </p:cNvPr>
              <p:cNvSpPr txBox="1"/>
              <p:nvPr/>
            </p:nvSpPr>
            <p:spPr>
              <a:xfrm>
                <a:off x="2001940" y="3516266"/>
                <a:ext cx="6235452" cy="1452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1800" kern="1200" dirty="0">
                    <a:solidFill>
                      <a:srgbClr val="000000"/>
                    </a:solidFill>
                    <a:latin typeface="Times New Roman"/>
                  </a:rPr>
    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    </a:r>
                <a:endParaRPr lang="ru-RU" sz="1800" kern="1200" dirty="0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13B8D07-E88A-47E3-A6D3-EDE657EBDD79}"/>
                </a:ext>
              </a:extLst>
            </p:cNvPr>
            <p:cNvGrpSpPr/>
            <p:nvPr/>
          </p:nvGrpSpPr>
          <p:grpSpPr>
            <a:xfrm>
              <a:off x="467820" y="4637601"/>
              <a:ext cx="1834039" cy="1620003"/>
              <a:chOff x="17465" y="5323440"/>
              <a:chExt cx="1834039" cy="1620003"/>
            </a:xfrm>
          </p:grpSpPr>
          <p:sp>
            <p:nvSpPr>
              <p:cNvPr id="13" name="Капля 12">
                <a:extLst>
                  <a:ext uri="{FF2B5EF4-FFF2-40B4-BE49-F238E27FC236}">
                    <a16:creationId xmlns:a16="http://schemas.microsoft.com/office/drawing/2014/main" id="{350F3150-9393-4B81-B2E8-C36E83F3AFE8}"/>
                  </a:ext>
                </a:extLst>
              </p:cNvPr>
              <p:cNvSpPr/>
              <p:nvPr/>
            </p:nvSpPr>
            <p:spPr>
              <a:xfrm>
                <a:off x="17465" y="5323440"/>
                <a:ext cx="1834039" cy="1620003"/>
              </a:xfrm>
              <a:prstGeom prst="teardrop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4" name="Капля 12">
                <a:extLst>
                  <a:ext uri="{FF2B5EF4-FFF2-40B4-BE49-F238E27FC236}">
                    <a16:creationId xmlns:a16="http://schemas.microsoft.com/office/drawing/2014/main" id="{0781DDC9-0C74-439A-AD35-2FA3698EBC1B}"/>
                  </a:ext>
                </a:extLst>
              </p:cNvPr>
              <p:cNvSpPr txBox="1"/>
              <p:nvPr/>
            </p:nvSpPr>
            <p:spPr>
              <a:xfrm>
                <a:off x="286054" y="5560684"/>
                <a:ext cx="1296861" cy="11455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Безвозмездные поступления</a:t>
                </a:r>
                <a:endParaRPr lang="ru-RU" sz="1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06E9CF3-BB9D-4029-9AE9-5E7F69962257}"/>
                </a:ext>
              </a:extLst>
            </p:cNvPr>
            <p:cNvGrpSpPr/>
            <p:nvPr/>
          </p:nvGrpSpPr>
          <p:grpSpPr>
            <a:xfrm>
              <a:off x="2463645" y="4753181"/>
              <a:ext cx="6145496" cy="1201099"/>
              <a:chOff x="2013290" y="5439020"/>
              <a:chExt cx="6145496" cy="1201099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768445B-975A-4435-A51F-4EB07FA1B0AB}"/>
                  </a:ext>
                </a:extLst>
              </p:cNvPr>
              <p:cNvSpPr/>
              <p:nvPr/>
            </p:nvSpPr>
            <p:spPr>
              <a:xfrm>
                <a:off x="2013290" y="5439020"/>
                <a:ext cx="6145496" cy="120109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69796-4B07-4924-A7FF-FD3A86960FF4}"/>
                  </a:ext>
                </a:extLst>
              </p:cNvPr>
              <p:cNvSpPr txBox="1"/>
              <p:nvPr/>
            </p:nvSpPr>
            <p:spPr>
              <a:xfrm>
                <a:off x="2013290" y="5439020"/>
                <a:ext cx="6145496" cy="12010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1800" kern="1200" dirty="0">
                    <a:solidFill>
                      <a:srgbClr val="000000"/>
                    </a:solidFill>
                    <a:latin typeface="Times New Roman"/>
                  </a:rPr>
    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    </a:r>
                <a:endParaRPr lang="ru-RU" sz="1800" kern="1200" dirty="0"/>
              </a:p>
            </p:txBody>
          </p:sp>
        </p:grpSp>
      </p:grpSp>
      <p:sp>
        <p:nvSpPr>
          <p:cNvPr id="24" name="Rectangle 5">
            <a:extLst>
              <a:ext uri="{FF2B5EF4-FFF2-40B4-BE49-F238E27FC236}">
                <a16:creationId xmlns:a16="http://schemas.microsoft.com/office/drawing/2014/main" id="{E58F9D01-5376-434A-B525-8909B1AC7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3924"/>
            <a:ext cx="9144000" cy="49308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>
                <a:latin typeface="Times New Roman" panose="02020603050405020304" pitchFamily="18" charset="0"/>
                <a:cs typeface="+mn-cs"/>
              </a:rPr>
              <a:t>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149391531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34331"/>
              </p:ext>
            </p:extLst>
          </p:nvPr>
        </p:nvGraphicFramePr>
        <p:xfrm>
          <a:off x="144000" y="758840"/>
          <a:ext cx="8856000" cy="592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284573769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11675199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453999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98649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368683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040962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480311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0276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0786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культуры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2749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иных сферах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354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финансовая поддержка СО НКО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7263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2103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социальной защиты населения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1800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культуры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831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образования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1933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физической культуры и спорта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087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охраны здоровья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92181"/>
                  </a:ext>
                </a:extLst>
              </a:tr>
            </a:tbl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4FB5BE0C-EA81-4DB9-B535-1223CFC8C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7D29B0EA-864E-4DFC-A25B-D1EF2D30C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499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«Социальная защита населения»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48184"/>
      </p:ext>
    </p:extLst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5473"/>
              </p:ext>
            </p:extLst>
          </p:nvPr>
        </p:nvGraphicFramePr>
        <p:xfrm>
          <a:off x="144000" y="755387"/>
          <a:ext cx="8856000" cy="60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284573769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11675199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4539998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98649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9368683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040962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74803116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027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895,3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0786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социальной защиты населения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2749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культуры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354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образования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208,7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726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физической культуры и спорта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2103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охраны здоровья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579,3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18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консультационная поддержка СО НКО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831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приняли участие в просветительских мероприятиях по вопросам деятельности СО НКО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1933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проведены просветительские мероприятия по вопросам деятельности СО НКО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0874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633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92181"/>
                  </a:ext>
                </a:extLst>
              </a:tr>
            </a:tbl>
          </a:graphicData>
        </a:graphic>
      </p:graphicFrame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6E6D678-9098-4268-8287-B0A668A64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D1F8C2F9-41C9-486C-9D1B-33FB9961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499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«Социальная защита населения»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10505"/>
      </p:ext>
    </p:extLst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98307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«Спорт»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594319"/>
              </p:ext>
            </p:extLst>
          </p:nvPr>
        </p:nvGraphicFramePr>
        <p:xfrm>
          <a:off x="144000" y="834341"/>
          <a:ext cx="8856000" cy="57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399446066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34904909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79476416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9265665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3281341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6590465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32434732"/>
                    </a:ext>
                  </a:extLst>
                </a:gridCol>
              </a:tblGrid>
              <a:tr h="11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85312"/>
                  </a:ext>
                </a:extLst>
              </a:tr>
              <a:tr h="252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 Спорт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6878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2503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6674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городского округа Ступино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8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819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1157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34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38218"/>
      </p:ext>
    </p:extLst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сельского хозяйства»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36765"/>
              </p:ext>
            </p:extLst>
          </p:nvPr>
        </p:nvGraphicFramePr>
        <p:xfrm>
          <a:off x="144000" y="934694"/>
          <a:ext cx="8856000" cy="4446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277147062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91772819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89107417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3594354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2867645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9967024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46998167"/>
                    </a:ext>
                  </a:extLst>
                </a:gridCol>
              </a:tblGrid>
              <a:tr h="1782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682299"/>
                  </a:ext>
                </a:extLst>
              </a:tr>
              <a:tr h="324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 Развитие сельского хозяйства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966793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Индекс производства продукции сельского хозяйства в хозяйствах всех категорий (в сопоставимых ценах) к предыдущему году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со снижением производства основных видов сельскохозяйственной продукции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7742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сельского населения в общей численности населения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7839"/>
                  </a:ext>
                </a:extLst>
              </a:tr>
            </a:tbl>
          </a:graphicData>
        </a:graphic>
      </p:graphicFrame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72AAF973-7358-41B8-AE3F-78AF6F52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Прямоугольник 2"/>
          <p:cNvSpPr>
            <a:spLocks noChangeArrowheads="1"/>
          </p:cNvSpPr>
          <p:nvPr/>
        </p:nvSpPr>
        <p:spPr bwMode="auto">
          <a:xfrm>
            <a:off x="0" y="28318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«Экология и окружающая среда»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1516"/>
              </p:ext>
            </p:extLst>
          </p:nvPr>
        </p:nvGraphicFramePr>
        <p:xfrm>
          <a:off x="90000" y="599930"/>
          <a:ext cx="8964000" cy="6199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516287351"/>
                    </a:ext>
                  </a:extLst>
                </a:gridCol>
                <a:gridCol w="4464000">
                  <a:extLst>
                    <a:ext uri="{9D8B030D-6E8A-4147-A177-3AD203B41FA5}">
                      <a16:colId xmlns:a16="http://schemas.microsoft.com/office/drawing/2014/main" val="248069022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4309292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7567735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5073802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9705573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583958591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66197"/>
                  </a:ext>
                </a:extLst>
              </a:tr>
              <a:tr h="216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 Экология и окружающая среда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8051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исследований состояния окружающей среды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128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012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гидротехнических сооружений с неудовлетворительным и опасным уровнем безопасности, приведенных в безопасное техническое состояние и поддерживаемых в безаварийном режиме работы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4561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Численность населения, проживающего на подверженных негативному воздействию вод территориях, защищенного в результате проведения мероприятий по повышению защищенности от негативного воздействия вод, нарастающим итогом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233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0974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прудов, на которых выполнены работы по очистке от мусора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54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265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Количество ликвидированных наиболее опасных объектов накопленного вреда окружающей среде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932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Численность населения, качество жизни которого улучшится в связи с ликвидацией и рекультивацией объектов накопленного вреда окружающей среде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401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качество жизни которого улучшится в связи с ликвидацией несанкционированных свалок в границах городов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036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реализации мероприятий по содержанию и эксплуатации объекта размещения отходов и законсервированного комплекса по переработке отходов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328977"/>
                  </a:ext>
                </a:extLst>
              </a:tr>
            </a:tbl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CF7A9282-31FF-475E-ACB2-74E2E3FDD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</p:spTree>
    <p:extLst>
      <p:ext uri="{BB962C8B-B14F-4D97-AF65-F5344CB8AC3E}">
        <p14:creationId xmlns:p14="http://schemas.microsoft.com/office/powerpoint/2010/main" val="1711196449"/>
      </p:ext>
    </p:extLst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15802"/>
              </p:ext>
            </p:extLst>
          </p:nvPr>
        </p:nvGraphicFramePr>
        <p:xfrm>
          <a:off x="108000" y="977831"/>
          <a:ext cx="8928000" cy="57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2521289"/>
                    </a:ext>
                  </a:extLst>
                </a:gridCol>
                <a:gridCol w="3996000">
                  <a:extLst>
                    <a:ext uri="{9D8B030D-6E8A-4147-A177-3AD203B41FA5}">
                      <a16:colId xmlns:a16="http://schemas.microsoft.com/office/drawing/2014/main" val="299075512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66601012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007942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478163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73559225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43521381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25911"/>
                  </a:ext>
                </a:extLst>
              </a:tr>
              <a:tr h="252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 Безопасность и обеспечение безопасности жизнедеятельности населения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75205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Снижение общего количества преступлений, совершенных на территории муниципального образования, не менее чем на 3 % ежегодно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преступлений, динамика в 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96377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720615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вовлеченности населения в незаконном обороте наркотиков на 100 тыс. населения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ростом зарегистрированных преступлений в сфере незаконного оборота наркотиков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11803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криминогенности наркомании на 100 тыс. человек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ростом зарегистрированных преступлений в сфере незаконного оборота наркотиков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932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кладбищ, соответствующих требованиям Регионального стандарта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недостаточностью финансирования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53118"/>
                  </a:ext>
                </a:extLst>
              </a:tr>
            </a:tbl>
          </a:graphicData>
        </a:graphic>
      </p:graphicFrame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E745624F-4D1D-410D-B35B-3F8CAC7B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499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«Безопасность и обеспечение безопасности </a:t>
            </a:r>
          </a:p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населения»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0AF305D7-1CC2-4544-B0BF-D828920D2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334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</p:spTree>
    <p:extLst>
      <p:ext uri="{BB962C8B-B14F-4D97-AF65-F5344CB8AC3E}">
        <p14:creationId xmlns:p14="http://schemas.microsoft.com/office/powerpoint/2010/main" val="2284171840"/>
      </p:ext>
    </p:extLst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34269"/>
              </p:ext>
            </p:extLst>
          </p:nvPr>
        </p:nvGraphicFramePr>
        <p:xfrm>
          <a:off x="108000" y="970043"/>
          <a:ext cx="8928000" cy="54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2521289"/>
                    </a:ext>
                  </a:extLst>
                </a:gridCol>
                <a:gridCol w="3996000">
                  <a:extLst>
                    <a:ext uri="{9D8B030D-6E8A-4147-A177-3AD203B41FA5}">
                      <a16:colId xmlns:a16="http://schemas.microsoft.com/office/drawing/2014/main" val="299075512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66601012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7007942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478163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73559225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43521381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2591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986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на территории муниципального образования Московской области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6966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 оповещения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46036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257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785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числа погибших при пожарах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162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  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04143"/>
                  </a:ext>
                </a:extLst>
              </a:tr>
            </a:tbl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D662D1CF-C37B-4990-84E1-B8C5AA1A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499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«Безопасность и обеспечение безопасности </a:t>
            </a:r>
          </a:p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населения»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0997C0EC-15E6-469E-8216-46C2E15F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334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-1" y="39027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«Жилище»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15818"/>
              </p:ext>
            </p:extLst>
          </p:nvPr>
        </p:nvGraphicFramePr>
        <p:xfrm>
          <a:off x="143999" y="891507"/>
          <a:ext cx="8856000" cy="4029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261622945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229877198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6529721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0357367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4830074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667922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73036856"/>
                    </a:ext>
                  </a:extLst>
                </a:gridCol>
              </a:tblGrid>
              <a:tr h="180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45344"/>
                  </a:ext>
                </a:extLst>
              </a:tr>
              <a:tr h="42057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 Жилище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78271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квадратных метров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4830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семей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072529"/>
                  </a:ext>
                </a:extLst>
              </a:tr>
            </a:tbl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4BB3F181-B49F-4592-909E-E5D37B1B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</p:spTree>
    <p:extLst>
      <p:ext uri="{BB962C8B-B14F-4D97-AF65-F5344CB8AC3E}">
        <p14:creationId xmlns:p14="http://schemas.microsoft.com/office/powerpoint/2010/main" val="1473159153"/>
      </p:ext>
    </p:extLst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инженерной инфраструктуры, энергоэффективности </a:t>
            </a:r>
          </a:p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отрасли обращения с отходами»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38733"/>
              </p:ext>
            </p:extLst>
          </p:nvPr>
        </p:nvGraphicFramePr>
        <p:xfrm>
          <a:off x="144000" y="1038708"/>
          <a:ext cx="8856000" cy="51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448748877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416559038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3355293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6760639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3508304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425632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85902063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075433"/>
                  </a:ext>
                </a:extLst>
              </a:tr>
              <a:tr h="396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Развитие инженерной инфраструктуры,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 обращения с отходами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03128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4182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20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188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Оснащенность многоквартирных домов общедомовыми (коллективными) приборами учета потребляемых энергетических ресурсов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39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многоквартирных домов с присвоенными классами энергоэффективности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35854"/>
                  </a:ext>
                </a:extLst>
              </a:tr>
            </a:tbl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9CEB6833-2282-48A8-A4E7-98867908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инженерной инфраструктуры, энергоэффективности </a:t>
            </a:r>
          </a:p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отрасли обращения с отходами»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77154"/>
              </p:ext>
            </p:extLst>
          </p:nvPr>
        </p:nvGraphicFramePr>
        <p:xfrm>
          <a:off x="144000" y="1038708"/>
          <a:ext cx="8856000" cy="41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448748877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416559038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3355293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6760639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3508304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425632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885902063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07543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построенных и реконструированных объектов теплоснабжения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4182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Построены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реконструированы объекты коммунальной инфраструктуры на территории военных городков</a:t>
                      </a:r>
                      <a:endParaRPr lang="ru-RU" sz="11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20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реализованных мероприятий по строительству и реконструкции сетей теплоснабжения муниципальной собственности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1188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Построены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реконструированы сети (участки) водоснабжения, водоотведения, теплоснабжения муниципальной собственности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398"/>
                  </a:ext>
                </a:extLst>
              </a:tr>
            </a:tbl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9CEB6833-2282-48A8-A4E7-98867908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</p:spTree>
    <p:extLst>
      <p:ext uri="{BB962C8B-B14F-4D97-AF65-F5344CB8AC3E}">
        <p14:creationId xmlns:p14="http://schemas.microsoft.com/office/powerpoint/2010/main" val="151913903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2477577" y="832117"/>
            <a:ext cx="6213418" cy="2255221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98476"/>
              </p:ext>
            </p:extLst>
          </p:nvPr>
        </p:nvGraphicFramePr>
        <p:xfrm>
          <a:off x="154782" y="3371442"/>
          <a:ext cx="8834436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</a:p>
                  </a:txBody>
                  <a:tcPr marL="91445" marR="91445" marT="45726" marB="457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623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06" y="919320"/>
            <a:ext cx="1978025" cy="212248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4B5355B3-641F-42E2-BD23-3C6A1C04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3924"/>
            <a:ext cx="9144000" cy="49308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>
                <a:latin typeface="Times New Roman" panose="02020603050405020304" pitchFamily="18" charset="0"/>
                <a:cs typeface="+mn-cs"/>
              </a:rPr>
              <a:t>Межбюджетные трансферты</a:t>
            </a:r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65947"/>
              </p:ext>
            </p:extLst>
          </p:nvPr>
        </p:nvGraphicFramePr>
        <p:xfrm>
          <a:off x="108000" y="568325"/>
          <a:ext cx="8928000" cy="6215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74393393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84820736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212185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488784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2217573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7338055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768882597"/>
                    </a:ext>
                  </a:extLst>
                </a:gridCol>
              </a:tblGrid>
              <a:tr h="8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10281"/>
                  </a:ext>
                </a:extLst>
              </a:tr>
              <a:tr h="180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Предпринимательство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5629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500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Количество созданных рабочих мест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819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Объем инвестиций, привлеченных в основной капитал (без учета бюджетных инвестиций), на душу населения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82311"/>
                  </a:ext>
                </a:extLst>
              </a:tr>
              <a:tr h="33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Индекс совокупной результативности реализации мероприятий, направленных на развитие конкуренции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Вследствие проведения закупок на приобретение жилых помещений в рамках государственной программы Московской области «Переселение граждан из аварийного жилого фонда» 93% (347 процедур) данных закупок не состоялись по причине подачи только одной заявки на участие, что в свою очередь привело к сокращению экономии денежных средств по результатам осуществления закупок, уменьшению среднего количества участников закупок и увеличению доли стоимости контрактов, заключенных с единственным поставщиком по несостоявшимся процедурам. Также по данным закупкам было подано в УФАС и признано обоснованными 10 жалоб, что повлекло за собой увеличение доли обоснованных, частично обоснованных жалоб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574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16535"/>
                  </a:ext>
                </a:extLst>
              </a:tr>
            </a:tbl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C10BD70D-7563-4597-9898-7AC4D4502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37295AAF-61F1-4D51-BAFF-4BF2341E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18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«Предпринимательство»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22155"/>
      </p:ext>
    </p:extLst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31075" name="Прямоугольник 2"/>
          <p:cNvSpPr>
            <a:spLocks noChangeArrowheads="1"/>
          </p:cNvSpPr>
          <p:nvPr/>
        </p:nvSpPr>
        <p:spPr bwMode="auto">
          <a:xfrm>
            <a:off x="0" y="23518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«Предпринимательство»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30042"/>
              </p:ext>
            </p:extLst>
          </p:nvPr>
        </p:nvGraphicFramePr>
        <p:xfrm>
          <a:off x="108000" y="568325"/>
          <a:ext cx="8928000" cy="6197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74393393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84820736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212185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488784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2217573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73380553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3768882597"/>
                    </a:ext>
                  </a:extLst>
                </a:gridCol>
              </a:tblGrid>
              <a:tr h="8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4102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Число субъектов малого и среднего предпринимательства в расчете на 10 тыс. человек населения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347,87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399,90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553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Количество вновь созданных субъектов малого и среднего бизнеса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2924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площадью торговых объектов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м./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1 000 жителей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1 097,3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1 180,8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1 180,8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515739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предприятиями общественного питания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мест/ на 1 000 жите­лей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42,78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08180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предприятиями бытового обслуживания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Раб. мест/ на 1 000 жителей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9,08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1204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обращений по вопросу защиты прав потребителей от общего количества поступивших обращений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8566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4846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договоров, заключенных с субъектами малого и среднего предпринимательства для размещения нестационарных торговых объектов на территории парков культуры и отдыха Московской области без проведения торгов на льготных условиях при организации: мобильной торговли (в мобильных пунктах быстрого питания (</a:t>
                      </a:r>
                      <a:r>
                        <a:rPr lang="ru-RU" sz="10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фудтраках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передвижных сооружения (тележках), торговли в киосках малых площадью до 9 кв. м включительно и торговых автоматах (вендинговых автоматах)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761756"/>
      </p:ext>
    </p:extLst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43363" name="Прямоугольник 2"/>
          <p:cNvSpPr>
            <a:spLocks noChangeArrowheads="1"/>
          </p:cNvSpPr>
          <p:nvPr/>
        </p:nvSpPr>
        <p:spPr bwMode="auto">
          <a:xfrm>
            <a:off x="0" y="260554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имуществом и муниципальными финансами»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09869"/>
              </p:ext>
            </p:extLst>
          </p:nvPr>
        </p:nvGraphicFramePr>
        <p:xfrm>
          <a:off x="90000" y="623148"/>
          <a:ext cx="8964000" cy="6100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470467553"/>
                    </a:ext>
                  </a:extLst>
                </a:gridCol>
                <a:gridCol w="3481920">
                  <a:extLst>
                    <a:ext uri="{9D8B030D-6E8A-4147-A177-3AD203B41FA5}">
                      <a16:colId xmlns:a16="http://schemas.microsoft.com/office/drawing/2014/main" val="70035706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val="1387458988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val="4263485814"/>
                    </a:ext>
                  </a:extLst>
                </a:gridCol>
                <a:gridCol w="856211">
                  <a:extLst>
                    <a:ext uri="{9D8B030D-6E8A-4147-A177-3AD203B41FA5}">
                      <a16:colId xmlns:a16="http://schemas.microsoft.com/office/drawing/2014/main" val="30437051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597830161"/>
                    </a:ext>
                  </a:extLst>
                </a:gridCol>
                <a:gridCol w="1929993">
                  <a:extLst>
                    <a:ext uri="{9D8B030D-6E8A-4147-A177-3AD203B41FA5}">
                      <a16:colId xmlns:a16="http://schemas.microsoft.com/office/drawing/2014/main" val="2010196675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947232"/>
                  </a:ext>
                </a:extLst>
              </a:tr>
              <a:tr h="216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Управление имуществом и муниципальными финансами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52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работа по взысканию текущей задолженности.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Наличие задолженности, невозможной к взысканию.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941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Эффективность работы по взысканию задолженности по арендной плате за муниципальное имущество и землю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88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317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5669"/>
                  </a:ext>
                </a:extLst>
              </a:tr>
              <a:tr h="1169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Предоставление земельных участков многодетным семьям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 многодетных семей от предоставляемых земельных участков. Количество оформленных земельных участков значительно превышает количество необеспеченных участками очередников.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3662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Проверка использования земель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239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незарегистрированных объектов недвижимого имущества, вовлеченных в налоговый оборот по результатам МЗК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050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Прирост земельного налога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496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4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295692"/>
      </p:ext>
    </p:extLst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51555" name="Прямоугольник 2"/>
          <p:cNvSpPr>
            <a:spLocks noChangeArrowheads="1"/>
          </p:cNvSpPr>
          <p:nvPr/>
        </p:nvSpPr>
        <p:spPr bwMode="auto">
          <a:xfrm>
            <a:off x="0" y="27693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1460"/>
              </p:ext>
            </p:extLst>
          </p:nvPr>
        </p:nvGraphicFramePr>
        <p:xfrm>
          <a:off x="144143" y="830929"/>
          <a:ext cx="8855714" cy="585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338186891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98096893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6264911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85872943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3981084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599378984"/>
                    </a:ext>
                  </a:extLst>
                </a:gridCol>
                <a:gridCol w="899714">
                  <a:extLst>
                    <a:ext uri="{9D8B030D-6E8A-4147-A177-3AD203B41FA5}">
                      <a16:colId xmlns:a16="http://schemas.microsoft.com/office/drawing/2014/main" val="3535378631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71412"/>
                  </a:ext>
                </a:extLst>
              </a:tr>
              <a:tr h="252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Развитие институтов гражданского  общества, повышение эффективности  местного самоуправления  и реализации молодежной политики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1088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в средствах массовой информации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0397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в социальных сетях и мессенджерах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2618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 по укреплению единства российской нации и этнокультурному развитию народов России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8929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38166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69107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в городском округе Московской области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59416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человек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0,018436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0,018436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0,021172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37139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граждан, занимающихся добровольческой (волонтерской) деятельностью в городском округе Московской области 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254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55651" name="Прямоугольник 2"/>
          <p:cNvSpPr>
            <a:spLocks noChangeArrowheads="1"/>
          </p:cNvSpPr>
          <p:nvPr/>
        </p:nvSpPr>
        <p:spPr bwMode="auto">
          <a:xfrm>
            <a:off x="0" y="38576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функционирование дорожно-транспортного комплекса»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99496"/>
              </p:ext>
            </p:extLst>
          </p:nvPr>
        </p:nvGraphicFramePr>
        <p:xfrm>
          <a:off x="162000" y="796692"/>
          <a:ext cx="8820000" cy="5710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2199576879"/>
                    </a:ext>
                  </a:extLst>
                </a:gridCol>
                <a:gridCol w="3924000">
                  <a:extLst>
                    <a:ext uri="{9D8B030D-6E8A-4147-A177-3AD203B41FA5}">
                      <a16:colId xmlns:a16="http://schemas.microsoft.com/office/drawing/2014/main" val="127236343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5837883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975595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85952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6593981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613567206"/>
                    </a:ext>
                  </a:extLst>
                </a:gridCol>
              </a:tblGrid>
              <a:tr h="142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93517"/>
                  </a:ext>
                </a:extLst>
              </a:tr>
              <a:tr h="324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Развитие и функционирование дорожно-транспортного комплекса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19615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Срывы рейсов за счет острой нехватки водительского состава, технической неисправности транспортных средств и отсутствия резерва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89804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Рост аварийности на автомобильных дорогах общего пользования городского округа Ступино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666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1704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57699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«Цифровое муниципальное образование»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38013"/>
              </p:ext>
            </p:extLst>
          </p:nvPr>
        </p:nvGraphicFramePr>
        <p:xfrm>
          <a:off x="144000" y="837767"/>
          <a:ext cx="8856000" cy="55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65028754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49182241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3356288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44510862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36911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7831548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20895965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79958"/>
                  </a:ext>
                </a:extLst>
              </a:tr>
              <a:tr h="288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Цифровое муниципальное образование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3743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Уровень удовлетворенности граждан качеством предоставления государственных и муниципальных услуг в МФЦ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162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483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4373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6113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2288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57699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«Цифровое муниципальное образование»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0044"/>
              </p:ext>
            </p:extLst>
          </p:nvPr>
        </p:nvGraphicFramePr>
        <p:xfrm>
          <a:off x="144000" y="838316"/>
          <a:ext cx="8856000" cy="559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65028754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49182241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3356288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44510862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236911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7831548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720895965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7995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связи с нарушениями электронного документооборота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4996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116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3879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Быстро/качественно решаем - Доля сообщений, отправленных на портал «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6085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домохозяйств, которым обеспечена возможность фиксированного широкополосного доступа к информационно-телекоммуникационной сети «Интернет»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03043"/>
      </p:ext>
    </p:extLst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65891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«Архитектура и градостроительство»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2827"/>
              </p:ext>
            </p:extLst>
          </p:nvPr>
        </p:nvGraphicFramePr>
        <p:xfrm>
          <a:off x="144000" y="1036607"/>
          <a:ext cx="8856000" cy="342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609615525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31396208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1376688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03022826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920818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13613766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40088024"/>
                    </a:ext>
                  </a:extLst>
                </a:gridCol>
              </a:tblGrid>
              <a:tr h="1800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590"/>
                  </a:ext>
                </a:extLst>
              </a:tr>
              <a:tr h="360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Архитектура и градостроительство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1820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307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67939" name="Прямоугольник 2"/>
          <p:cNvSpPr>
            <a:spLocks noChangeArrowheads="1"/>
          </p:cNvSpPr>
          <p:nvPr/>
        </p:nvSpPr>
        <p:spPr bwMode="auto">
          <a:xfrm>
            <a:off x="0" y="255589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комфортной городской среды»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19192"/>
              </p:ext>
            </p:extLst>
          </p:nvPr>
        </p:nvGraphicFramePr>
        <p:xfrm>
          <a:off x="144000" y="591583"/>
          <a:ext cx="8856000" cy="60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4155157431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380203381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4930081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854748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86745332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4983556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257248471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5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4249"/>
                  </a:ext>
                </a:extLst>
              </a:tr>
              <a:tr h="252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Формирование современной комфортной городской среды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5924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Количество благоустроенных общественных территорий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2339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Уровень освещенности территорий общественного пользования в пределах городской черты на конец года, не менее 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88,98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2024 году выполнено устройство освещения в рамках проекта «Светлый город» на 4-х территориях в пределах городской черты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2109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Уровень освещенности территорий общественного пользования вне пределов городской черты на конец года, не менее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36,56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07253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10023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 ремонт асфальтового покрытия дворовых территорий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8089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Устранены дефекты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1 005,00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26 082,00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29 869,57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5483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дефектов асфальтового покрытия на дворовых территориях, устраненных в рамках выполнения работ по ямочному ремонту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780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369149"/>
      </p:ext>
    </p:extLst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67939" name="Прямоугольник 2"/>
          <p:cNvSpPr>
            <a:spLocks noChangeArrowheads="1"/>
          </p:cNvSpPr>
          <p:nvPr/>
        </p:nvSpPr>
        <p:spPr bwMode="auto">
          <a:xfrm>
            <a:off x="0" y="255589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комфортной городской среды»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70659"/>
              </p:ext>
            </p:extLst>
          </p:nvPr>
        </p:nvGraphicFramePr>
        <p:xfrm>
          <a:off x="144000" y="587143"/>
          <a:ext cx="8856000" cy="615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4155157431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380203381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84930081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854748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86745332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4983556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257248471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5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4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и отремонтированы пешеходные коммуникации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6839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и отремонтированы пешеходные коммуникации за счет средств муниципального образования Московской области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276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Благоустроены дворовые территории за счет средств муниципального образования Московской области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680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содержание дворовых территорий и общественных пространств за счет бюджетных средств 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3 405,52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3 493,91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3 493,91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505997"/>
                  </a:ext>
                </a:extLst>
              </a:tr>
              <a:tr h="22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Замена детских игровых площадок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9-ая площадка по адресу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г. Ступино, ул. Бахарева, д.10А/39 корп.1, корп.2, ул. Чайковского, д.37 установлена за счет средств бюджета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 в рамках мероприятия 171012100000000 - Обустройство и установка детских, игровых площадок на территории муниципальных образований Московской области за счет средств местного бюджета 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191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Установка шкафов управления наружным освещением 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2325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Модернизация детских, игровых площадок, установленных ранее с привлечением средств бюджета Московской области 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9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420274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42899" y="3230155"/>
            <a:ext cx="8458200" cy="23812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i="1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учреждений социальной сферы (образования, культуры, физкультуры и спорта и др.) и органов местного самоуправления;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225978" y="762565"/>
            <a:ext cx="8692043" cy="2293720"/>
          </a:xfrm>
          <a:prstGeom prst="horizontalScroll">
            <a:avLst/>
          </a:prstGeom>
          <a:solidFill>
            <a:srgbClr val="DFF2DA">
              <a:alpha val="29804"/>
            </a:srgbClr>
          </a:solidFill>
          <a:ln w="63500" cmpd="thickThin">
            <a:solidFill>
              <a:srgbClr val="8DB67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это средства, выплачиваемые из бюджета на реализацию расходных обязательств муниципального образования,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F0DCBCD-6D4E-4E10-8043-17B7174AC6B0}"/>
              </a:ext>
            </a:extLst>
          </p:cNvPr>
          <p:cNvGrpSpPr/>
          <p:nvPr/>
        </p:nvGrpSpPr>
        <p:grpSpPr>
          <a:xfrm>
            <a:off x="1055204" y="5593462"/>
            <a:ext cx="6953734" cy="926054"/>
            <a:chOff x="1055204" y="5593462"/>
            <a:chExt cx="6953734" cy="926054"/>
          </a:xfrm>
        </p:grpSpPr>
        <p:grpSp>
          <p:nvGrpSpPr>
            <p:cNvPr id="13" name="Рисунок 3" descr="Академическая шапочка">
              <a:extLst>
                <a:ext uri="{FF2B5EF4-FFF2-40B4-BE49-F238E27FC236}">
                  <a16:creationId xmlns:a16="http://schemas.microsoft.com/office/drawing/2014/main" id="{FF782F62-44ED-4B6A-888F-81563602A315}"/>
                </a:ext>
              </a:extLst>
            </p:cNvPr>
            <p:cNvGrpSpPr/>
            <p:nvPr/>
          </p:nvGrpSpPr>
          <p:grpSpPr>
            <a:xfrm>
              <a:off x="1055204" y="5593462"/>
              <a:ext cx="914400" cy="914400"/>
              <a:chOff x="3514800" y="3055938"/>
              <a:chExt cx="914400" cy="914400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5C62595F-3E98-417D-9BEB-07F2BB237D00}"/>
                  </a:ext>
                </a:extLst>
              </p:cNvPr>
              <p:cNvSpPr/>
              <p:nvPr/>
            </p:nvSpPr>
            <p:spPr>
              <a:xfrm>
                <a:off x="3705300" y="3525520"/>
                <a:ext cx="533400" cy="209550"/>
              </a:xfrm>
              <a:custGeom>
                <a:avLst/>
                <a:gdLst>
                  <a:gd name="connsiteX0" fmla="*/ 0 w 533400"/>
                  <a:gd name="connsiteY0" fmla="*/ 0 h 209550"/>
                  <a:gd name="connsiteX1" fmla="*/ 0 w 533400"/>
                  <a:gd name="connsiteY1" fmla="*/ 111443 h 209550"/>
                  <a:gd name="connsiteX2" fmla="*/ 266700 w 533400"/>
                  <a:gd name="connsiteY2" fmla="*/ 216218 h 209550"/>
                  <a:gd name="connsiteX3" fmla="*/ 533400 w 533400"/>
                  <a:gd name="connsiteY3" fmla="*/ 111443 h 209550"/>
                  <a:gd name="connsiteX4" fmla="*/ 533400 w 533400"/>
                  <a:gd name="connsiteY4" fmla="*/ 0 h 209550"/>
                  <a:gd name="connsiteX5" fmla="*/ 266700 w 533400"/>
                  <a:gd name="connsiteY5" fmla="*/ 94298 h 209550"/>
                  <a:gd name="connsiteX6" fmla="*/ 0 w 533400"/>
                  <a:gd name="connsiteY6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00" h="209550">
                    <a:moveTo>
                      <a:pt x="0" y="0"/>
                    </a:moveTo>
                    <a:lnTo>
                      <a:pt x="0" y="111443"/>
                    </a:lnTo>
                    <a:cubicBezTo>
                      <a:pt x="0" y="163830"/>
                      <a:pt x="119063" y="216218"/>
                      <a:pt x="266700" y="216218"/>
                    </a:cubicBezTo>
                    <a:cubicBezTo>
                      <a:pt x="414338" y="216218"/>
                      <a:pt x="533400" y="163830"/>
                      <a:pt x="533400" y="111443"/>
                    </a:cubicBezTo>
                    <a:lnTo>
                      <a:pt x="533400" y="0"/>
                    </a:lnTo>
                    <a:lnTo>
                      <a:pt x="266700" y="94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446F3F88-167D-4523-89F2-E49003BD48D7}"/>
                  </a:ext>
                </a:extLst>
              </p:cNvPr>
              <p:cNvSpPr/>
              <p:nvPr/>
            </p:nvSpPr>
            <p:spPr>
              <a:xfrm>
                <a:off x="3556710" y="3284538"/>
                <a:ext cx="828675" cy="361950"/>
              </a:xfrm>
              <a:custGeom>
                <a:avLst/>
                <a:gdLst>
                  <a:gd name="connsiteX0" fmla="*/ 415290 w 828675"/>
                  <a:gd name="connsiteY0" fmla="*/ 294323 h 361950"/>
                  <a:gd name="connsiteX1" fmla="*/ 830580 w 828675"/>
                  <a:gd name="connsiteY1" fmla="*/ 148590 h 361950"/>
                  <a:gd name="connsiteX2" fmla="*/ 415290 w 828675"/>
                  <a:gd name="connsiteY2" fmla="*/ 0 h 361950"/>
                  <a:gd name="connsiteX3" fmla="*/ 0 w 828675"/>
                  <a:gd name="connsiteY3" fmla="*/ 148590 h 361950"/>
                  <a:gd name="connsiteX4" fmla="*/ 53340 w 828675"/>
                  <a:gd name="connsiteY4" fmla="*/ 167640 h 361950"/>
                  <a:gd name="connsiteX5" fmla="*/ 53340 w 828675"/>
                  <a:gd name="connsiteY5" fmla="*/ 342900 h 361950"/>
                  <a:gd name="connsiteX6" fmla="*/ 72390 w 828675"/>
                  <a:gd name="connsiteY6" fmla="*/ 361950 h 361950"/>
                  <a:gd name="connsiteX7" fmla="*/ 91440 w 828675"/>
                  <a:gd name="connsiteY7" fmla="*/ 342900 h 361950"/>
                  <a:gd name="connsiteX8" fmla="*/ 91440 w 828675"/>
                  <a:gd name="connsiteY8" fmla="*/ 180975 h 361950"/>
                  <a:gd name="connsiteX9" fmla="*/ 415290 w 828675"/>
                  <a:gd name="connsiteY9" fmla="*/ 294323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61950">
                    <a:moveTo>
                      <a:pt x="415290" y="294323"/>
                    </a:moveTo>
                    <a:lnTo>
                      <a:pt x="830580" y="148590"/>
                    </a:lnTo>
                    <a:lnTo>
                      <a:pt x="415290" y="0"/>
                    </a:lnTo>
                    <a:lnTo>
                      <a:pt x="0" y="148590"/>
                    </a:lnTo>
                    <a:lnTo>
                      <a:pt x="53340" y="167640"/>
                    </a:lnTo>
                    <a:lnTo>
                      <a:pt x="53340" y="342900"/>
                    </a:lnTo>
                    <a:cubicBezTo>
                      <a:pt x="53340" y="353378"/>
                      <a:pt x="61912" y="361950"/>
                      <a:pt x="72390" y="361950"/>
                    </a:cubicBezTo>
                    <a:cubicBezTo>
                      <a:pt x="82868" y="361950"/>
                      <a:pt x="91440" y="353378"/>
                      <a:pt x="91440" y="342900"/>
                    </a:cubicBezTo>
                    <a:lnTo>
                      <a:pt x="91440" y="180975"/>
                    </a:lnTo>
                    <a:lnTo>
                      <a:pt x="415290" y="29432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6" name="Рисунок 5" descr="Монеты">
              <a:extLst>
                <a:ext uri="{FF2B5EF4-FFF2-40B4-BE49-F238E27FC236}">
                  <a16:creationId xmlns:a16="http://schemas.microsoft.com/office/drawing/2014/main" id="{D9A841F9-0102-45F4-935D-85CC060E0283}"/>
                </a:ext>
              </a:extLst>
            </p:cNvPr>
            <p:cNvSpPr/>
            <p:nvPr/>
          </p:nvSpPr>
          <p:spPr>
            <a:xfrm>
              <a:off x="4103311" y="5722539"/>
              <a:ext cx="800100" cy="685800"/>
            </a:xfrm>
            <a:custGeom>
              <a:avLst/>
              <a:gdLst>
                <a:gd name="connsiteX0" fmla="*/ 743903 w 800100"/>
                <a:gd name="connsiteY0" fmla="*/ 571500 h 685800"/>
                <a:gd name="connsiteX1" fmla="*/ 705803 w 800100"/>
                <a:gd name="connsiteY1" fmla="*/ 603885 h 685800"/>
                <a:gd name="connsiteX2" fmla="*/ 705803 w 800100"/>
                <a:gd name="connsiteY2" fmla="*/ 569595 h 685800"/>
                <a:gd name="connsiteX3" fmla="*/ 743903 w 800100"/>
                <a:gd name="connsiteY3" fmla="*/ 554355 h 685800"/>
                <a:gd name="connsiteX4" fmla="*/ 743903 w 800100"/>
                <a:gd name="connsiteY4" fmla="*/ 571500 h 685800"/>
                <a:gd name="connsiteX5" fmla="*/ 667703 w 800100"/>
                <a:gd name="connsiteY5" fmla="*/ 508635 h 685800"/>
                <a:gd name="connsiteX6" fmla="*/ 667703 w 800100"/>
                <a:gd name="connsiteY6" fmla="*/ 474345 h 685800"/>
                <a:gd name="connsiteX7" fmla="*/ 705803 w 800100"/>
                <a:gd name="connsiteY7" fmla="*/ 459105 h 685800"/>
                <a:gd name="connsiteX8" fmla="*/ 705803 w 800100"/>
                <a:gd name="connsiteY8" fmla="*/ 476250 h 685800"/>
                <a:gd name="connsiteX9" fmla="*/ 667703 w 800100"/>
                <a:gd name="connsiteY9" fmla="*/ 508635 h 685800"/>
                <a:gd name="connsiteX10" fmla="*/ 667703 w 800100"/>
                <a:gd name="connsiteY10" fmla="*/ 615315 h 685800"/>
                <a:gd name="connsiteX11" fmla="*/ 629603 w 800100"/>
                <a:gd name="connsiteY11" fmla="*/ 621983 h 685800"/>
                <a:gd name="connsiteX12" fmla="*/ 629603 w 800100"/>
                <a:gd name="connsiteY12" fmla="*/ 584835 h 685800"/>
                <a:gd name="connsiteX13" fmla="*/ 667703 w 800100"/>
                <a:gd name="connsiteY13" fmla="*/ 579120 h 685800"/>
                <a:gd name="connsiteX14" fmla="*/ 667703 w 800100"/>
                <a:gd name="connsiteY14" fmla="*/ 615315 h 685800"/>
                <a:gd name="connsiteX15" fmla="*/ 591503 w 800100"/>
                <a:gd name="connsiteY15" fmla="*/ 489585 h 685800"/>
                <a:gd name="connsiteX16" fmla="*/ 629603 w 800100"/>
                <a:gd name="connsiteY16" fmla="*/ 483870 h 685800"/>
                <a:gd name="connsiteX17" fmla="*/ 629603 w 800100"/>
                <a:gd name="connsiteY17" fmla="*/ 520065 h 685800"/>
                <a:gd name="connsiteX18" fmla="*/ 591503 w 800100"/>
                <a:gd name="connsiteY18" fmla="*/ 526733 h 685800"/>
                <a:gd name="connsiteX19" fmla="*/ 591503 w 800100"/>
                <a:gd name="connsiteY19" fmla="*/ 489585 h 685800"/>
                <a:gd name="connsiteX20" fmla="*/ 591503 w 800100"/>
                <a:gd name="connsiteY20" fmla="*/ 626745 h 685800"/>
                <a:gd name="connsiteX21" fmla="*/ 553403 w 800100"/>
                <a:gd name="connsiteY21" fmla="*/ 628650 h 685800"/>
                <a:gd name="connsiteX22" fmla="*/ 553403 w 800100"/>
                <a:gd name="connsiteY22" fmla="*/ 590550 h 685800"/>
                <a:gd name="connsiteX23" fmla="*/ 591503 w 800100"/>
                <a:gd name="connsiteY23" fmla="*/ 588645 h 685800"/>
                <a:gd name="connsiteX24" fmla="*/ 591503 w 800100"/>
                <a:gd name="connsiteY24" fmla="*/ 626745 h 685800"/>
                <a:gd name="connsiteX25" fmla="*/ 515303 w 800100"/>
                <a:gd name="connsiteY25" fmla="*/ 533400 h 685800"/>
                <a:gd name="connsiteX26" fmla="*/ 515303 w 800100"/>
                <a:gd name="connsiteY26" fmla="*/ 495300 h 685800"/>
                <a:gd name="connsiteX27" fmla="*/ 553403 w 800100"/>
                <a:gd name="connsiteY27" fmla="*/ 493395 h 685800"/>
                <a:gd name="connsiteX28" fmla="*/ 553403 w 800100"/>
                <a:gd name="connsiteY28" fmla="*/ 531495 h 685800"/>
                <a:gd name="connsiteX29" fmla="*/ 515303 w 800100"/>
                <a:gd name="connsiteY29" fmla="*/ 533400 h 685800"/>
                <a:gd name="connsiteX30" fmla="*/ 515303 w 800100"/>
                <a:gd name="connsiteY30" fmla="*/ 628650 h 685800"/>
                <a:gd name="connsiteX31" fmla="*/ 477203 w 800100"/>
                <a:gd name="connsiteY31" fmla="*/ 626745 h 685800"/>
                <a:gd name="connsiteX32" fmla="*/ 477203 w 800100"/>
                <a:gd name="connsiteY32" fmla="*/ 590550 h 685800"/>
                <a:gd name="connsiteX33" fmla="*/ 496253 w 800100"/>
                <a:gd name="connsiteY33" fmla="*/ 590550 h 685800"/>
                <a:gd name="connsiteX34" fmla="*/ 515303 w 800100"/>
                <a:gd name="connsiteY34" fmla="*/ 590550 h 685800"/>
                <a:gd name="connsiteX35" fmla="*/ 515303 w 800100"/>
                <a:gd name="connsiteY35" fmla="*/ 628650 h 685800"/>
                <a:gd name="connsiteX36" fmla="*/ 439103 w 800100"/>
                <a:gd name="connsiteY36" fmla="*/ 493395 h 685800"/>
                <a:gd name="connsiteX37" fmla="*/ 477203 w 800100"/>
                <a:gd name="connsiteY37" fmla="*/ 495300 h 685800"/>
                <a:gd name="connsiteX38" fmla="*/ 477203 w 800100"/>
                <a:gd name="connsiteY38" fmla="*/ 533400 h 685800"/>
                <a:gd name="connsiteX39" fmla="*/ 439103 w 800100"/>
                <a:gd name="connsiteY39" fmla="*/ 531495 h 685800"/>
                <a:gd name="connsiteX40" fmla="*/ 439103 w 800100"/>
                <a:gd name="connsiteY40" fmla="*/ 493395 h 685800"/>
                <a:gd name="connsiteX41" fmla="*/ 439103 w 800100"/>
                <a:gd name="connsiteY41" fmla="*/ 621983 h 685800"/>
                <a:gd name="connsiteX42" fmla="*/ 401003 w 800100"/>
                <a:gd name="connsiteY42" fmla="*/ 615315 h 685800"/>
                <a:gd name="connsiteX43" fmla="*/ 401003 w 800100"/>
                <a:gd name="connsiteY43" fmla="*/ 584835 h 685800"/>
                <a:gd name="connsiteX44" fmla="*/ 439103 w 800100"/>
                <a:gd name="connsiteY44" fmla="*/ 588645 h 685800"/>
                <a:gd name="connsiteX45" fmla="*/ 439103 w 800100"/>
                <a:gd name="connsiteY45" fmla="*/ 621983 h 685800"/>
                <a:gd name="connsiteX46" fmla="*/ 362903 w 800100"/>
                <a:gd name="connsiteY46" fmla="*/ 520065 h 685800"/>
                <a:gd name="connsiteX47" fmla="*/ 362903 w 800100"/>
                <a:gd name="connsiteY47" fmla="*/ 482918 h 685800"/>
                <a:gd name="connsiteX48" fmla="*/ 401003 w 800100"/>
                <a:gd name="connsiteY48" fmla="*/ 488633 h 685800"/>
                <a:gd name="connsiteX49" fmla="*/ 401003 w 800100"/>
                <a:gd name="connsiteY49" fmla="*/ 526733 h 685800"/>
                <a:gd name="connsiteX50" fmla="*/ 362903 w 800100"/>
                <a:gd name="connsiteY50" fmla="*/ 520065 h 685800"/>
                <a:gd name="connsiteX51" fmla="*/ 362903 w 800100"/>
                <a:gd name="connsiteY51" fmla="*/ 603885 h 685800"/>
                <a:gd name="connsiteX52" fmla="*/ 324803 w 800100"/>
                <a:gd name="connsiteY52" fmla="*/ 571500 h 685800"/>
                <a:gd name="connsiteX53" fmla="*/ 324803 w 800100"/>
                <a:gd name="connsiteY53" fmla="*/ 569595 h 685800"/>
                <a:gd name="connsiteX54" fmla="*/ 325755 w 800100"/>
                <a:gd name="connsiteY54" fmla="*/ 569595 h 685800"/>
                <a:gd name="connsiteX55" fmla="*/ 333375 w 800100"/>
                <a:gd name="connsiteY55" fmla="*/ 571500 h 685800"/>
                <a:gd name="connsiteX56" fmla="*/ 362903 w 800100"/>
                <a:gd name="connsiteY56" fmla="*/ 578168 h 685800"/>
                <a:gd name="connsiteX57" fmla="*/ 362903 w 800100"/>
                <a:gd name="connsiteY57" fmla="*/ 603885 h 685800"/>
                <a:gd name="connsiteX58" fmla="*/ 210503 w 800100"/>
                <a:gd name="connsiteY58" fmla="*/ 474345 h 685800"/>
                <a:gd name="connsiteX59" fmla="*/ 229553 w 800100"/>
                <a:gd name="connsiteY59" fmla="*/ 475298 h 685800"/>
                <a:gd name="connsiteX60" fmla="*/ 229553 w 800100"/>
                <a:gd name="connsiteY60" fmla="*/ 476250 h 685800"/>
                <a:gd name="connsiteX61" fmla="*/ 239078 w 800100"/>
                <a:gd name="connsiteY61" fmla="*/ 513398 h 685800"/>
                <a:gd name="connsiteX62" fmla="*/ 210503 w 800100"/>
                <a:gd name="connsiteY62" fmla="*/ 511492 h 685800"/>
                <a:gd name="connsiteX63" fmla="*/ 210503 w 800100"/>
                <a:gd name="connsiteY63" fmla="*/ 474345 h 685800"/>
                <a:gd name="connsiteX64" fmla="*/ 172403 w 800100"/>
                <a:gd name="connsiteY64" fmla="*/ 360045 h 685800"/>
                <a:gd name="connsiteX65" fmla="*/ 210503 w 800100"/>
                <a:gd name="connsiteY65" fmla="*/ 365760 h 685800"/>
                <a:gd name="connsiteX66" fmla="*/ 210503 w 800100"/>
                <a:gd name="connsiteY66" fmla="*/ 403860 h 685800"/>
                <a:gd name="connsiteX67" fmla="*/ 172403 w 800100"/>
                <a:gd name="connsiteY67" fmla="*/ 397193 h 685800"/>
                <a:gd name="connsiteX68" fmla="*/ 172403 w 800100"/>
                <a:gd name="connsiteY68" fmla="*/ 360045 h 685800"/>
                <a:gd name="connsiteX69" fmla="*/ 172403 w 800100"/>
                <a:gd name="connsiteY69" fmla="*/ 507683 h 685800"/>
                <a:gd name="connsiteX70" fmla="*/ 134303 w 800100"/>
                <a:gd name="connsiteY70" fmla="*/ 501015 h 685800"/>
                <a:gd name="connsiteX71" fmla="*/ 134303 w 800100"/>
                <a:gd name="connsiteY71" fmla="*/ 463868 h 685800"/>
                <a:gd name="connsiteX72" fmla="*/ 172403 w 800100"/>
                <a:gd name="connsiteY72" fmla="*/ 469583 h 685800"/>
                <a:gd name="connsiteX73" fmla="*/ 172403 w 800100"/>
                <a:gd name="connsiteY73" fmla="*/ 507683 h 685800"/>
                <a:gd name="connsiteX74" fmla="*/ 96203 w 800100"/>
                <a:gd name="connsiteY74" fmla="*/ 352425 h 685800"/>
                <a:gd name="connsiteX75" fmla="*/ 96203 w 800100"/>
                <a:gd name="connsiteY75" fmla="*/ 335280 h 685800"/>
                <a:gd name="connsiteX76" fmla="*/ 134303 w 800100"/>
                <a:gd name="connsiteY76" fmla="*/ 349568 h 685800"/>
                <a:gd name="connsiteX77" fmla="*/ 134303 w 800100"/>
                <a:gd name="connsiteY77" fmla="*/ 384810 h 685800"/>
                <a:gd name="connsiteX78" fmla="*/ 96203 w 800100"/>
                <a:gd name="connsiteY78" fmla="*/ 352425 h 685800"/>
                <a:gd name="connsiteX79" fmla="*/ 96203 w 800100"/>
                <a:gd name="connsiteY79" fmla="*/ 489585 h 685800"/>
                <a:gd name="connsiteX80" fmla="*/ 58103 w 800100"/>
                <a:gd name="connsiteY80" fmla="*/ 457200 h 685800"/>
                <a:gd name="connsiteX81" fmla="*/ 58103 w 800100"/>
                <a:gd name="connsiteY81" fmla="*/ 440055 h 685800"/>
                <a:gd name="connsiteX82" fmla="*/ 96203 w 800100"/>
                <a:gd name="connsiteY82" fmla="*/ 454343 h 685800"/>
                <a:gd name="connsiteX83" fmla="*/ 96203 w 800100"/>
                <a:gd name="connsiteY83" fmla="*/ 489585 h 685800"/>
                <a:gd name="connsiteX84" fmla="*/ 58103 w 800100"/>
                <a:gd name="connsiteY84" fmla="*/ 192405 h 685800"/>
                <a:gd name="connsiteX85" fmla="*/ 96203 w 800100"/>
                <a:gd name="connsiteY85" fmla="*/ 206693 h 685800"/>
                <a:gd name="connsiteX86" fmla="*/ 96203 w 800100"/>
                <a:gd name="connsiteY86" fmla="*/ 241935 h 685800"/>
                <a:gd name="connsiteX87" fmla="*/ 58103 w 800100"/>
                <a:gd name="connsiteY87" fmla="*/ 209550 h 685800"/>
                <a:gd name="connsiteX88" fmla="*/ 58103 w 800100"/>
                <a:gd name="connsiteY88" fmla="*/ 192405 h 685800"/>
                <a:gd name="connsiteX89" fmla="*/ 172403 w 800100"/>
                <a:gd name="connsiteY89" fmla="*/ 222885 h 685800"/>
                <a:gd name="connsiteX90" fmla="*/ 172403 w 800100"/>
                <a:gd name="connsiteY90" fmla="*/ 260985 h 685800"/>
                <a:gd name="connsiteX91" fmla="*/ 134303 w 800100"/>
                <a:gd name="connsiteY91" fmla="*/ 254318 h 685800"/>
                <a:gd name="connsiteX92" fmla="*/ 134303 w 800100"/>
                <a:gd name="connsiteY92" fmla="*/ 217170 h 685800"/>
                <a:gd name="connsiteX93" fmla="*/ 172403 w 800100"/>
                <a:gd name="connsiteY93" fmla="*/ 222885 h 685800"/>
                <a:gd name="connsiteX94" fmla="*/ 267653 w 800100"/>
                <a:gd name="connsiteY94" fmla="*/ 57150 h 685800"/>
                <a:gd name="connsiteX95" fmla="*/ 477203 w 800100"/>
                <a:gd name="connsiteY95" fmla="*/ 114300 h 685800"/>
                <a:gd name="connsiteX96" fmla="*/ 267653 w 800100"/>
                <a:gd name="connsiteY96" fmla="*/ 171450 h 685800"/>
                <a:gd name="connsiteX97" fmla="*/ 58103 w 800100"/>
                <a:gd name="connsiteY97" fmla="*/ 114300 h 685800"/>
                <a:gd name="connsiteX98" fmla="*/ 267653 w 800100"/>
                <a:gd name="connsiteY98" fmla="*/ 57150 h 685800"/>
                <a:gd name="connsiteX99" fmla="*/ 324803 w 800100"/>
                <a:gd name="connsiteY99" fmla="*/ 508635 h 685800"/>
                <a:gd name="connsiteX100" fmla="*/ 286703 w 800100"/>
                <a:gd name="connsiteY100" fmla="*/ 476250 h 685800"/>
                <a:gd name="connsiteX101" fmla="*/ 286703 w 800100"/>
                <a:gd name="connsiteY101" fmla="*/ 459105 h 685800"/>
                <a:gd name="connsiteX102" fmla="*/ 324803 w 800100"/>
                <a:gd name="connsiteY102" fmla="*/ 473393 h 685800"/>
                <a:gd name="connsiteX103" fmla="*/ 324803 w 800100"/>
                <a:gd name="connsiteY103" fmla="*/ 508635 h 685800"/>
                <a:gd name="connsiteX104" fmla="*/ 439103 w 800100"/>
                <a:gd name="connsiteY104" fmla="*/ 241935 h 685800"/>
                <a:gd name="connsiteX105" fmla="*/ 439103 w 800100"/>
                <a:gd name="connsiteY105" fmla="*/ 207645 h 685800"/>
                <a:gd name="connsiteX106" fmla="*/ 477203 w 800100"/>
                <a:gd name="connsiteY106" fmla="*/ 192405 h 685800"/>
                <a:gd name="connsiteX107" fmla="*/ 477203 w 800100"/>
                <a:gd name="connsiteY107" fmla="*/ 209550 h 685800"/>
                <a:gd name="connsiteX108" fmla="*/ 439103 w 800100"/>
                <a:gd name="connsiteY108" fmla="*/ 241935 h 685800"/>
                <a:gd name="connsiteX109" fmla="*/ 362903 w 800100"/>
                <a:gd name="connsiteY109" fmla="*/ 260033 h 685800"/>
                <a:gd name="connsiteX110" fmla="*/ 362903 w 800100"/>
                <a:gd name="connsiteY110" fmla="*/ 222885 h 685800"/>
                <a:gd name="connsiteX111" fmla="*/ 401003 w 800100"/>
                <a:gd name="connsiteY111" fmla="*/ 217170 h 685800"/>
                <a:gd name="connsiteX112" fmla="*/ 401003 w 800100"/>
                <a:gd name="connsiteY112" fmla="*/ 253365 h 685800"/>
                <a:gd name="connsiteX113" fmla="*/ 362903 w 800100"/>
                <a:gd name="connsiteY113" fmla="*/ 260033 h 685800"/>
                <a:gd name="connsiteX114" fmla="*/ 286703 w 800100"/>
                <a:gd name="connsiteY114" fmla="*/ 266700 h 685800"/>
                <a:gd name="connsiteX115" fmla="*/ 286703 w 800100"/>
                <a:gd name="connsiteY115" fmla="*/ 228600 h 685800"/>
                <a:gd name="connsiteX116" fmla="*/ 324803 w 800100"/>
                <a:gd name="connsiteY116" fmla="*/ 226695 h 685800"/>
                <a:gd name="connsiteX117" fmla="*/ 324803 w 800100"/>
                <a:gd name="connsiteY117" fmla="*/ 264795 h 685800"/>
                <a:gd name="connsiteX118" fmla="*/ 286703 w 800100"/>
                <a:gd name="connsiteY118" fmla="*/ 266700 h 685800"/>
                <a:gd name="connsiteX119" fmla="*/ 210503 w 800100"/>
                <a:gd name="connsiteY119" fmla="*/ 264795 h 685800"/>
                <a:gd name="connsiteX120" fmla="*/ 210503 w 800100"/>
                <a:gd name="connsiteY120" fmla="*/ 226695 h 685800"/>
                <a:gd name="connsiteX121" fmla="*/ 248603 w 800100"/>
                <a:gd name="connsiteY121" fmla="*/ 228600 h 685800"/>
                <a:gd name="connsiteX122" fmla="*/ 248603 w 800100"/>
                <a:gd name="connsiteY122" fmla="*/ 266700 h 685800"/>
                <a:gd name="connsiteX123" fmla="*/ 210503 w 800100"/>
                <a:gd name="connsiteY123" fmla="*/ 264795 h 685800"/>
                <a:gd name="connsiteX124" fmla="*/ 705803 w 800100"/>
                <a:gd name="connsiteY124" fmla="*/ 381000 h 685800"/>
                <a:gd name="connsiteX125" fmla="*/ 496253 w 800100"/>
                <a:gd name="connsiteY125" fmla="*/ 438150 h 685800"/>
                <a:gd name="connsiteX126" fmla="*/ 286703 w 800100"/>
                <a:gd name="connsiteY126" fmla="*/ 381000 h 685800"/>
                <a:gd name="connsiteX127" fmla="*/ 496253 w 800100"/>
                <a:gd name="connsiteY127" fmla="*/ 323850 h 685800"/>
                <a:gd name="connsiteX128" fmla="*/ 705803 w 800100"/>
                <a:gd name="connsiteY128" fmla="*/ 381000 h 685800"/>
                <a:gd name="connsiteX129" fmla="*/ 762953 w 800100"/>
                <a:gd name="connsiteY129" fmla="*/ 409575 h 685800"/>
                <a:gd name="connsiteX130" fmla="*/ 762953 w 800100"/>
                <a:gd name="connsiteY130" fmla="*/ 381000 h 685800"/>
                <a:gd name="connsiteX131" fmla="*/ 659130 w 800100"/>
                <a:gd name="connsiteY131" fmla="*/ 285750 h 685800"/>
                <a:gd name="connsiteX132" fmla="*/ 570548 w 800100"/>
                <a:gd name="connsiteY132" fmla="*/ 270510 h 685800"/>
                <a:gd name="connsiteX133" fmla="*/ 571500 w 800100"/>
                <a:gd name="connsiteY133" fmla="*/ 257175 h 685800"/>
                <a:gd name="connsiteX134" fmla="*/ 533400 w 800100"/>
                <a:gd name="connsiteY134" fmla="*/ 190500 h 685800"/>
                <a:gd name="connsiteX135" fmla="*/ 533400 w 800100"/>
                <a:gd name="connsiteY135" fmla="*/ 114300 h 685800"/>
                <a:gd name="connsiteX136" fmla="*/ 429578 w 800100"/>
                <a:gd name="connsiteY136" fmla="*/ 19050 h 685800"/>
                <a:gd name="connsiteX137" fmla="*/ 266700 w 800100"/>
                <a:gd name="connsiteY137" fmla="*/ 0 h 685800"/>
                <a:gd name="connsiteX138" fmla="*/ 0 w 800100"/>
                <a:gd name="connsiteY138" fmla="*/ 114300 h 685800"/>
                <a:gd name="connsiteX139" fmla="*/ 0 w 800100"/>
                <a:gd name="connsiteY139" fmla="*/ 209550 h 685800"/>
                <a:gd name="connsiteX140" fmla="*/ 38100 w 800100"/>
                <a:gd name="connsiteY140" fmla="*/ 276225 h 685800"/>
                <a:gd name="connsiteX141" fmla="*/ 38100 w 800100"/>
                <a:gd name="connsiteY141" fmla="*/ 294323 h 685800"/>
                <a:gd name="connsiteX142" fmla="*/ 0 w 800100"/>
                <a:gd name="connsiteY142" fmla="*/ 361950 h 685800"/>
                <a:gd name="connsiteX143" fmla="*/ 0 w 800100"/>
                <a:gd name="connsiteY143" fmla="*/ 457200 h 685800"/>
                <a:gd name="connsiteX144" fmla="*/ 103822 w 800100"/>
                <a:gd name="connsiteY144" fmla="*/ 552450 h 685800"/>
                <a:gd name="connsiteX145" fmla="*/ 266700 w 800100"/>
                <a:gd name="connsiteY145" fmla="*/ 571500 h 685800"/>
                <a:gd name="connsiteX146" fmla="*/ 370523 w 800100"/>
                <a:gd name="connsiteY146" fmla="*/ 666750 h 685800"/>
                <a:gd name="connsiteX147" fmla="*/ 533400 w 800100"/>
                <a:gd name="connsiteY147" fmla="*/ 685800 h 685800"/>
                <a:gd name="connsiteX148" fmla="*/ 800100 w 800100"/>
                <a:gd name="connsiteY148" fmla="*/ 571500 h 685800"/>
                <a:gd name="connsiteX149" fmla="*/ 800100 w 800100"/>
                <a:gd name="connsiteY149" fmla="*/ 476250 h 685800"/>
                <a:gd name="connsiteX150" fmla="*/ 762953 w 800100"/>
                <a:gd name="connsiteY150" fmla="*/ 40957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800100" h="685800">
                  <a:moveTo>
                    <a:pt x="743903" y="571500"/>
                  </a:moveTo>
                  <a:cubicBezTo>
                    <a:pt x="743903" y="583883"/>
                    <a:pt x="729615" y="595313"/>
                    <a:pt x="705803" y="603885"/>
                  </a:cubicBezTo>
                  <a:lnTo>
                    <a:pt x="705803" y="569595"/>
                  </a:lnTo>
                  <a:cubicBezTo>
                    <a:pt x="719138" y="565785"/>
                    <a:pt x="732473" y="560070"/>
                    <a:pt x="743903" y="554355"/>
                  </a:cubicBezTo>
                  <a:lnTo>
                    <a:pt x="743903" y="571500"/>
                  </a:lnTo>
                  <a:close/>
                  <a:moveTo>
                    <a:pt x="667703" y="508635"/>
                  </a:moveTo>
                  <a:lnTo>
                    <a:pt x="667703" y="474345"/>
                  </a:lnTo>
                  <a:cubicBezTo>
                    <a:pt x="681038" y="470535"/>
                    <a:pt x="694373" y="464820"/>
                    <a:pt x="705803" y="459105"/>
                  </a:cubicBezTo>
                  <a:lnTo>
                    <a:pt x="705803" y="476250"/>
                  </a:lnTo>
                  <a:cubicBezTo>
                    <a:pt x="705803" y="488633"/>
                    <a:pt x="691515" y="500063"/>
                    <a:pt x="667703" y="508635"/>
                  </a:cubicBezTo>
                  <a:close/>
                  <a:moveTo>
                    <a:pt x="667703" y="615315"/>
                  </a:moveTo>
                  <a:cubicBezTo>
                    <a:pt x="656273" y="618173"/>
                    <a:pt x="642938" y="620078"/>
                    <a:pt x="629603" y="621983"/>
                  </a:cubicBezTo>
                  <a:lnTo>
                    <a:pt x="629603" y="584835"/>
                  </a:lnTo>
                  <a:cubicBezTo>
                    <a:pt x="641985" y="582930"/>
                    <a:pt x="655320" y="581025"/>
                    <a:pt x="667703" y="579120"/>
                  </a:cubicBezTo>
                  <a:lnTo>
                    <a:pt x="667703" y="615315"/>
                  </a:lnTo>
                  <a:close/>
                  <a:moveTo>
                    <a:pt x="591503" y="489585"/>
                  </a:moveTo>
                  <a:cubicBezTo>
                    <a:pt x="603885" y="487680"/>
                    <a:pt x="617220" y="485775"/>
                    <a:pt x="629603" y="483870"/>
                  </a:cubicBezTo>
                  <a:lnTo>
                    <a:pt x="629603" y="520065"/>
                  </a:lnTo>
                  <a:cubicBezTo>
                    <a:pt x="618173" y="522923"/>
                    <a:pt x="604838" y="524828"/>
                    <a:pt x="591503" y="526733"/>
                  </a:cubicBezTo>
                  <a:lnTo>
                    <a:pt x="591503" y="489585"/>
                  </a:lnTo>
                  <a:close/>
                  <a:moveTo>
                    <a:pt x="591503" y="626745"/>
                  </a:moveTo>
                  <a:cubicBezTo>
                    <a:pt x="579120" y="627698"/>
                    <a:pt x="566738" y="628650"/>
                    <a:pt x="553403" y="628650"/>
                  </a:cubicBezTo>
                  <a:lnTo>
                    <a:pt x="553403" y="590550"/>
                  </a:lnTo>
                  <a:cubicBezTo>
                    <a:pt x="564833" y="590550"/>
                    <a:pt x="578168" y="589598"/>
                    <a:pt x="591503" y="588645"/>
                  </a:cubicBezTo>
                  <a:lnTo>
                    <a:pt x="591503" y="626745"/>
                  </a:lnTo>
                  <a:close/>
                  <a:moveTo>
                    <a:pt x="515303" y="533400"/>
                  </a:moveTo>
                  <a:lnTo>
                    <a:pt x="515303" y="495300"/>
                  </a:lnTo>
                  <a:cubicBezTo>
                    <a:pt x="526733" y="495300"/>
                    <a:pt x="540068" y="494348"/>
                    <a:pt x="553403" y="493395"/>
                  </a:cubicBezTo>
                  <a:lnTo>
                    <a:pt x="553403" y="531495"/>
                  </a:lnTo>
                  <a:cubicBezTo>
                    <a:pt x="541020" y="532448"/>
                    <a:pt x="528638" y="532448"/>
                    <a:pt x="515303" y="533400"/>
                  </a:cubicBezTo>
                  <a:close/>
                  <a:moveTo>
                    <a:pt x="515303" y="628650"/>
                  </a:moveTo>
                  <a:cubicBezTo>
                    <a:pt x="501968" y="628650"/>
                    <a:pt x="489585" y="627698"/>
                    <a:pt x="477203" y="626745"/>
                  </a:cubicBezTo>
                  <a:lnTo>
                    <a:pt x="477203" y="590550"/>
                  </a:lnTo>
                  <a:cubicBezTo>
                    <a:pt x="483870" y="590550"/>
                    <a:pt x="489585" y="590550"/>
                    <a:pt x="496253" y="590550"/>
                  </a:cubicBezTo>
                  <a:cubicBezTo>
                    <a:pt x="501968" y="590550"/>
                    <a:pt x="508635" y="590550"/>
                    <a:pt x="515303" y="590550"/>
                  </a:cubicBezTo>
                  <a:lnTo>
                    <a:pt x="515303" y="628650"/>
                  </a:lnTo>
                  <a:close/>
                  <a:moveTo>
                    <a:pt x="439103" y="493395"/>
                  </a:moveTo>
                  <a:cubicBezTo>
                    <a:pt x="451485" y="494348"/>
                    <a:pt x="463868" y="495300"/>
                    <a:pt x="477203" y="495300"/>
                  </a:cubicBezTo>
                  <a:lnTo>
                    <a:pt x="477203" y="533400"/>
                  </a:lnTo>
                  <a:cubicBezTo>
                    <a:pt x="463868" y="533400"/>
                    <a:pt x="451485" y="532448"/>
                    <a:pt x="439103" y="531495"/>
                  </a:cubicBezTo>
                  <a:lnTo>
                    <a:pt x="439103" y="493395"/>
                  </a:lnTo>
                  <a:close/>
                  <a:moveTo>
                    <a:pt x="439103" y="621983"/>
                  </a:moveTo>
                  <a:cubicBezTo>
                    <a:pt x="425768" y="620078"/>
                    <a:pt x="412433" y="618173"/>
                    <a:pt x="401003" y="615315"/>
                  </a:cubicBezTo>
                  <a:lnTo>
                    <a:pt x="401003" y="584835"/>
                  </a:lnTo>
                  <a:cubicBezTo>
                    <a:pt x="413385" y="586740"/>
                    <a:pt x="425768" y="587693"/>
                    <a:pt x="439103" y="588645"/>
                  </a:cubicBezTo>
                  <a:lnTo>
                    <a:pt x="439103" y="621983"/>
                  </a:lnTo>
                  <a:close/>
                  <a:moveTo>
                    <a:pt x="362903" y="520065"/>
                  </a:moveTo>
                  <a:lnTo>
                    <a:pt x="362903" y="482918"/>
                  </a:lnTo>
                  <a:cubicBezTo>
                    <a:pt x="375285" y="484823"/>
                    <a:pt x="387668" y="487680"/>
                    <a:pt x="401003" y="488633"/>
                  </a:cubicBezTo>
                  <a:lnTo>
                    <a:pt x="401003" y="526733"/>
                  </a:lnTo>
                  <a:cubicBezTo>
                    <a:pt x="387668" y="524828"/>
                    <a:pt x="374333" y="522923"/>
                    <a:pt x="362903" y="520065"/>
                  </a:cubicBezTo>
                  <a:close/>
                  <a:moveTo>
                    <a:pt x="362903" y="603885"/>
                  </a:moveTo>
                  <a:cubicBezTo>
                    <a:pt x="339090" y="594360"/>
                    <a:pt x="324803" y="582930"/>
                    <a:pt x="324803" y="571500"/>
                  </a:cubicBezTo>
                  <a:lnTo>
                    <a:pt x="324803" y="569595"/>
                  </a:lnTo>
                  <a:cubicBezTo>
                    <a:pt x="324803" y="569595"/>
                    <a:pt x="324803" y="569595"/>
                    <a:pt x="325755" y="569595"/>
                  </a:cubicBezTo>
                  <a:cubicBezTo>
                    <a:pt x="328613" y="570548"/>
                    <a:pt x="330518" y="571500"/>
                    <a:pt x="333375" y="571500"/>
                  </a:cubicBezTo>
                  <a:cubicBezTo>
                    <a:pt x="342900" y="574358"/>
                    <a:pt x="352425" y="576263"/>
                    <a:pt x="362903" y="578168"/>
                  </a:cubicBezTo>
                  <a:lnTo>
                    <a:pt x="362903" y="603885"/>
                  </a:lnTo>
                  <a:close/>
                  <a:moveTo>
                    <a:pt x="210503" y="474345"/>
                  </a:moveTo>
                  <a:cubicBezTo>
                    <a:pt x="217170" y="474345"/>
                    <a:pt x="222885" y="475298"/>
                    <a:pt x="229553" y="475298"/>
                  </a:cubicBezTo>
                  <a:lnTo>
                    <a:pt x="229553" y="476250"/>
                  </a:lnTo>
                  <a:cubicBezTo>
                    <a:pt x="229553" y="489585"/>
                    <a:pt x="232410" y="502920"/>
                    <a:pt x="239078" y="513398"/>
                  </a:cubicBezTo>
                  <a:cubicBezTo>
                    <a:pt x="229553" y="513398"/>
                    <a:pt x="220028" y="512445"/>
                    <a:pt x="210503" y="511492"/>
                  </a:cubicBezTo>
                  <a:lnTo>
                    <a:pt x="210503" y="474345"/>
                  </a:lnTo>
                  <a:close/>
                  <a:moveTo>
                    <a:pt x="172403" y="360045"/>
                  </a:moveTo>
                  <a:cubicBezTo>
                    <a:pt x="184785" y="361950"/>
                    <a:pt x="197168" y="364808"/>
                    <a:pt x="210503" y="365760"/>
                  </a:cubicBezTo>
                  <a:lnTo>
                    <a:pt x="210503" y="403860"/>
                  </a:lnTo>
                  <a:cubicBezTo>
                    <a:pt x="197168" y="401955"/>
                    <a:pt x="183833" y="400050"/>
                    <a:pt x="172403" y="397193"/>
                  </a:cubicBezTo>
                  <a:lnTo>
                    <a:pt x="172403" y="360045"/>
                  </a:lnTo>
                  <a:close/>
                  <a:moveTo>
                    <a:pt x="172403" y="507683"/>
                  </a:moveTo>
                  <a:cubicBezTo>
                    <a:pt x="159068" y="505778"/>
                    <a:pt x="145733" y="503873"/>
                    <a:pt x="134303" y="501015"/>
                  </a:cubicBezTo>
                  <a:lnTo>
                    <a:pt x="134303" y="463868"/>
                  </a:lnTo>
                  <a:cubicBezTo>
                    <a:pt x="146685" y="465773"/>
                    <a:pt x="159068" y="468630"/>
                    <a:pt x="172403" y="469583"/>
                  </a:cubicBezTo>
                  <a:lnTo>
                    <a:pt x="172403" y="507683"/>
                  </a:lnTo>
                  <a:close/>
                  <a:moveTo>
                    <a:pt x="96203" y="352425"/>
                  </a:moveTo>
                  <a:lnTo>
                    <a:pt x="96203" y="335280"/>
                  </a:lnTo>
                  <a:cubicBezTo>
                    <a:pt x="107633" y="340995"/>
                    <a:pt x="120015" y="345758"/>
                    <a:pt x="134303" y="349568"/>
                  </a:cubicBezTo>
                  <a:lnTo>
                    <a:pt x="134303" y="384810"/>
                  </a:lnTo>
                  <a:cubicBezTo>
                    <a:pt x="110490" y="376238"/>
                    <a:pt x="96203" y="364808"/>
                    <a:pt x="96203" y="352425"/>
                  </a:cubicBezTo>
                  <a:close/>
                  <a:moveTo>
                    <a:pt x="96203" y="489585"/>
                  </a:moveTo>
                  <a:cubicBezTo>
                    <a:pt x="72390" y="480060"/>
                    <a:pt x="58103" y="468630"/>
                    <a:pt x="58103" y="457200"/>
                  </a:cubicBezTo>
                  <a:lnTo>
                    <a:pt x="58103" y="440055"/>
                  </a:lnTo>
                  <a:cubicBezTo>
                    <a:pt x="69533" y="445770"/>
                    <a:pt x="81915" y="450533"/>
                    <a:pt x="96203" y="454343"/>
                  </a:cubicBezTo>
                  <a:lnTo>
                    <a:pt x="96203" y="489585"/>
                  </a:lnTo>
                  <a:close/>
                  <a:moveTo>
                    <a:pt x="58103" y="192405"/>
                  </a:moveTo>
                  <a:cubicBezTo>
                    <a:pt x="69533" y="198120"/>
                    <a:pt x="81915" y="202883"/>
                    <a:pt x="96203" y="206693"/>
                  </a:cubicBezTo>
                  <a:lnTo>
                    <a:pt x="96203" y="241935"/>
                  </a:lnTo>
                  <a:cubicBezTo>
                    <a:pt x="72390" y="232410"/>
                    <a:pt x="58103" y="220980"/>
                    <a:pt x="58103" y="209550"/>
                  </a:cubicBezTo>
                  <a:lnTo>
                    <a:pt x="58103" y="192405"/>
                  </a:lnTo>
                  <a:close/>
                  <a:moveTo>
                    <a:pt x="172403" y="222885"/>
                  </a:moveTo>
                  <a:lnTo>
                    <a:pt x="172403" y="260985"/>
                  </a:lnTo>
                  <a:cubicBezTo>
                    <a:pt x="159068" y="259080"/>
                    <a:pt x="145733" y="257175"/>
                    <a:pt x="134303" y="254318"/>
                  </a:cubicBezTo>
                  <a:lnTo>
                    <a:pt x="134303" y="217170"/>
                  </a:lnTo>
                  <a:cubicBezTo>
                    <a:pt x="146685" y="219075"/>
                    <a:pt x="159068" y="220980"/>
                    <a:pt x="172403" y="222885"/>
                  </a:cubicBezTo>
                  <a:close/>
                  <a:moveTo>
                    <a:pt x="267653" y="57150"/>
                  </a:moveTo>
                  <a:cubicBezTo>
                    <a:pt x="383858" y="57150"/>
                    <a:pt x="477203" y="82868"/>
                    <a:pt x="477203" y="114300"/>
                  </a:cubicBezTo>
                  <a:cubicBezTo>
                    <a:pt x="477203" y="145733"/>
                    <a:pt x="383858" y="171450"/>
                    <a:pt x="267653" y="171450"/>
                  </a:cubicBezTo>
                  <a:cubicBezTo>
                    <a:pt x="151447" y="171450"/>
                    <a:pt x="58103" y="145733"/>
                    <a:pt x="58103" y="114300"/>
                  </a:cubicBezTo>
                  <a:cubicBezTo>
                    <a:pt x="58103" y="82868"/>
                    <a:pt x="151447" y="57150"/>
                    <a:pt x="267653" y="57150"/>
                  </a:cubicBezTo>
                  <a:close/>
                  <a:moveTo>
                    <a:pt x="324803" y="508635"/>
                  </a:moveTo>
                  <a:cubicBezTo>
                    <a:pt x="300990" y="499110"/>
                    <a:pt x="286703" y="487680"/>
                    <a:pt x="286703" y="476250"/>
                  </a:cubicBezTo>
                  <a:lnTo>
                    <a:pt x="286703" y="459105"/>
                  </a:lnTo>
                  <a:cubicBezTo>
                    <a:pt x="298133" y="464820"/>
                    <a:pt x="310515" y="469583"/>
                    <a:pt x="324803" y="473393"/>
                  </a:cubicBezTo>
                  <a:lnTo>
                    <a:pt x="324803" y="508635"/>
                  </a:lnTo>
                  <a:close/>
                  <a:moveTo>
                    <a:pt x="439103" y="241935"/>
                  </a:moveTo>
                  <a:lnTo>
                    <a:pt x="439103" y="207645"/>
                  </a:lnTo>
                  <a:cubicBezTo>
                    <a:pt x="452438" y="203835"/>
                    <a:pt x="465773" y="198120"/>
                    <a:pt x="477203" y="192405"/>
                  </a:cubicBezTo>
                  <a:lnTo>
                    <a:pt x="477203" y="209550"/>
                  </a:lnTo>
                  <a:cubicBezTo>
                    <a:pt x="477203" y="221933"/>
                    <a:pt x="462915" y="233363"/>
                    <a:pt x="439103" y="241935"/>
                  </a:cubicBezTo>
                  <a:close/>
                  <a:moveTo>
                    <a:pt x="362903" y="260033"/>
                  </a:moveTo>
                  <a:lnTo>
                    <a:pt x="362903" y="222885"/>
                  </a:lnTo>
                  <a:cubicBezTo>
                    <a:pt x="375285" y="220980"/>
                    <a:pt x="388620" y="219075"/>
                    <a:pt x="401003" y="217170"/>
                  </a:cubicBezTo>
                  <a:lnTo>
                    <a:pt x="401003" y="253365"/>
                  </a:lnTo>
                  <a:cubicBezTo>
                    <a:pt x="389573" y="256223"/>
                    <a:pt x="376238" y="258127"/>
                    <a:pt x="362903" y="260033"/>
                  </a:cubicBezTo>
                  <a:close/>
                  <a:moveTo>
                    <a:pt x="286703" y="266700"/>
                  </a:moveTo>
                  <a:lnTo>
                    <a:pt x="286703" y="228600"/>
                  </a:lnTo>
                  <a:cubicBezTo>
                    <a:pt x="298133" y="228600"/>
                    <a:pt x="311468" y="227648"/>
                    <a:pt x="324803" y="226695"/>
                  </a:cubicBezTo>
                  <a:lnTo>
                    <a:pt x="324803" y="264795"/>
                  </a:lnTo>
                  <a:cubicBezTo>
                    <a:pt x="312420" y="265748"/>
                    <a:pt x="300038" y="265748"/>
                    <a:pt x="286703" y="266700"/>
                  </a:cubicBezTo>
                  <a:close/>
                  <a:moveTo>
                    <a:pt x="210503" y="264795"/>
                  </a:moveTo>
                  <a:lnTo>
                    <a:pt x="210503" y="226695"/>
                  </a:lnTo>
                  <a:cubicBezTo>
                    <a:pt x="222885" y="227648"/>
                    <a:pt x="235267" y="228600"/>
                    <a:pt x="248603" y="228600"/>
                  </a:cubicBezTo>
                  <a:lnTo>
                    <a:pt x="248603" y="266700"/>
                  </a:lnTo>
                  <a:cubicBezTo>
                    <a:pt x="235267" y="265748"/>
                    <a:pt x="222885" y="265748"/>
                    <a:pt x="210503" y="264795"/>
                  </a:cubicBezTo>
                  <a:close/>
                  <a:moveTo>
                    <a:pt x="705803" y="381000"/>
                  </a:moveTo>
                  <a:cubicBezTo>
                    <a:pt x="705803" y="412433"/>
                    <a:pt x="612458" y="438150"/>
                    <a:pt x="496253" y="438150"/>
                  </a:cubicBezTo>
                  <a:cubicBezTo>
                    <a:pt x="380048" y="438150"/>
                    <a:pt x="286703" y="412433"/>
                    <a:pt x="286703" y="381000"/>
                  </a:cubicBezTo>
                  <a:cubicBezTo>
                    <a:pt x="286703" y="349568"/>
                    <a:pt x="380048" y="323850"/>
                    <a:pt x="496253" y="323850"/>
                  </a:cubicBezTo>
                  <a:cubicBezTo>
                    <a:pt x="612458" y="323850"/>
                    <a:pt x="705803" y="349568"/>
                    <a:pt x="705803" y="381000"/>
                  </a:cubicBezTo>
                  <a:close/>
                  <a:moveTo>
                    <a:pt x="762953" y="409575"/>
                  </a:moveTo>
                  <a:lnTo>
                    <a:pt x="762953" y="381000"/>
                  </a:lnTo>
                  <a:cubicBezTo>
                    <a:pt x="762953" y="336233"/>
                    <a:pt x="727710" y="303848"/>
                    <a:pt x="659130" y="285750"/>
                  </a:cubicBezTo>
                  <a:cubicBezTo>
                    <a:pt x="633413" y="279083"/>
                    <a:pt x="603885" y="273368"/>
                    <a:pt x="570548" y="270510"/>
                  </a:cubicBezTo>
                  <a:cubicBezTo>
                    <a:pt x="571500" y="266700"/>
                    <a:pt x="571500" y="261938"/>
                    <a:pt x="571500" y="257175"/>
                  </a:cubicBezTo>
                  <a:cubicBezTo>
                    <a:pt x="571500" y="230505"/>
                    <a:pt x="559118" y="207645"/>
                    <a:pt x="533400" y="190500"/>
                  </a:cubicBezTo>
                  <a:lnTo>
                    <a:pt x="533400" y="114300"/>
                  </a:lnTo>
                  <a:cubicBezTo>
                    <a:pt x="533400" y="69532"/>
                    <a:pt x="498158" y="37147"/>
                    <a:pt x="429578" y="19050"/>
                  </a:cubicBezTo>
                  <a:cubicBezTo>
                    <a:pt x="384810" y="6667"/>
                    <a:pt x="327660" y="0"/>
                    <a:pt x="266700" y="0"/>
                  </a:cubicBezTo>
                  <a:cubicBezTo>
                    <a:pt x="186690" y="0"/>
                    <a:pt x="0" y="11430"/>
                    <a:pt x="0" y="114300"/>
                  </a:cubicBezTo>
                  <a:lnTo>
                    <a:pt x="0" y="209550"/>
                  </a:lnTo>
                  <a:cubicBezTo>
                    <a:pt x="0" y="236220"/>
                    <a:pt x="12382" y="259080"/>
                    <a:pt x="38100" y="276225"/>
                  </a:cubicBezTo>
                  <a:lnTo>
                    <a:pt x="38100" y="294323"/>
                  </a:lnTo>
                  <a:cubicBezTo>
                    <a:pt x="15240" y="310515"/>
                    <a:pt x="0" y="332423"/>
                    <a:pt x="0" y="361950"/>
                  </a:cubicBezTo>
                  <a:lnTo>
                    <a:pt x="0" y="457200"/>
                  </a:lnTo>
                  <a:cubicBezTo>
                    <a:pt x="0" y="501967"/>
                    <a:pt x="35243" y="534353"/>
                    <a:pt x="103822" y="552450"/>
                  </a:cubicBezTo>
                  <a:cubicBezTo>
                    <a:pt x="148590" y="564833"/>
                    <a:pt x="205740" y="571500"/>
                    <a:pt x="266700" y="571500"/>
                  </a:cubicBezTo>
                  <a:cubicBezTo>
                    <a:pt x="266700" y="616268"/>
                    <a:pt x="301943" y="648653"/>
                    <a:pt x="370523" y="666750"/>
                  </a:cubicBezTo>
                  <a:cubicBezTo>
                    <a:pt x="415290" y="679133"/>
                    <a:pt x="472440" y="685800"/>
                    <a:pt x="533400" y="685800"/>
                  </a:cubicBezTo>
                  <a:cubicBezTo>
                    <a:pt x="613410" y="685800"/>
                    <a:pt x="800100" y="674370"/>
                    <a:pt x="800100" y="571500"/>
                  </a:cubicBezTo>
                  <a:lnTo>
                    <a:pt x="800100" y="476250"/>
                  </a:lnTo>
                  <a:cubicBezTo>
                    <a:pt x="801053" y="449580"/>
                    <a:pt x="788670" y="426720"/>
                    <a:pt x="762953" y="40957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7" name="Рисунок 7" descr="Группа">
              <a:extLst>
                <a:ext uri="{FF2B5EF4-FFF2-40B4-BE49-F238E27FC236}">
                  <a16:creationId xmlns:a16="http://schemas.microsoft.com/office/drawing/2014/main" id="{93880680-791B-4FA1-BB04-FC52BEE2624C}"/>
                </a:ext>
              </a:extLst>
            </p:cNvPr>
            <p:cNvGrpSpPr/>
            <p:nvPr/>
          </p:nvGrpSpPr>
          <p:grpSpPr>
            <a:xfrm>
              <a:off x="5598959" y="5795616"/>
              <a:ext cx="790575" cy="533400"/>
              <a:chOff x="3872243" y="3546438"/>
              <a:chExt cx="790575" cy="533400"/>
            </a:xfrm>
            <a:solidFill>
              <a:srgbClr val="000000"/>
            </a:solidFill>
          </p:grpSpPr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089583BC-AF75-4836-A144-EB54465EF615}"/>
                  </a:ext>
                </a:extLst>
              </p:cNvPr>
              <p:cNvSpPr/>
              <p:nvPr/>
            </p:nvSpPr>
            <p:spPr>
              <a:xfrm>
                <a:off x="4510125" y="3546438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86C34A41-08F7-46D2-B3B2-DE8255A9784C}"/>
                  </a:ext>
                </a:extLst>
              </p:cNvPr>
              <p:cNvSpPr/>
              <p:nvPr/>
            </p:nvSpPr>
            <p:spPr>
              <a:xfrm>
                <a:off x="3938625" y="3546438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71B60401-48E1-4D69-83E3-0F49BE1C584E}"/>
                  </a:ext>
                </a:extLst>
              </p:cNvPr>
              <p:cNvSpPr/>
              <p:nvPr/>
            </p:nvSpPr>
            <p:spPr>
              <a:xfrm>
                <a:off x="4319625" y="3546438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D3B2E863-2BEF-4646-B25E-11958B25FD2A}"/>
                  </a:ext>
                </a:extLst>
              </p:cNvPr>
              <p:cNvSpPr/>
              <p:nvPr/>
            </p:nvSpPr>
            <p:spPr>
              <a:xfrm>
                <a:off x="4129125" y="3546438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8995C6BB-2C12-4884-B12C-A4321E626DFF}"/>
                  </a:ext>
                </a:extLst>
              </p:cNvPr>
              <p:cNvSpPr/>
              <p:nvPr/>
            </p:nvSpPr>
            <p:spPr>
              <a:xfrm>
                <a:off x="3872243" y="3651213"/>
                <a:ext cx="790575" cy="428625"/>
              </a:xfrm>
              <a:custGeom>
                <a:avLst/>
                <a:gdLst>
                  <a:gd name="connsiteX0" fmla="*/ 798855 w 790575"/>
                  <a:gd name="connsiteY0" fmla="*/ 176213 h 428625"/>
                  <a:gd name="connsiteX1" fmla="*/ 768375 w 790575"/>
                  <a:gd name="connsiteY1" fmla="*/ 37148 h 428625"/>
                  <a:gd name="connsiteX2" fmla="*/ 761708 w 790575"/>
                  <a:gd name="connsiteY2" fmla="*/ 26670 h 428625"/>
                  <a:gd name="connsiteX3" fmla="*/ 723608 w 790575"/>
                  <a:gd name="connsiteY3" fmla="*/ 6668 h 428625"/>
                  <a:gd name="connsiteX4" fmla="*/ 685508 w 790575"/>
                  <a:gd name="connsiteY4" fmla="*/ 0 h 428625"/>
                  <a:gd name="connsiteX5" fmla="*/ 647408 w 790575"/>
                  <a:gd name="connsiteY5" fmla="*/ 6668 h 428625"/>
                  <a:gd name="connsiteX6" fmla="*/ 609308 w 790575"/>
                  <a:gd name="connsiteY6" fmla="*/ 26670 h 428625"/>
                  <a:gd name="connsiteX7" fmla="*/ 602640 w 790575"/>
                  <a:gd name="connsiteY7" fmla="*/ 37148 h 428625"/>
                  <a:gd name="connsiteX8" fmla="*/ 590258 w 790575"/>
                  <a:gd name="connsiteY8" fmla="*/ 93345 h 428625"/>
                  <a:gd name="connsiteX9" fmla="*/ 590258 w 790575"/>
                  <a:gd name="connsiteY9" fmla="*/ 93345 h 428625"/>
                  <a:gd name="connsiteX10" fmla="*/ 577875 w 790575"/>
                  <a:gd name="connsiteY10" fmla="*/ 37148 h 428625"/>
                  <a:gd name="connsiteX11" fmla="*/ 571208 w 790575"/>
                  <a:gd name="connsiteY11" fmla="*/ 26670 h 428625"/>
                  <a:gd name="connsiteX12" fmla="*/ 533108 w 790575"/>
                  <a:gd name="connsiteY12" fmla="*/ 6668 h 428625"/>
                  <a:gd name="connsiteX13" fmla="*/ 495008 w 790575"/>
                  <a:gd name="connsiteY13" fmla="*/ 0 h 428625"/>
                  <a:gd name="connsiteX14" fmla="*/ 456908 w 790575"/>
                  <a:gd name="connsiteY14" fmla="*/ 6668 h 428625"/>
                  <a:gd name="connsiteX15" fmla="*/ 418808 w 790575"/>
                  <a:gd name="connsiteY15" fmla="*/ 26670 h 428625"/>
                  <a:gd name="connsiteX16" fmla="*/ 412140 w 790575"/>
                  <a:gd name="connsiteY16" fmla="*/ 37148 h 428625"/>
                  <a:gd name="connsiteX17" fmla="*/ 399758 w 790575"/>
                  <a:gd name="connsiteY17" fmla="*/ 92393 h 428625"/>
                  <a:gd name="connsiteX18" fmla="*/ 399758 w 790575"/>
                  <a:gd name="connsiteY18" fmla="*/ 93345 h 428625"/>
                  <a:gd name="connsiteX19" fmla="*/ 387375 w 790575"/>
                  <a:gd name="connsiteY19" fmla="*/ 37148 h 428625"/>
                  <a:gd name="connsiteX20" fmla="*/ 380708 w 790575"/>
                  <a:gd name="connsiteY20" fmla="*/ 26670 h 428625"/>
                  <a:gd name="connsiteX21" fmla="*/ 342608 w 790575"/>
                  <a:gd name="connsiteY21" fmla="*/ 6668 h 428625"/>
                  <a:gd name="connsiteX22" fmla="*/ 304508 w 790575"/>
                  <a:gd name="connsiteY22" fmla="*/ 0 h 428625"/>
                  <a:gd name="connsiteX23" fmla="*/ 266408 w 790575"/>
                  <a:gd name="connsiteY23" fmla="*/ 6668 h 428625"/>
                  <a:gd name="connsiteX24" fmla="*/ 228307 w 790575"/>
                  <a:gd name="connsiteY24" fmla="*/ 26670 h 428625"/>
                  <a:gd name="connsiteX25" fmla="*/ 221640 w 790575"/>
                  <a:gd name="connsiteY25" fmla="*/ 37148 h 428625"/>
                  <a:gd name="connsiteX26" fmla="*/ 209257 w 790575"/>
                  <a:gd name="connsiteY26" fmla="*/ 92393 h 428625"/>
                  <a:gd name="connsiteX27" fmla="*/ 209257 w 790575"/>
                  <a:gd name="connsiteY27" fmla="*/ 92393 h 428625"/>
                  <a:gd name="connsiteX28" fmla="*/ 196875 w 790575"/>
                  <a:gd name="connsiteY28" fmla="*/ 37148 h 428625"/>
                  <a:gd name="connsiteX29" fmla="*/ 190207 w 790575"/>
                  <a:gd name="connsiteY29" fmla="*/ 26670 h 428625"/>
                  <a:gd name="connsiteX30" fmla="*/ 152107 w 790575"/>
                  <a:gd name="connsiteY30" fmla="*/ 6668 h 428625"/>
                  <a:gd name="connsiteX31" fmla="*/ 114007 w 790575"/>
                  <a:gd name="connsiteY31" fmla="*/ 0 h 428625"/>
                  <a:gd name="connsiteX32" fmla="*/ 75907 w 790575"/>
                  <a:gd name="connsiteY32" fmla="*/ 6668 h 428625"/>
                  <a:gd name="connsiteX33" fmla="*/ 37807 w 790575"/>
                  <a:gd name="connsiteY33" fmla="*/ 26670 h 428625"/>
                  <a:gd name="connsiteX34" fmla="*/ 31140 w 790575"/>
                  <a:gd name="connsiteY34" fmla="*/ 37148 h 428625"/>
                  <a:gd name="connsiteX35" fmla="*/ 660 w 790575"/>
                  <a:gd name="connsiteY35" fmla="*/ 175260 h 428625"/>
                  <a:gd name="connsiteX36" fmla="*/ 15900 w 790575"/>
                  <a:gd name="connsiteY36" fmla="*/ 199073 h 428625"/>
                  <a:gd name="connsiteX37" fmla="*/ 18757 w 790575"/>
                  <a:gd name="connsiteY37" fmla="*/ 199073 h 428625"/>
                  <a:gd name="connsiteX38" fmla="*/ 37807 w 790575"/>
                  <a:gd name="connsiteY38" fmla="*/ 183833 h 428625"/>
                  <a:gd name="connsiteX39" fmla="*/ 66382 w 790575"/>
                  <a:gd name="connsiteY39" fmla="*/ 57150 h 428625"/>
                  <a:gd name="connsiteX40" fmla="*/ 66382 w 790575"/>
                  <a:gd name="connsiteY40" fmla="*/ 124777 h 428625"/>
                  <a:gd name="connsiteX41" fmla="*/ 37807 w 790575"/>
                  <a:gd name="connsiteY41" fmla="*/ 266700 h 428625"/>
                  <a:gd name="connsiteX42" fmla="*/ 66382 w 790575"/>
                  <a:gd name="connsiteY42" fmla="*/ 266700 h 428625"/>
                  <a:gd name="connsiteX43" fmla="*/ 66382 w 790575"/>
                  <a:gd name="connsiteY43" fmla="*/ 428625 h 428625"/>
                  <a:gd name="connsiteX44" fmla="*/ 104482 w 790575"/>
                  <a:gd name="connsiteY44" fmla="*/ 428625 h 428625"/>
                  <a:gd name="connsiteX45" fmla="*/ 104482 w 790575"/>
                  <a:gd name="connsiteY45" fmla="*/ 266700 h 428625"/>
                  <a:gd name="connsiteX46" fmla="*/ 123532 w 790575"/>
                  <a:gd name="connsiteY46" fmla="*/ 266700 h 428625"/>
                  <a:gd name="connsiteX47" fmla="*/ 123532 w 790575"/>
                  <a:gd name="connsiteY47" fmla="*/ 428625 h 428625"/>
                  <a:gd name="connsiteX48" fmla="*/ 161632 w 790575"/>
                  <a:gd name="connsiteY48" fmla="*/ 428625 h 428625"/>
                  <a:gd name="connsiteX49" fmla="*/ 161632 w 790575"/>
                  <a:gd name="connsiteY49" fmla="*/ 266700 h 428625"/>
                  <a:gd name="connsiteX50" fmla="*/ 190207 w 790575"/>
                  <a:gd name="connsiteY50" fmla="*/ 266700 h 428625"/>
                  <a:gd name="connsiteX51" fmla="*/ 161632 w 790575"/>
                  <a:gd name="connsiteY51" fmla="*/ 124777 h 428625"/>
                  <a:gd name="connsiteX52" fmla="*/ 161632 w 790575"/>
                  <a:gd name="connsiteY52" fmla="*/ 57150 h 428625"/>
                  <a:gd name="connsiteX53" fmla="*/ 190207 w 790575"/>
                  <a:gd name="connsiteY53" fmla="*/ 184785 h 428625"/>
                  <a:gd name="connsiteX54" fmla="*/ 208305 w 790575"/>
                  <a:gd name="connsiteY54" fmla="*/ 200025 h 428625"/>
                  <a:gd name="connsiteX55" fmla="*/ 208305 w 790575"/>
                  <a:gd name="connsiteY55" fmla="*/ 200025 h 428625"/>
                  <a:gd name="connsiteX56" fmla="*/ 226402 w 790575"/>
                  <a:gd name="connsiteY56" fmla="*/ 184785 h 428625"/>
                  <a:gd name="connsiteX57" fmla="*/ 256882 w 790575"/>
                  <a:gd name="connsiteY57" fmla="*/ 57150 h 428625"/>
                  <a:gd name="connsiteX58" fmla="*/ 256882 w 790575"/>
                  <a:gd name="connsiteY58" fmla="*/ 209550 h 428625"/>
                  <a:gd name="connsiteX59" fmla="*/ 256882 w 790575"/>
                  <a:gd name="connsiteY59" fmla="*/ 428625 h 428625"/>
                  <a:gd name="connsiteX60" fmla="*/ 294983 w 790575"/>
                  <a:gd name="connsiteY60" fmla="*/ 428625 h 428625"/>
                  <a:gd name="connsiteX61" fmla="*/ 294983 w 790575"/>
                  <a:gd name="connsiteY61" fmla="*/ 209550 h 428625"/>
                  <a:gd name="connsiteX62" fmla="*/ 314033 w 790575"/>
                  <a:gd name="connsiteY62" fmla="*/ 209550 h 428625"/>
                  <a:gd name="connsiteX63" fmla="*/ 314033 w 790575"/>
                  <a:gd name="connsiteY63" fmla="*/ 428625 h 428625"/>
                  <a:gd name="connsiteX64" fmla="*/ 352133 w 790575"/>
                  <a:gd name="connsiteY64" fmla="*/ 428625 h 428625"/>
                  <a:gd name="connsiteX65" fmla="*/ 352133 w 790575"/>
                  <a:gd name="connsiteY65" fmla="*/ 209550 h 428625"/>
                  <a:gd name="connsiteX66" fmla="*/ 352133 w 790575"/>
                  <a:gd name="connsiteY66" fmla="*/ 57150 h 428625"/>
                  <a:gd name="connsiteX67" fmla="*/ 380708 w 790575"/>
                  <a:gd name="connsiteY67" fmla="*/ 184785 h 428625"/>
                  <a:gd name="connsiteX68" fmla="*/ 399758 w 790575"/>
                  <a:gd name="connsiteY68" fmla="*/ 200025 h 428625"/>
                  <a:gd name="connsiteX69" fmla="*/ 399758 w 790575"/>
                  <a:gd name="connsiteY69" fmla="*/ 200025 h 428625"/>
                  <a:gd name="connsiteX70" fmla="*/ 399758 w 790575"/>
                  <a:gd name="connsiteY70" fmla="*/ 200025 h 428625"/>
                  <a:gd name="connsiteX71" fmla="*/ 417855 w 790575"/>
                  <a:gd name="connsiteY71" fmla="*/ 184785 h 428625"/>
                  <a:gd name="connsiteX72" fmla="*/ 447383 w 790575"/>
                  <a:gd name="connsiteY72" fmla="*/ 57150 h 428625"/>
                  <a:gd name="connsiteX73" fmla="*/ 447383 w 790575"/>
                  <a:gd name="connsiteY73" fmla="*/ 125730 h 428625"/>
                  <a:gd name="connsiteX74" fmla="*/ 418808 w 790575"/>
                  <a:gd name="connsiteY74" fmla="*/ 266700 h 428625"/>
                  <a:gd name="connsiteX75" fmla="*/ 447383 w 790575"/>
                  <a:gd name="connsiteY75" fmla="*/ 266700 h 428625"/>
                  <a:gd name="connsiteX76" fmla="*/ 447383 w 790575"/>
                  <a:gd name="connsiteY76" fmla="*/ 428625 h 428625"/>
                  <a:gd name="connsiteX77" fmla="*/ 485483 w 790575"/>
                  <a:gd name="connsiteY77" fmla="*/ 428625 h 428625"/>
                  <a:gd name="connsiteX78" fmla="*/ 485483 w 790575"/>
                  <a:gd name="connsiteY78" fmla="*/ 266700 h 428625"/>
                  <a:gd name="connsiteX79" fmla="*/ 504533 w 790575"/>
                  <a:gd name="connsiteY79" fmla="*/ 266700 h 428625"/>
                  <a:gd name="connsiteX80" fmla="*/ 504533 w 790575"/>
                  <a:gd name="connsiteY80" fmla="*/ 428625 h 428625"/>
                  <a:gd name="connsiteX81" fmla="*/ 542633 w 790575"/>
                  <a:gd name="connsiteY81" fmla="*/ 428625 h 428625"/>
                  <a:gd name="connsiteX82" fmla="*/ 542633 w 790575"/>
                  <a:gd name="connsiteY82" fmla="*/ 266700 h 428625"/>
                  <a:gd name="connsiteX83" fmla="*/ 571208 w 790575"/>
                  <a:gd name="connsiteY83" fmla="*/ 266700 h 428625"/>
                  <a:gd name="connsiteX84" fmla="*/ 542633 w 790575"/>
                  <a:gd name="connsiteY84" fmla="*/ 123825 h 428625"/>
                  <a:gd name="connsiteX85" fmla="*/ 542633 w 790575"/>
                  <a:gd name="connsiteY85" fmla="*/ 57150 h 428625"/>
                  <a:gd name="connsiteX86" fmla="*/ 571208 w 790575"/>
                  <a:gd name="connsiteY86" fmla="*/ 184785 h 428625"/>
                  <a:gd name="connsiteX87" fmla="*/ 590258 w 790575"/>
                  <a:gd name="connsiteY87" fmla="*/ 200025 h 428625"/>
                  <a:gd name="connsiteX88" fmla="*/ 590258 w 790575"/>
                  <a:gd name="connsiteY88" fmla="*/ 200025 h 428625"/>
                  <a:gd name="connsiteX89" fmla="*/ 590258 w 790575"/>
                  <a:gd name="connsiteY89" fmla="*/ 200025 h 428625"/>
                  <a:gd name="connsiteX90" fmla="*/ 590258 w 790575"/>
                  <a:gd name="connsiteY90" fmla="*/ 200025 h 428625"/>
                  <a:gd name="connsiteX91" fmla="*/ 609308 w 790575"/>
                  <a:gd name="connsiteY91" fmla="*/ 184785 h 428625"/>
                  <a:gd name="connsiteX92" fmla="*/ 637883 w 790575"/>
                  <a:gd name="connsiteY92" fmla="*/ 57150 h 428625"/>
                  <a:gd name="connsiteX93" fmla="*/ 637883 w 790575"/>
                  <a:gd name="connsiteY93" fmla="*/ 209550 h 428625"/>
                  <a:gd name="connsiteX94" fmla="*/ 637883 w 790575"/>
                  <a:gd name="connsiteY94" fmla="*/ 428625 h 428625"/>
                  <a:gd name="connsiteX95" fmla="*/ 675983 w 790575"/>
                  <a:gd name="connsiteY95" fmla="*/ 428625 h 428625"/>
                  <a:gd name="connsiteX96" fmla="*/ 675983 w 790575"/>
                  <a:gd name="connsiteY96" fmla="*/ 209550 h 428625"/>
                  <a:gd name="connsiteX97" fmla="*/ 695033 w 790575"/>
                  <a:gd name="connsiteY97" fmla="*/ 209550 h 428625"/>
                  <a:gd name="connsiteX98" fmla="*/ 695033 w 790575"/>
                  <a:gd name="connsiteY98" fmla="*/ 428625 h 428625"/>
                  <a:gd name="connsiteX99" fmla="*/ 733133 w 790575"/>
                  <a:gd name="connsiteY99" fmla="*/ 428625 h 428625"/>
                  <a:gd name="connsiteX100" fmla="*/ 733133 w 790575"/>
                  <a:gd name="connsiteY100" fmla="*/ 209550 h 428625"/>
                  <a:gd name="connsiteX101" fmla="*/ 733133 w 790575"/>
                  <a:gd name="connsiteY101" fmla="*/ 57150 h 428625"/>
                  <a:gd name="connsiteX102" fmla="*/ 761708 w 790575"/>
                  <a:gd name="connsiteY102" fmla="*/ 184785 h 428625"/>
                  <a:gd name="connsiteX103" fmla="*/ 780758 w 790575"/>
                  <a:gd name="connsiteY103" fmla="*/ 200025 h 428625"/>
                  <a:gd name="connsiteX104" fmla="*/ 787425 w 790575"/>
                  <a:gd name="connsiteY104" fmla="*/ 199073 h 428625"/>
                  <a:gd name="connsiteX105" fmla="*/ 798855 w 790575"/>
                  <a:gd name="connsiteY105" fmla="*/ 176213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90575" h="428625">
                    <a:moveTo>
                      <a:pt x="798855" y="176213"/>
                    </a:moveTo>
                    <a:lnTo>
                      <a:pt x="768375" y="37148"/>
                    </a:lnTo>
                    <a:cubicBezTo>
                      <a:pt x="767423" y="33338"/>
                      <a:pt x="765518" y="29527"/>
                      <a:pt x="761708" y="26670"/>
                    </a:cubicBezTo>
                    <a:cubicBezTo>
                      <a:pt x="750278" y="18098"/>
                      <a:pt x="737895" y="10477"/>
                      <a:pt x="723608" y="6668"/>
                    </a:cubicBezTo>
                    <a:cubicBezTo>
                      <a:pt x="711225" y="2857"/>
                      <a:pt x="698843" y="0"/>
                      <a:pt x="685508" y="0"/>
                    </a:cubicBezTo>
                    <a:cubicBezTo>
                      <a:pt x="672173" y="0"/>
                      <a:pt x="658837" y="1905"/>
                      <a:pt x="647408" y="6668"/>
                    </a:cubicBezTo>
                    <a:cubicBezTo>
                      <a:pt x="633120" y="11430"/>
                      <a:pt x="620737" y="18098"/>
                      <a:pt x="609308" y="26670"/>
                    </a:cubicBezTo>
                    <a:cubicBezTo>
                      <a:pt x="605498" y="29527"/>
                      <a:pt x="603593" y="33338"/>
                      <a:pt x="602640" y="37148"/>
                    </a:cubicBezTo>
                    <a:lnTo>
                      <a:pt x="590258" y="93345"/>
                    </a:lnTo>
                    <a:lnTo>
                      <a:pt x="590258" y="93345"/>
                    </a:lnTo>
                    <a:lnTo>
                      <a:pt x="577875" y="37148"/>
                    </a:lnTo>
                    <a:cubicBezTo>
                      <a:pt x="576923" y="33338"/>
                      <a:pt x="575018" y="29527"/>
                      <a:pt x="571208" y="26670"/>
                    </a:cubicBezTo>
                    <a:cubicBezTo>
                      <a:pt x="559778" y="18098"/>
                      <a:pt x="547395" y="10477"/>
                      <a:pt x="533108" y="6668"/>
                    </a:cubicBezTo>
                    <a:cubicBezTo>
                      <a:pt x="520725" y="2857"/>
                      <a:pt x="508343" y="0"/>
                      <a:pt x="495008" y="0"/>
                    </a:cubicBezTo>
                    <a:cubicBezTo>
                      <a:pt x="481672" y="0"/>
                      <a:pt x="468338" y="1905"/>
                      <a:pt x="456908" y="6668"/>
                    </a:cubicBezTo>
                    <a:cubicBezTo>
                      <a:pt x="442620" y="11430"/>
                      <a:pt x="430238" y="18098"/>
                      <a:pt x="418808" y="26670"/>
                    </a:cubicBezTo>
                    <a:cubicBezTo>
                      <a:pt x="414997" y="29527"/>
                      <a:pt x="413093" y="33338"/>
                      <a:pt x="412140" y="37148"/>
                    </a:cubicBezTo>
                    <a:lnTo>
                      <a:pt x="399758" y="92393"/>
                    </a:lnTo>
                    <a:lnTo>
                      <a:pt x="399758" y="93345"/>
                    </a:lnTo>
                    <a:lnTo>
                      <a:pt x="387375" y="37148"/>
                    </a:lnTo>
                    <a:cubicBezTo>
                      <a:pt x="386422" y="33338"/>
                      <a:pt x="384518" y="29527"/>
                      <a:pt x="380708" y="26670"/>
                    </a:cubicBezTo>
                    <a:cubicBezTo>
                      <a:pt x="369277" y="18098"/>
                      <a:pt x="356895" y="10477"/>
                      <a:pt x="342608" y="6668"/>
                    </a:cubicBezTo>
                    <a:cubicBezTo>
                      <a:pt x="330225" y="2857"/>
                      <a:pt x="317843" y="0"/>
                      <a:pt x="304508" y="0"/>
                    </a:cubicBezTo>
                    <a:cubicBezTo>
                      <a:pt x="291172" y="0"/>
                      <a:pt x="277838" y="1905"/>
                      <a:pt x="266408" y="6668"/>
                    </a:cubicBezTo>
                    <a:cubicBezTo>
                      <a:pt x="252120" y="11430"/>
                      <a:pt x="239738" y="18098"/>
                      <a:pt x="228307" y="26670"/>
                    </a:cubicBezTo>
                    <a:cubicBezTo>
                      <a:pt x="224498" y="29527"/>
                      <a:pt x="222592" y="33338"/>
                      <a:pt x="221640" y="37148"/>
                    </a:cubicBezTo>
                    <a:lnTo>
                      <a:pt x="209257" y="92393"/>
                    </a:lnTo>
                    <a:lnTo>
                      <a:pt x="209257" y="92393"/>
                    </a:lnTo>
                    <a:lnTo>
                      <a:pt x="196875" y="37148"/>
                    </a:lnTo>
                    <a:cubicBezTo>
                      <a:pt x="195923" y="33338"/>
                      <a:pt x="194017" y="29527"/>
                      <a:pt x="190207" y="26670"/>
                    </a:cubicBezTo>
                    <a:cubicBezTo>
                      <a:pt x="178777" y="18098"/>
                      <a:pt x="166395" y="10477"/>
                      <a:pt x="152107" y="6668"/>
                    </a:cubicBezTo>
                    <a:cubicBezTo>
                      <a:pt x="139725" y="2857"/>
                      <a:pt x="127342" y="0"/>
                      <a:pt x="114007" y="0"/>
                    </a:cubicBezTo>
                    <a:cubicBezTo>
                      <a:pt x="100672" y="0"/>
                      <a:pt x="87337" y="1905"/>
                      <a:pt x="75907" y="6668"/>
                    </a:cubicBezTo>
                    <a:cubicBezTo>
                      <a:pt x="61620" y="11430"/>
                      <a:pt x="49237" y="18098"/>
                      <a:pt x="37807" y="26670"/>
                    </a:cubicBezTo>
                    <a:cubicBezTo>
                      <a:pt x="33997" y="29527"/>
                      <a:pt x="32092" y="33338"/>
                      <a:pt x="31140" y="37148"/>
                    </a:cubicBezTo>
                    <a:lnTo>
                      <a:pt x="660" y="175260"/>
                    </a:lnTo>
                    <a:cubicBezTo>
                      <a:pt x="-2198" y="185738"/>
                      <a:pt x="4470" y="197168"/>
                      <a:pt x="15900" y="199073"/>
                    </a:cubicBezTo>
                    <a:cubicBezTo>
                      <a:pt x="16852" y="199073"/>
                      <a:pt x="17805" y="199073"/>
                      <a:pt x="18757" y="199073"/>
                    </a:cubicBezTo>
                    <a:cubicBezTo>
                      <a:pt x="27330" y="199073"/>
                      <a:pt x="34950" y="193358"/>
                      <a:pt x="37807" y="183833"/>
                    </a:cubicBezTo>
                    <a:lnTo>
                      <a:pt x="66382" y="57150"/>
                    </a:lnTo>
                    <a:lnTo>
                      <a:pt x="66382" y="124777"/>
                    </a:lnTo>
                    <a:lnTo>
                      <a:pt x="37807" y="266700"/>
                    </a:lnTo>
                    <a:lnTo>
                      <a:pt x="66382" y="266700"/>
                    </a:lnTo>
                    <a:lnTo>
                      <a:pt x="66382" y="428625"/>
                    </a:lnTo>
                    <a:lnTo>
                      <a:pt x="104482" y="428625"/>
                    </a:lnTo>
                    <a:lnTo>
                      <a:pt x="104482" y="266700"/>
                    </a:lnTo>
                    <a:lnTo>
                      <a:pt x="123532" y="266700"/>
                    </a:lnTo>
                    <a:lnTo>
                      <a:pt x="123532" y="428625"/>
                    </a:lnTo>
                    <a:lnTo>
                      <a:pt x="161632" y="428625"/>
                    </a:lnTo>
                    <a:lnTo>
                      <a:pt x="161632" y="266700"/>
                    </a:lnTo>
                    <a:lnTo>
                      <a:pt x="190207" y="266700"/>
                    </a:lnTo>
                    <a:lnTo>
                      <a:pt x="161632" y="124777"/>
                    </a:lnTo>
                    <a:lnTo>
                      <a:pt x="161632" y="57150"/>
                    </a:lnTo>
                    <a:lnTo>
                      <a:pt x="190207" y="184785"/>
                    </a:lnTo>
                    <a:cubicBezTo>
                      <a:pt x="192113" y="193358"/>
                      <a:pt x="199732" y="200025"/>
                      <a:pt x="208305" y="200025"/>
                    </a:cubicBezTo>
                    <a:lnTo>
                      <a:pt x="208305" y="200025"/>
                    </a:lnTo>
                    <a:cubicBezTo>
                      <a:pt x="216877" y="200025"/>
                      <a:pt x="224498" y="194310"/>
                      <a:pt x="226402" y="184785"/>
                    </a:cubicBezTo>
                    <a:lnTo>
                      <a:pt x="256882" y="57150"/>
                    </a:lnTo>
                    <a:lnTo>
                      <a:pt x="256882" y="209550"/>
                    </a:lnTo>
                    <a:lnTo>
                      <a:pt x="256882" y="428625"/>
                    </a:lnTo>
                    <a:lnTo>
                      <a:pt x="294983" y="428625"/>
                    </a:lnTo>
                    <a:lnTo>
                      <a:pt x="294983" y="209550"/>
                    </a:lnTo>
                    <a:lnTo>
                      <a:pt x="314033" y="209550"/>
                    </a:lnTo>
                    <a:lnTo>
                      <a:pt x="314033" y="428625"/>
                    </a:lnTo>
                    <a:lnTo>
                      <a:pt x="352133" y="428625"/>
                    </a:lnTo>
                    <a:lnTo>
                      <a:pt x="352133" y="209550"/>
                    </a:lnTo>
                    <a:lnTo>
                      <a:pt x="352133" y="57150"/>
                    </a:lnTo>
                    <a:lnTo>
                      <a:pt x="380708" y="184785"/>
                    </a:lnTo>
                    <a:cubicBezTo>
                      <a:pt x="382613" y="193358"/>
                      <a:pt x="390233" y="200025"/>
                      <a:pt x="399758" y="200025"/>
                    </a:cubicBezTo>
                    <a:cubicBezTo>
                      <a:pt x="399758" y="200025"/>
                      <a:pt x="399758" y="200025"/>
                      <a:pt x="399758" y="200025"/>
                    </a:cubicBezTo>
                    <a:lnTo>
                      <a:pt x="399758" y="200025"/>
                    </a:lnTo>
                    <a:cubicBezTo>
                      <a:pt x="408330" y="200025"/>
                      <a:pt x="415950" y="194310"/>
                      <a:pt x="417855" y="184785"/>
                    </a:cubicBezTo>
                    <a:lnTo>
                      <a:pt x="447383" y="57150"/>
                    </a:lnTo>
                    <a:lnTo>
                      <a:pt x="447383" y="125730"/>
                    </a:lnTo>
                    <a:lnTo>
                      <a:pt x="418808" y="266700"/>
                    </a:lnTo>
                    <a:lnTo>
                      <a:pt x="447383" y="266700"/>
                    </a:lnTo>
                    <a:lnTo>
                      <a:pt x="447383" y="428625"/>
                    </a:lnTo>
                    <a:lnTo>
                      <a:pt x="485483" y="428625"/>
                    </a:lnTo>
                    <a:lnTo>
                      <a:pt x="485483" y="266700"/>
                    </a:lnTo>
                    <a:lnTo>
                      <a:pt x="504533" y="266700"/>
                    </a:lnTo>
                    <a:lnTo>
                      <a:pt x="504533" y="428625"/>
                    </a:lnTo>
                    <a:lnTo>
                      <a:pt x="542633" y="428625"/>
                    </a:lnTo>
                    <a:lnTo>
                      <a:pt x="542633" y="266700"/>
                    </a:lnTo>
                    <a:lnTo>
                      <a:pt x="571208" y="266700"/>
                    </a:lnTo>
                    <a:lnTo>
                      <a:pt x="542633" y="123825"/>
                    </a:lnTo>
                    <a:lnTo>
                      <a:pt x="542633" y="57150"/>
                    </a:lnTo>
                    <a:lnTo>
                      <a:pt x="571208" y="184785"/>
                    </a:lnTo>
                    <a:cubicBezTo>
                      <a:pt x="573112" y="193358"/>
                      <a:pt x="580733" y="200025"/>
                      <a:pt x="590258" y="200025"/>
                    </a:cubicBezTo>
                    <a:cubicBezTo>
                      <a:pt x="590258" y="200025"/>
                      <a:pt x="590258" y="200025"/>
                      <a:pt x="590258" y="200025"/>
                    </a:cubicBezTo>
                    <a:lnTo>
                      <a:pt x="590258" y="200025"/>
                    </a:lnTo>
                    <a:cubicBezTo>
                      <a:pt x="590258" y="200025"/>
                      <a:pt x="590258" y="200025"/>
                      <a:pt x="590258" y="200025"/>
                    </a:cubicBezTo>
                    <a:cubicBezTo>
                      <a:pt x="598830" y="200025"/>
                      <a:pt x="606450" y="194310"/>
                      <a:pt x="609308" y="184785"/>
                    </a:cubicBezTo>
                    <a:lnTo>
                      <a:pt x="637883" y="57150"/>
                    </a:lnTo>
                    <a:lnTo>
                      <a:pt x="637883" y="209550"/>
                    </a:lnTo>
                    <a:lnTo>
                      <a:pt x="637883" y="428625"/>
                    </a:lnTo>
                    <a:lnTo>
                      <a:pt x="675983" y="428625"/>
                    </a:lnTo>
                    <a:lnTo>
                      <a:pt x="675983" y="209550"/>
                    </a:lnTo>
                    <a:lnTo>
                      <a:pt x="695033" y="209550"/>
                    </a:lnTo>
                    <a:lnTo>
                      <a:pt x="695033" y="428625"/>
                    </a:lnTo>
                    <a:lnTo>
                      <a:pt x="733133" y="428625"/>
                    </a:lnTo>
                    <a:lnTo>
                      <a:pt x="733133" y="209550"/>
                    </a:lnTo>
                    <a:lnTo>
                      <a:pt x="733133" y="57150"/>
                    </a:lnTo>
                    <a:lnTo>
                      <a:pt x="761708" y="184785"/>
                    </a:lnTo>
                    <a:cubicBezTo>
                      <a:pt x="763612" y="193358"/>
                      <a:pt x="771233" y="200025"/>
                      <a:pt x="780758" y="200025"/>
                    </a:cubicBezTo>
                    <a:cubicBezTo>
                      <a:pt x="782662" y="200025"/>
                      <a:pt x="785520" y="200025"/>
                      <a:pt x="787425" y="199073"/>
                    </a:cubicBezTo>
                    <a:cubicBezTo>
                      <a:pt x="795998" y="195263"/>
                      <a:pt x="800760" y="185738"/>
                      <a:pt x="798855" y="1762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3" name="Рисунок 9" descr="Дом">
              <a:extLst>
                <a:ext uri="{FF2B5EF4-FFF2-40B4-BE49-F238E27FC236}">
                  <a16:creationId xmlns:a16="http://schemas.microsoft.com/office/drawing/2014/main" id="{B935D8E4-7A22-4EEE-B445-9990F52DA04E}"/>
                </a:ext>
              </a:extLst>
            </p:cNvPr>
            <p:cNvGrpSpPr/>
            <p:nvPr/>
          </p:nvGrpSpPr>
          <p:grpSpPr>
            <a:xfrm>
              <a:off x="7094538" y="5605116"/>
              <a:ext cx="914400" cy="914400"/>
              <a:chOff x="3964800" y="3505938"/>
              <a:chExt cx="914400" cy="914400"/>
            </a:xfrm>
          </p:grpSpPr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F0804857-509E-4DFD-9232-56864A1BC85D}"/>
                  </a:ext>
                </a:extLst>
              </p:cNvPr>
              <p:cNvSpPr/>
              <p:nvPr/>
            </p:nvSpPr>
            <p:spPr>
              <a:xfrm>
                <a:off x="4021950" y="3620238"/>
                <a:ext cx="800100" cy="409575"/>
              </a:xfrm>
              <a:custGeom>
                <a:avLst/>
                <a:gdLst>
                  <a:gd name="connsiteX0" fmla="*/ 628650 w 800100"/>
                  <a:gd name="connsiteY0" fmla="*/ 217170 h 409575"/>
                  <a:gd name="connsiteX1" fmla="*/ 628650 w 800100"/>
                  <a:gd name="connsiteY1" fmla="*/ 57150 h 409575"/>
                  <a:gd name="connsiteX2" fmla="*/ 552450 w 800100"/>
                  <a:gd name="connsiteY2" fmla="*/ 57150 h 409575"/>
                  <a:gd name="connsiteX3" fmla="*/ 552450 w 800100"/>
                  <a:gd name="connsiteY3" fmla="*/ 144780 h 409575"/>
                  <a:gd name="connsiteX4" fmla="*/ 400050 w 800100"/>
                  <a:gd name="connsiteY4" fmla="*/ 0 h 409575"/>
                  <a:gd name="connsiteX5" fmla="*/ 400050 w 800100"/>
                  <a:gd name="connsiteY5" fmla="*/ 0 h 409575"/>
                  <a:gd name="connsiteX6" fmla="*/ 0 w 800100"/>
                  <a:gd name="connsiteY6" fmla="*/ 381000 h 409575"/>
                  <a:gd name="connsiteX7" fmla="*/ 42863 w 800100"/>
                  <a:gd name="connsiteY7" fmla="*/ 417195 h 409575"/>
                  <a:gd name="connsiteX8" fmla="*/ 400050 w 800100"/>
                  <a:gd name="connsiteY8" fmla="*/ 78105 h 409575"/>
                  <a:gd name="connsiteX9" fmla="*/ 400050 w 800100"/>
                  <a:gd name="connsiteY9" fmla="*/ 78105 h 409575"/>
                  <a:gd name="connsiteX10" fmla="*/ 757238 w 800100"/>
                  <a:gd name="connsiteY10" fmla="*/ 417195 h 409575"/>
                  <a:gd name="connsiteX11" fmla="*/ 800100 w 800100"/>
                  <a:gd name="connsiteY11" fmla="*/ 381000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0100" h="409575">
                    <a:moveTo>
                      <a:pt x="628650" y="217170"/>
                    </a:moveTo>
                    <a:lnTo>
                      <a:pt x="628650" y="57150"/>
                    </a:lnTo>
                    <a:lnTo>
                      <a:pt x="552450" y="57150"/>
                    </a:lnTo>
                    <a:lnTo>
                      <a:pt x="552450" y="144780"/>
                    </a:lnTo>
                    <a:lnTo>
                      <a:pt x="400050" y="0"/>
                    </a:lnTo>
                    <a:lnTo>
                      <a:pt x="400050" y="0"/>
                    </a:lnTo>
                    <a:lnTo>
                      <a:pt x="0" y="381000"/>
                    </a:lnTo>
                    <a:lnTo>
                      <a:pt x="42863" y="417195"/>
                    </a:lnTo>
                    <a:lnTo>
                      <a:pt x="400050" y="78105"/>
                    </a:lnTo>
                    <a:lnTo>
                      <a:pt x="400050" y="78105"/>
                    </a:lnTo>
                    <a:lnTo>
                      <a:pt x="757238" y="417195"/>
                    </a:lnTo>
                    <a:lnTo>
                      <a:pt x="800100" y="3810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6A7E1969-800C-446B-B1C4-1D4DEA72A5E3}"/>
                  </a:ext>
                </a:extLst>
              </p:cNvPr>
              <p:cNvSpPr/>
              <p:nvPr/>
            </p:nvSpPr>
            <p:spPr>
              <a:xfrm>
                <a:off x="4136250" y="3751683"/>
                <a:ext cx="571500" cy="552450"/>
              </a:xfrm>
              <a:custGeom>
                <a:avLst/>
                <a:gdLst>
                  <a:gd name="connsiteX0" fmla="*/ 0 w 571500"/>
                  <a:gd name="connsiteY0" fmla="*/ 271463 h 552450"/>
                  <a:gd name="connsiteX1" fmla="*/ 0 w 571500"/>
                  <a:gd name="connsiteY1" fmla="*/ 554355 h 552450"/>
                  <a:gd name="connsiteX2" fmla="*/ 228600 w 571500"/>
                  <a:gd name="connsiteY2" fmla="*/ 554355 h 552450"/>
                  <a:gd name="connsiteX3" fmla="*/ 228600 w 571500"/>
                  <a:gd name="connsiteY3" fmla="*/ 316230 h 552450"/>
                  <a:gd name="connsiteX4" fmla="*/ 342900 w 571500"/>
                  <a:gd name="connsiteY4" fmla="*/ 316230 h 552450"/>
                  <a:gd name="connsiteX5" fmla="*/ 342900 w 571500"/>
                  <a:gd name="connsiteY5" fmla="*/ 554355 h 552450"/>
                  <a:gd name="connsiteX6" fmla="*/ 571500 w 571500"/>
                  <a:gd name="connsiteY6" fmla="*/ 554355 h 552450"/>
                  <a:gd name="connsiteX7" fmla="*/ 571500 w 571500"/>
                  <a:gd name="connsiteY7" fmla="*/ 271463 h 552450"/>
                  <a:gd name="connsiteX8" fmla="*/ 285750 w 571500"/>
                  <a:gd name="connsiteY8" fmla="*/ 0 h 552450"/>
                  <a:gd name="connsiteX9" fmla="*/ 0 w 571500"/>
                  <a:gd name="connsiteY9" fmla="*/ 271463 h 552450"/>
                  <a:gd name="connsiteX10" fmla="*/ 171450 w 571500"/>
                  <a:gd name="connsiteY10" fmla="*/ 430530 h 552450"/>
                  <a:gd name="connsiteX11" fmla="*/ 57150 w 571500"/>
                  <a:gd name="connsiteY11" fmla="*/ 430530 h 552450"/>
                  <a:gd name="connsiteX12" fmla="*/ 57150 w 571500"/>
                  <a:gd name="connsiteY12" fmla="*/ 316230 h 552450"/>
                  <a:gd name="connsiteX13" fmla="*/ 171450 w 571500"/>
                  <a:gd name="connsiteY13" fmla="*/ 316230 h 552450"/>
                  <a:gd name="connsiteX14" fmla="*/ 171450 w 571500"/>
                  <a:gd name="connsiteY14" fmla="*/ 430530 h 552450"/>
                  <a:gd name="connsiteX15" fmla="*/ 400050 w 571500"/>
                  <a:gd name="connsiteY15" fmla="*/ 316230 h 552450"/>
                  <a:gd name="connsiteX16" fmla="*/ 514350 w 571500"/>
                  <a:gd name="connsiteY16" fmla="*/ 316230 h 552450"/>
                  <a:gd name="connsiteX17" fmla="*/ 514350 w 571500"/>
                  <a:gd name="connsiteY17" fmla="*/ 430530 h 552450"/>
                  <a:gd name="connsiteX18" fmla="*/ 400050 w 571500"/>
                  <a:gd name="connsiteY18" fmla="*/ 430530 h 552450"/>
                  <a:gd name="connsiteX19" fmla="*/ 400050 w 571500"/>
                  <a:gd name="connsiteY19" fmla="*/ 31623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500" h="552450">
                    <a:moveTo>
                      <a:pt x="0" y="271463"/>
                    </a:moveTo>
                    <a:lnTo>
                      <a:pt x="0" y="554355"/>
                    </a:lnTo>
                    <a:lnTo>
                      <a:pt x="228600" y="554355"/>
                    </a:lnTo>
                    <a:lnTo>
                      <a:pt x="228600" y="316230"/>
                    </a:lnTo>
                    <a:lnTo>
                      <a:pt x="342900" y="316230"/>
                    </a:lnTo>
                    <a:lnTo>
                      <a:pt x="342900" y="554355"/>
                    </a:lnTo>
                    <a:lnTo>
                      <a:pt x="571500" y="554355"/>
                    </a:lnTo>
                    <a:lnTo>
                      <a:pt x="571500" y="271463"/>
                    </a:lnTo>
                    <a:lnTo>
                      <a:pt x="285750" y="0"/>
                    </a:lnTo>
                    <a:lnTo>
                      <a:pt x="0" y="271463"/>
                    </a:lnTo>
                    <a:close/>
                    <a:moveTo>
                      <a:pt x="171450" y="430530"/>
                    </a:moveTo>
                    <a:lnTo>
                      <a:pt x="57150" y="430530"/>
                    </a:lnTo>
                    <a:lnTo>
                      <a:pt x="57150" y="316230"/>
                    </a:lnTo>
                    <a:lnTo>
                      <a:pt x="171450" y="316230"/>
                    </a:lnTo>
                    <a:lnTo>
                      <a:pt x="171450" y="430530"/>
                    </a:lnTo>
                    <a:close/>
                    <a:moveTo>
                      <a:pt x="400050" y="316230"/>
                    </a:moveTo>
                    <a:lnTo>
                      <a:pt x="514350" y="316230"/>
                    </a:lnTo>
                    <a:lnTo>
                      <a:pt x="514350" y="430530"/>
                    </a:lnTo>
                    <a:lnTo>
                      <a:pt x="400050" y="430530"/>
                    </a:lnTo>
                    <a:lnTo>
                      <a:pt x="400050" y="316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6" name="Рисунок 11" descr="Банк">
              <a:extLst>
                <a:ext uri="{FF2B5EF4-FFF2-40B4-BE49-F238E27FC236}">
                  <a16:creationId xmlns:a16="http://schemas.microsoft.com/office/drawing/2014/main" id="{1E1C49CD-0E65-413F-800E-B7EA211E18ED}"/>
                </a:ext>
              </a:extLst>
            </p:cNvPr>
            <p:cNvSpPr/>
            <p:nvPr/>
          </p:nvSpPr>
          <p:spPr>
            <a:xfrm>
              <a:off x="2680546" y="5717511"/>
              <a:ext cx="723900" cy="685800"/>
            </a:xfrm>
            <a:custGeom>
              <a:avLst/>
              <a:gdLst>
                <a:gd name="connsiteX0" fmla="*/ 657225 w 723900"/>
                <a:gd name="connsiteY0" fmla="*/ 600075 h 685800"/>
                <a:gd name="connsiteX1" fmla="*/ 657225 w 723900"/>
                <a:gd name="connsiteY1" fmla="*/ 581025 h 685800"/>
                <a:gd name="connsiteX2" fmla="*/ 619125 w 723900"/>
                <a:gd name="connsiteY2" fmla="*/ 581025 h 685800"/>
                <a:gd name="connsiteX3" fmla="*/ 619125 w 723900"/>
                <a:gd name="connsiteY3" fmla="*/ 257175 h 685800"/>
                <a:gd name="connsiteX4" fmla="*/ 657225 w 723900"/>
                <a:gd name="connsiteY4" fmla="*/ 257175 h 685800"/>
                <a:gd name="connsiteX5" fmla="*/ 657225 w 723900"/>
                <a:gd name="connsiteY5" fmla="*/ 238125 h 685800"/>
                <a:gd name="connsiteX6" fmla="*/ 685800 w 723900"/>
                <a:gd name="connsiteY6" fmla="*/ 238125 h 685800"/>
                <a:gd name="connsiteX7" fmla="*/ 685800 w 723900"/>
                <a:gd name="connsiteY7" fmla="*/ 180975 h 685800"/>
                <a:gd name="connsiteX8" fmla="*/ 657225 w 723900"/>
                <a:gd name="connsiteY8" fmla="*/ 180975 h 685800"/>
                <a:gd name="connsiteX9" fmla="*/ 361950 w 723900"/>
                <a:gd name="connsiteY9" fmla="*/ 0 h 685800"/>
                <a:gd name="connsiteX10" fmla="*/ 66675 w 723900"/>
                <a:gd name="connsiteY10" fmla="*/ 180975 h 685800"/>
                <a:gd name="connsiteX11" fmla="*/ 38100 w 723900"/>
                <a:gd name="connsiteY11" fmla="*/ 180975 h 685800"/>
                <a:gd name="connsiteX12" fmla="*/ 38100 w 723900"/>
                <a:gd name="connsiteY12" fmla="*/ 238125 h 685800"/>
                <a:gd name="connsiteX13" fmla="*/ 66675 w 723900"/>
                <a:gd name="connsiteY13" fmla="*/ 238125 h 685800"/>
                <a:gd name="connsiteX14" fmla="*/ 66675 w 723900"/>
                <a:gd name="connsiteY14" fmla="*/ 257175 h 685800"/>
                <a:gd name="connsiteX15" fmla="*/ 104775 w 723900"/>
                <a:gd name="connsiteY15" fmla="*/ 257175 h 685800"/>
                <a:gd name="connsiteX16" fmla="*/ 104775 w 723900"/>
                <a:gd name="connsiteY16" fmla="*/ 581025 h 685800"/>
                <a:gd name="connsiteX17" fmla="*/ 66675 w 723900"/>
                <a:gd name="connsiteY17" fmla="*/ 581025 h 685800"/>
                <a:gd name="connsiteX18" fmla="*/ 66675 w 723900"/>
                <a:gd name="connsiteY18" fmla="*/ 600075 h 685800"/>
                <a:gd name="connsiteX19" fmla="*/ 0 w 723900"/>
                <a:gd name="connsiteY19" fmla="*/ 647700 h 685800"/>
                <a:gd name="connsiteX20" fmla="*/ 0 w 723900"/>
                <a:gd name="connsiteY20" fmla="*/ 685800 h 685800"/>
                <a:gd name="connsiteX21" fmla="*/ 361950 w 723900"/>
                <a:gd name="connsiteY21" fmla="*/ 685800 h 685800"/>
                <a:gd name="connsiteX22" fmla="*/ 723900 w 723900"/>
                <a:gd name="connsiteY22" fmla="*/ 685800 h 685800"/>
                <a:gd name="connsiteX23" fmla="*/ 723900 w 723900"/>
                <a:gd name="connsiteY23" fmla="*/ 647700 h 685800"/>
                <a:gd name="connsiteX24" fmla="*/ 657225 w 723900"/>
                <a:gd name="connsiteY24" fmla="*/ 600075 h 685800"/>
                <a:gd name="connsiteX25" fmla="*/ 219075 w 723900"/>
                <a:gd name="connsiteY25" fmla="*/ 581025 h 685800"/>
                <a:gd name="connsiteX26" fmla="*/ 161925 w 723900"/>
                <a:gd name="connsiteY26" fmla="*/ 581025 h 685800"/>
                <a:gd name="connsiteX27" fmla="*/ 161925 w 723900"/>
                <a:gd name="connsiteY27" fmla="*/ 257175 h 685800"/>
                <a:gd name="connsiteX28" fmla="*/ 219075 w 723900"/>
                <a:gd name="connsiteY28" fmla="*/ 257175 h 685800"/>
                <a:gd name="connsiteX29" fmla="*/ 219075 w 723900"/>
                <a:gd name="connsiteY29" fmla="*/ 581025 h 685800"/>
                <a:gd name="connsiteX30" fmla="*/ 333375 w 723900"/>
                <a:gd name="connsiteY30" fmla="*/ 581025 h 685800"/>
                <a:gd name="connsiteX31" fmla="*/ 276225 w 723900"/>
                <a:gd name="connsiteY31" fmla="*/ 581025 h 685800"/>
                <a:gd name="connsiteX32" fmla="*/ 276225 w 723900"/>
                <a:gd name="connsiteY32" fmla="*/ 257175 h 685800"/>
                <a:gd name="connsiteX33" fmla="*/ 333375 w 723900"/>
                <a:gd name="connsiteY33" fmla="*/ 257175 h 685800"/>
                <a:gd name="connsiteX34" fmla="*/ 333375 w 723900"/>
                <a:gd name="connsiteY34" fmla="*/ 581025 h 685800"/>
                <a:gd name="connsiteX35" fmla="*/ 352425 w 723900"/>
                <a:gd name="connsiteY35" fmla="*/ 161925 h 685800"/>
                <a:gd name="connsiteX36" fmla="*/ 314325 w 723900"/>
                <a:gd name="connsiteY36" fmla="*/ 123825 h 685800"/>
                <a:gd name="connsiteX37" fmla="*/ 352425 w 723900"/>
                <a:gd name="connsiteY37" fmla="*/ 85725 h 685800"/>
                <a:gd name="connsiteX38" fmla="*/ 390525 w 723900"/>
                <a:gd name="connsiteY38" fmla="*/ 123825 h 685800"/>
                <a:gd name="connsiteX39" fmla="*/ 352425 w 723900"/>
                <a:gd name="connsiteY39" fmla="*/ 161925 h 685800"/>
                <a:gd name="connsiteX40" fmla="*/ 447675 w 723900"/>
                <a:gd name="connsiteY40" fmla="*/ 581025 h 685800"/>
                <a:gd name="connsiteX41" fmla="*/ 390525 w 723900"/>
                <a:gd name="connsiteY41" fmla="*/ 581025 h 685800"/>
                <a:gd name="connsiteX42" fmla="*/ 390525 w 723900"/>
                <a:gd name="connsiteY42" fmla="*/ 257175 h 685800"/>
                <a:gd name="connsiteX43" fmla="*/ 447675 w 723900"/>
                <a:gd name="connsiteY43" fmla="*/ 257175 h 685800"/>
                <a:gd name="connsiteX44" fmla="*/ 447675 w 723900"/>
                <a:gd name="connsiteY44" fmla="*/ 581025 h 685800"/>
                <a:gd name="connsiteX45" fmla="*/ 561975 w 723900"/>
                <a:gd name="connsiteY45" fmla="*/ 581025 h 685800"/>
                <a:gd name="connsiteX46" fmla="*/ 504825 w 723900"/>
                <a:gd name="connsiteY46" fmla="*/ 581025 h 685800"/>
                <a:gd name="connsiteX47" fmla="*/ 504825 w 723900"/>
                <a:gd name="connsiteY47" fmla="*/ 257175 h 685800"/>
                <a:gd name="connsiteX48" fmla="*/ 561975 w 723900"/>
                <a:gd name="connsiteY48" fmla="*/ 257175 h 685800"/>
                <a:gd name="connsiteX49" fmla="*/ 561975 w 723900"/>
                <a:gd name="connsiteY49" fmla="*/ 58102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23900" h="685800">
                  <a:moveTo>
                    <a:pt x="657225" y="600075"/>
                  </a:moveTo>
                  <a:lnTo>
                    <a:pt x="657225" y="581025"/>
                  </a:lnTo>
                  <a:lnTo>
                    <a:pt x="619125" y="581025"/>
                  </a:lnTo>
                  <a:lnTo>
                    <a:pt x="619125" y="257175"/>
                  </a:lnTo>
                  <a:lnTo>
                    <a:pt x="657225" y="257175"/>
                  </a:lnTo>
                  <a:lnTo>
                    <a:pt x="657225" y="238125"/>
                  </a:lnTo>
                  <a:lnTo>
                    <a:pt x="685800" y="238125"/>
                  </a:lnTo>
                  <a:lnTo>
                    <a:pt x="685800" y="180975"/>
                  </a:lnTo>
                  <a:lnTo>
                    <a:pt x="657225" y="180975"/>
                  </a:lnTo>
                  <a:lnTo>
                    <a:pt x="361950" y="0"/>
                  </a:lnTo>
                  <a:lnTo>
                    <a:pt x="66675" y="180975"/>
                  </a:lnTo>
                  <a:lnTo>
                    <a:pt x="38100" y="180975"/>
                  </a:lnTo>
                  <a:lnTo>
                    <a:pt x="38100" y="238125"/>
                  </a:lnTo>
                  <a:lnTo>
                    <a:pt x="66675" y="238125"/>
                  </a:lnTo>
                  <a:lnTo>
                    <a:pt x="66675" y="257175"/>
                  </a:lnTo>
                  <a:lnTo>
                    <a:pt x="104775" y="257175"/>
                  </a:lnTo>
                  <a:lnTo>
                    <a:pt x="104775" y="581025"/>
                  </a:lnTo>
                  <a:lnTo>
                    <a:pt x="66675" y="581025"/>
                  </a:lnTo>
                  <a:lnTo>
                    <a:pt x="66675" y="600075"/>
                  </a:lnTo>
                  <a:lnTo>
                    <a:pt x="0" y="647700"/>
                  </a:lnTo>
                  <a:lnTo>
                    <a:pt x="0" y="685800"/>
                  </a:lnTo>
                  <a:lnTo>
                    <a:pt x="361950" y="685800"/>
                  </a:lnTo>
                  <a:lnTo>
                    <a:pt x="723900" y="685800"/>
                  </a:lnTo>
                  <a:lnTo>
                    <a:pt x="723900" y="647700"/>
                  </a:lnTo>
                  <a:lnTo>
                    <a:pt x="657225" y="600075"/>
                  </a:lnTo>
                  <a:close/>
                  <a:moveTo>
                    <a:pt x="219075" y="581025"/>
                  </a:moveTo>
                  <a:lnTo>
                    <a:pt x="161925" y="581025"/>
                  </a:lnTo>
                  <a:lnTo>
                    <a:pt x="161925" y="257175"/>
                  </a:lnTo>
                  <a:lnTo>
                    <a:pt x="219075" y="257175"/>
                  </a:lnTo>
                  <a:lnTo>
                    <a:pt x="219075" y="581025"/>
                  </a:lnTo>
                  <a:close/>
                  <a:moveTo>
                    <a:pt x="333375" y="581025"/>
                  </a:moveTo>
                  <a:lnTo>
                    <a:pt x="276225" y="581025"/>
                  </a:lnTo>
                  <a:lnTo>
                    <a:pt x="276225" y="257175"/>
                  </a:lnTo>
                  <a:lnTo>
                    <a:pt x="333375" y="257175"/>
                  </a:lnTo>
                  <a:lnTo>
                    <a:pt x="333375" y="581025"/>
                  </a:lnTo>
                  <a:close/>
                  <a:moveTo>
                    <a:pt x="352425" y="161925"/>
                  </a:moveTo>
                  <a:cubicBezTo>
                    <a:pt x="331470" y="161925"/>
                    <a:pt x="314325" y="144780"/>
                    <a:pt x="314325" y="123825"/>
                  </a:cubicBezTo>
                  <a:cubicBezTo>
                    <a:pt x="314325" y="102870"/>
                    <a:pt x="331470" y="85725"/>
                    <a:pt x="352425" y="85725"/>
                  </a:cubicBezTo>
                  <a:cubicBezTo>
                    <a:pt x="373380" y="85725"/>
                    <a:pt x="390525" y="102870"/>
                    <a:pt x="390525" y="123825"/>
                  </a:cubicBezTo>
                  <a:cubicBezTo>
                    <a:pt x="390525" y="144780"/>
                    <a:pt x="373380" y="161925"/>
                    <a:pt x="352425" y="161925"/>
                  </a:cubicBezTo>
                  <a:close/>
                  <a:moveTo>
                    <a:pt x="447675" y="581025"/>
                  </a:moveTo>
                  <a:lnTo>
                    <a:pt x="390525" y="581025"/>
                  </a:lnTo>
                  <a:lnTo>
                    <a:pt x="390525" y="257175"/>
                  </a:lnTo>
                  <a:lnTo>
                    <a:pt x="447675" y="257175"/>
                  </a:lnTo>
                  <a:lnTo>
                    <a:pt x="447675" y="581025"/>
                  </a:lnTo>
                  <a:close/>
                  <a:moveTo>
                    <a:pt x="561975" y="581025"/>
                  </a:moveTo>
                  <a:lnTo>
                    <a:pt x="504825" y="581025"/>
                  </a:lnTo>
                  <a:lnTo>
                    <a:pt x="504825" y="257175"/>
                  </a:lnTo>
                  <a:lnTo>
                    <a:pt x="561975" y="257175"/>
                  </a:lnTo>
                  <a:lnTo>
                    <a:pt x="561975" y="5810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8" name="Rectangle 5">
            <a:extLst>
              <a:ext uri="{FF2B5EF4-FFF2-40B4-BE49-F238E27FC236}">
                <a16:creationId xmlns:a16="http://schemas.microsoft.com/office/drawing/2014/main" id="{80DE425D-1F6E-4EC3-8539-48048A66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53924"/>
            <a:ext cx="9144000" cy="49308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>
                <a:latin typeface="Times New Roman" panose="02020603050405020304" pitchFamily="18" charset="0"/>
                <a:cs typeface="+mn-cs"/>
              </a:rPr>
              <a:t>Расходы бюджета</a:t>
            </a:r>
          </a:p>
        </p:txBody>
      </p:sp>
    </p:spTree>
  </p:cSld>
  <p:clrMapOvr>
    <a:masterClrMapping/>
  </p:clrMapOvr>
  <p:transition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sp>
        <p:nvSpPr>
          <p:cNvPr id="174083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«Строительство объектов социальной инфраструктуры»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78872"/>
              </p:ext>
            </p:extLst>
          </p:nvPr>
        </p:nvGraphicFramePr>
        <p:xfrm>
          <a:off x="144000" y="1019775"/>
          <a:ext cx="8856000" cy="550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270958177"/>
                    </a:ext>
                  </a:extLst>
                </a:gridCol>
                <a:gridCol w="4212000">
                  <a:extLst>
                    <a:ext uri="{9D8B030D-6E8A-4147-A177-3AD203B41FA5}">
                      <a16:colId xmlns:a16="http://schemas.microsoft.com/office/drawing/2014/main" val="165349853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1056101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167653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9847449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1175634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983236486"/>
                    </a:ext>
                  </a:extLst>
                </a:gridCol>
              </a:tblGrid>
              <a:tr h="1398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" marR="108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05300"/>
                  </a:ext>
                </a:extLst>
              </a:tr>
              <a:tr h="360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Строительство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социальной инфраструктуры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85127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Реконструированы и (или) капитально отремонтированы региональные и муниципальные детские школы искусств по видам искусств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35660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капитальный ремонт дошкольных образовательных организаций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0776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Оснащены средствами обучения и воспитания отремонтированные здания муниципальных дошкольных образовательных организаций и дошкольных отделений муниципальных общеобразовательных организаций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06693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Введены в эксплуатацию объекты общего образования в рамках реализации мероприятий по модернизации инфраструктуры общего образования в отдельных субъектах Российской Федерации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7653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Введены в эксплуатацию объекты общего образования в целях обеспечения односменного режима обучения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 в эксплуатацию – 2025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0055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0" y="390277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«Переселение граждан из аварийного жилищного фонда»</a:t>
            </a:r>
            <a:endParaRPr lang="ru-RU" altLang="ru-RU" sz="1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0" y="67112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2024 год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19495"/>
              </p:ext>
            </p:extLst>
          </p:nvPr>
        </p:nvGraphicFramePr>
        <p:xfrm>
          <a:off x="162000" y="900445"/>
          <a:ext cx="8820000" cy="5358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482448396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val="24925859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28481421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7116202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1917005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7623360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4130680"/>
                    </a:ext>
                  </a:extLst>
                </a:gridCol>
              </a:tblGrid>
              <a:tr h="1398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 показателя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77326"/>
                  </a:ext>
                </a:extLst>
              </a:tr>
              <a:tr h="360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Переселение граждан из аварийного жилищного фонда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42007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6,198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МКД поз. Горького II запланирован на I квартал 2025 года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62135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МКД поз. Горького II запланирован на I квартал 2025 года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595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1,819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0491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0,071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5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13425"/>
      </p:ext>
    </p:extLst>
  </p:cSld>
  <p:clrMapOvr>
    <a:masterClrMapping/>
  </p:clrMapOvr>
  <p:transition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57095"/>
              </p:ext>
            </p:extLst>
          </p:nvPr>
        </p:nvGraphicFramePr>
        <p:xfrm>
          <a:off x="99000" y="706828"/>
          <a:ext cx="8946000" cy="612307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69211288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муниципальной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акт, которым установлены меры социальной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</a:t>
                      </a:r>
                      <a:r>
                        <a:rPr lang="ru-RU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Муниципальная программа «Здравоохранение»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Мероприятие «Установление медицинским и фармацевтическим работникам медицинских организаций дополнительных гарантий и мер социальной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поддержки»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расходов по арендной плате за жилое помещение медицинским работникам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и их размеры установлены решением</a:t>
                      </a:r>
                      <a:r>
                        <a:rPr lang="ru-RU" sz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Ступино Московской области от 21.10.2022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16/3 «О мерах социальной поддержки работников государственных учреждений здравоохранения</a:t>
                      </a:r>
                      <a:r>
                        <a:rPr lang="ru-RU" sz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области, оказывающих медицинскую помощь в городском округе Ступино Московской области»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постановлением администрации городского округа</a:t>
                      </a:r>
                      <a:r>
                        <a:rPr lang="ru-RU" sz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Ступино Московской области от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03.02.2023 № 306-п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 утверждении Порядка предоставления возмещения (компенсации) расходов на оплату аренды (найма) жилого помещения врачам и фельдшерам государственных учреждений здравоохранения Московской области, оказывающим медицинскую помощь в городском округе Ступино Московской области».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Компенсационные выплаты производятся по одному договору аренды (найма) жилого помещения вне зависимости от количества лиц, проживающих по одному адресу, ежемесячно за жилое помещение в размере 90% от</a:t>
                      </a:r>
                      <a:r>
                        <a:rPr lang="ru-RU" sz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суммы арендной платы, предусмотренной договором аренды (найма), но не более 23 000,00 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00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Муниципальная программа «Образование»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«Финансовое обеспечение выплаты компенсации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деятельность» 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родительской платы за присмотр и уход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детьми, осваивающими образовательные программы дошкольного образования в организациях Московской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области, осуществляющих образовательную деятельность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деятельность, установлены постановлением Правительства Московской области от 26.05.2014 № 378/17 «</a:t>
                      </a:r>
                      <a:r>
                        <a:rPr lang="ru-RU" sz="10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 Порядка обращения</a:t>
                      </a:r>
                      <a:r>
                        <a:rPr lang="ru-RU" sz="10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компенсацией родительской платы за присмотр и уход за детьми, осваивающими образовательным программы дошкольного образования в организациях Московской области, осуществляющих образовательную деятельность, и порядка ее выплаты</a:t>
                      </a:r>
                      <a:r>
                        <a:rPr lang="ru-RU" sz="1000" b="0" i="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Порядка предоставления субвенций бюджетам муниципальных образований Московской области на выплату</a:t>
                      </a:r>
                      <a:r>
                        <a:rPr lang="ru-RU" sz="10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процентов от среднего размера родительской платы, установленного настоящим постановлением, - на первого ребенка в семье;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процентов от среднего размера родительской платы, установленного настоящим постановлением, - на второго ребенка в семье;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процентов от среднего размера родительской платы, установленного настоящим постановлением, - на третьего ребенка и последующих детей в семье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30 152,4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5 950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80581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282E2C20-FD9F-410D-953A-E0D7943A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5"/>
            <a:ext cx="91440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Московской области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интересов целевых групп пользователей за 2024 год</a:t>
            </a:r>
          </a:p>
        </p:txBody>
      </p:sp>
    </p:spTree>
  </p:cSld>
  <p:clrMapOvr>
    <a:masterClrMapping/>
  </p:clrMapOvr>
  <p:transition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21612"/>
              </p:ext>
            </p:extLst>
          </p:nvPr>
        </p:nvGraphicFramePr>
        <p:xfrm>
          <a:off x="99000" y="764052"/>
          <a:ext cx="8946000" cy="57247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4412567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муниципальной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акт, которым установлены меры социальной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Муниципальная программа «Образование»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Мероприятие «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Компенсация проезда к месту учебы и обратно отдельным категориям обучающихся по очной форме обучения муниципальных общеобразовательных организаций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проезд к месту учебы и обратно отдельным категориям обучающихся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 и порядок предоставления социальных выплат установлены </a:t>
                      </a:r>
                      <a:r>
                        <a:rPr lang="ru-RU" sz="10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Московской области от 29.11.2016 № 883/43 «Об утверждении Порядка предоставления компенсационных выплат на проезд к месту учебы и обратно отдельным категориям обучающихся».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Компенсационные выплаты обучающимся производятся образовательной организацией один раз в месяц в размере 100 процентов расходов за проезд в учебные дни на основании заявления обучающегося или его родителей (законных представителей) и документов, подтверждающих факт оплаты проезда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Муниципальная программа «Образование»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Мероприятие «Организация бесплатного горячего питания обучающихся, получающих начальное общее образование в муниципальных образовательных организациях»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 и порядок предоставления социальных выплат установлены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ешением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Ступино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 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18.02.2021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519/54 «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утверждении Порядка организации бесплатного горячего питания отдельных категорий обучающихся в муниципальных общеобразовательных учреждениях городского округа Ступино Московской области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расчете стоимости компенсации питания обучающимся, учитывается средняя стоимость среднесуточного набора продуктов, определенного в меню образовательного учреждения, в соответствии с количеством учебных дней общеобразовательного учреждения, за исключением выходных, праздничных и каникулярных дней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68 271,3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5 361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67395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40C7D9D5-7026-482C-ACB5-9143A614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5"/>
            <a:ext cx="91440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Московской области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интересов целевых групп пользователей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4023972385"/>
      </p:ext>
    </p:extLst>
  </p:cSld>
  <p:clrMapOvr>
    <a:masterClrMapping/>
  </p:clrMapOvr>
  <p:transition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08609"/>
              </p:ext>
            </p:extLst>
          </p:nvPr>
        </p:nvGraphicFramePr>
        <p:xfrm>
          <a:off x="99000" y="764419"/>
          <a:ext cx="8946000" cy="58628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8491491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муниципальной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акт, которым установлены меры социальной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«Жилище»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«Реализация мероприятий по обеспечению жильем молодых семей»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расчета размера социальной выплаты установлен постановлением Правительства Московской</a:t>
                      </a:r>
                      <a:r>
                        <a:rPr lang="ru-RU" sz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 от 04.10.2022 № 1072/35 «О досрочном прекращении реализации государственной программы Московской области «Жилище» </a:t>
                      </a:r>
                      <a:r>
                        <a:rPr lang="ru-RU" sz="10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0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2017-2027 </a:t>
                      </a:r>
                      <a:r>
                        <a:rPr lang="ru-RU" sz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 и утверждении государственной программы Московской области «Жилище» на 2023-2033 годы».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Расчет размера жилищной субсидии производится исходя из: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нормы предоставления площади жилого помещения по договору социального найма на каждого члена многодетной семьи, имеющего право на получение жилищной субсидии;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предельной стоимости 1 квадратного метра общей площади жилья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17 537,7</a:t>
                      </a:r>
                      <a:endParaRPr lang="ru-RU" sz="105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48623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«Жилище»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«Предоставление жилищного сертификата и единовременной социальной выплаты»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жилищного сертификата и единовременной социальной выплаты детям-сиротам и детям, оставшимся без попечения родителей, лицам из их числа в возрасте от 18 до 22 лет включительно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постановлением Правительства Московской области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13.02.2024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113-ПП «Об утверждении Порядка выдачи и реализации государственного жилищного сертификата Московской области детям-сиротам и детям, оставшимся без попечения родителей, лицам из числа детей-сирот и детей, оставшихся без попечения родителей в возрасте от 18 до 22 лет включительно, на однократное получение за счет средств бюджета Московской области меры поддержки в виде единовременной социальной выплаты для приобретения на территории Московской области благоустроенного жилищного помещения в собственность» для реализации права на получение жилищного сертификата заявитель, достигший возраста 18 лет, а в случае недостижения таким лицом совершеннолетия до 14 декабря текущего года его законный представитель до 15 декабря текущего года включительно обращается с заявлением о выдаче жилищного сертификата в территориальное структурное подразделение Министерства социального развития Московской области по месту включения в список (далее - уполномоченный орган) с использованием государственной информационной системы Московской области «Портал государственных и муниципальных услуг (функций) Московской области», а также в иных формах по выбору заявителя в соответствии с законодательством Российской Федерации.</a:t>
                      </a:r>
                    </a:p>
                    <a:p>
                      <a:pPr marL="0" indent="0"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единовременной социальной выплаты устанавливается уполномоченным органом на дату выдачи жилищного сертификата и является неизменным на весь срок действия жилищного сертификата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67 792,9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39972"/>
                  </a:ext>
                </a:extLst>
              </a:tr>
            </a:tbl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E037E105-BB96-4D5D-AAEB-DA9BE042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5"/>
            <a:ext cx="91440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Московской области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интересов целевых групп пользователей за 2024 год</a:t>
            </a:r>
          </a:p>
        </p:txBody>
      </p:sp>
    </p:spTree>
  </p:cSld>
  <p:clrMapOvr>
    <a:masterClrMapping/>
  </p:clrMapOvr>
  <p:transition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разделам и подразделам классификации расходов бюджетов за 2024 год (тыс. руб.)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419159"/>
              </p:ext>
            </p:extLst>
          </p:nvPr>
        </p:nvGraphicFramePr>
        <p:xfrm>
          <a:off x="167917" y="647700"/>
          <a:ext cx="8808165" cy="611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65">
                  <a:extLst>
                    <a:ext uri="{9D8B030D-6E8A-4147-A177-3AD203B41FA5}">
                      <a16:colId xmlns:a16="http://schemas.microsoft.com/office/drawing/2014/main" val="896645245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312332022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97719580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84907289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90977463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935702945"/>
                    </a:ext>
                  </a:extLst>
                </a:gridCol>
              </a:tblGrid>
              <a:tr h="4405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897436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1 426 005,9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1 162 416,0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76968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9265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3458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382 556,6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335 236,9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273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47302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60568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977 046,3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88814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180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08508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121 156,7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114 836,6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1044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84 962,0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050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36 146,4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05300"/>
                  </a:ext>
                </a:extLst>
              </a:tr>
              <a:tr h="1975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707 147,4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690 067,6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8161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27402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367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8019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72 484,4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57 286,2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97939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608 941,3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607 440,6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36855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092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7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5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48475"/>
      </p:ext>
    </p:extLst>
  </p:cSld>
  <p:clrMapOvr>
    <a:masterClrMapping/>
  </p:clrMapOvr>
  <p:transition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разделам и подразделам классификации расходов бюджетов за 2024 год (тыс. руб.)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16374"/>
              </p:ext>
            </p:extLst>
          </p:nvPr>
        </p:nvGraphicFramePr>
        <p:xfrm>
          <a:off x="166991" y="647700"/>
          <a:ext cx="8810017" cy="6150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17">
                  <a:extLst>
                    <a:ext uri="{9D8B030D-6E8A-4147-A177-3AD203B41FA5}">
                      <a16:colId xmlns:a16="http://schemas.microsoft.com/office/drawing/2014/main" val="188518230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376847589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76194278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69341804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5460159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47103335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2024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90526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3 920 754,9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3 746 778,3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50334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1 521 086,9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1 477 656,2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00128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823 965,6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759 198,2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225941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1 482 891,7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1 461 600,9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13173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92 810,7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67553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111 936,2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107 254,7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71716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111 936,2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107 254,7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3368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8 583 274,3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8 493 491,4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2583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1 101 790,4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1 096 342,7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75090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6 809 061,3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6 727 459,5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8092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519 548,8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518 611,1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88054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3565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80 137,3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07066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1 072 958,7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1 040 144,0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57690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1 072 958,7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1 040 144,0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82446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98067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8224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200 588,2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197 797,3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670298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42607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67 876,1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65 399,0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411450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113 877,0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54652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511 930,5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511 331,5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78401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506 618,4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506 019,4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91170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97248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790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29884"/>
                  </a:ext>
                </a:extLst>
              </a:tr>
              <a:tr h="2160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16 661 622,6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16 069 108,5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7952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037"/>
            <a:ext cx="9144000" cy="64697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об общественно значимых проектах,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реализуемых на территории городского округа Ступино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39985"/>
              </p:ext>
            </p:extLst>
          </p:nvPr>
        </p:nvGraphicFramePr>
        <p:xfrm>
          <a:off x="202297" y="757216"/>
          <a:ext cx="8739406" cy="5796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130117637"/>
                    </a:ext>
                  </a:extLst>
                </a:gridCol>
                <a:gridCol w="970375">
                  <a:extLst>
                    <a:ext uri="{9D8B030D-6E8A-4147-A177-3AD203B41FA5}">
                      <a16:colId xmlns:a16="http://schemas.microsoft.com/office/drawing/2014/main" val="1786820142"/>
                    </a:ext>
                  </a:extLst>
                </a:gridCol>
                <a:gridCol w="897335">
                  <a:extLst>
                    <a:ext uri="{9D8B030D-6E8A-4147-A177-3AD203B41FA5}">
                      <a16:colId xmlns:a16="http://schemas.microsoft.com/office/drawing/2014/main" val="3765295463"/>
                    </a:ext>
                  </a:extLst>
                </a:gridCol>
                <a:gridCol w="950228">
                  <a:extLst>
                    <a:ext uri="{9D8B030D-6E8A-4147-A177-3AD203B41FA5}">
                      <a16:colId xmlns:a16="http://schemas.microsoft.com/office/drawing/2014/main" val="1286886421"/>
                    </a:ext>
                  </a:extLst>
                </a:gridCol>
                <a:gridCol w="1025468">
                  <a:extLst>
                    <a:ext uri="{9D8B030D-6E8A-4147-A177-3AD203B41FA5}">
                      <a16:colId xmlns:a16="http://schemas.microsoft.com/office/drawing/2014/main" val="3585652792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426744546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реализации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назначение на 2024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</a:t>
                      </a: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плановых назначений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 в эксплуатацию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проекта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80364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пристройки на 550 мест к зданию СОШ по адресу: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с.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Верзилово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Новое Ступино, ул. Школьная,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1 778 447,7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1 777 778,4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Введены в эксплуатацию объекты общего образования в рамках реализации мероприятий по модернизации инфраструктуры общего образования в отдельных субъектах Российской Федерации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402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школы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825 мест по адресу: Московская область, г. Ступино, 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 fontAlgn="ctr"/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«Юго-Западный»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1 730 729,8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1 715 879,9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Введены в эксплуатацию объекты общего образования в рамках реализации мероприятий по модернизации инфраструктуры общего образования в отдельных субъектах Российской Федерации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13474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школы на 550 мест по адресу: Московская область, Ступинский район,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Ступино, квартал «Надежда»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1 020 276,3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1 020 182,3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Введены в эксплуатацию объекты общего образования в целях обеспечения односменного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режима обучения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7172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котельной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."Б"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построенных и реконструированных объектов теплоснабжения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5521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БМК мощностью 6 МВт 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д. Леонтьево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82 000,0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построенных и реконструированных объектов теплоснабжения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76402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037"/>
            <a:ext cx="9144000" cy="64697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об общественно значимых проектах,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реализуемых на территории городского округа Ступино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22159"/>
              </p:ext>
            </p:extLst>
          </p:nvPr>
        </p:nvGraphicFramePr>
        <p:xfrm>
          <a:off x="202297" y="757216"/>
          <a:ext cx="8739406" cy="5940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130117637"/>
                    </a:ext>
                  </a:extLst>
                </a:gridCol>
                <a:gridCol w="970375">
                  <a:extLst>
                    <a:ext uri="{9D8B030D-6E8A-4147-A177-3AD203B41FA5}">
                      <a16:colId xmlns:a16="http://schemas.microsoft.com/office/drawing/2014/main" val="1786820142"/>
                    </a:ext>
                  </a:extLst>
                </a:gridCol>
                <a:gridCol w="897335">
                  <a:extLst>
                    <a:ext uri="{9D8B030D-6E8A-4147-A177-3AD203B41FA5}">
                      <a16:colId xmlns:a16="http://schemas.microsoft.com/office/drawing/2014/main" val="3765295463"/>
                    </a:ext>
                  </a:extLst>
                </a:gridCol>
                <a:gridCol w="950228">
                  <a:extLst>
                    <a:ext uri="{9D8B030D-6E8A-4147-A177-3AD203B41FA5}">
                      <a16:colId xmlns:a16="http://schemas.microsoft.com/office/drawing/2014/main" val="1286886421"/>
                    </a:ext>
                  </a:extLst>
                </a:gridCol>
                <a:gridCol w="1025468">
                  <a:extLst>
                    <a:ext uri="{9D8B030D-6E8A-4147-A177-3AD203B41FA5}">
                      <a16:colId xmlns:a16="http://schemas.microsoft.com/office/drawing/2014/main" val="3585652792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426744546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реализации проекта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назначение на 2024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</a:t>
                      </a: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плановых назначений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 в эксплуатацию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проекта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7B7">
                        <a:alpha val="6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8036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БМК мощностью 6 МВт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с.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Татариново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68 098,7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66 929,8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построенных и реконструированных объектов теплоснабжения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0268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БМК на 8 МВт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п.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Жилёво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Северная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58 278,5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57 117,4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построенных и реконструированных объектов теплоснабжения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065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блочно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-модульной котельной в военном городке № 112 Михнево-3 Ступинский муниципальный район (в том числе ПИР)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14 760,6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Построены и реконструированы объекты коммунальной инфраструктуры на территории военных городков Московской области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5689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участков тепловых сетей от БМК на 27 МВт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п. Михнево (в т.ч. ПИР)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реализованных мероприятий по строительству и реконструкции сетей теплоснабжения муниципальной собственности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0245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участков тепловых сетей для переключения на новую БМК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п.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Жилёво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Северная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реализованных мероприятий по строительству и реконструкции сетей теплоснабжения муниципальной собственности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EE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6845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сетей водоснабжения с. Ситне-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Щелканово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Ступино Московской области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8630" marR="8630" marT="8629" marB="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Построены и реконструированы сети (участки) водоснабжения, водоотведения, теплоснабжения муниципальной собственности - 1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9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5DC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0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946898"/>
      </p:ext>
    </p:extLst>
  </p:cSld>
  <p:clrMapOvr>
    <a:masterClrMapping/>
  </p:clrMapOvr>
  <p:transition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5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2600" y="3086983"/>
            <a:ext cx="8178800" cy="3708000"/>
          </a:xfrm>
          <a:prstGeom prst="roundRect">
            <a:avLst/>
          </a:prstGeom>
          <a:solidFill>
            <a:srgbClr val="B1CDA3">
              <a:alpha val="49804"/>
            </a:srgbClr>
          </a:solidFill>
          <a:ln>
            <a:solidFill>
              <a:srgbClr val="B1CDA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Финансовое управление администрации городского округа Ступино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142800, Московская область, г. Ступино, ул. Андропова, д.43а/2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Телефон: 8(496) 644-13-57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Адрес электронной почты: </a:t>
            </a:r>
            <a:r>
              <a:rPr lang="en-US" sz="1400" u="sng" dirty="0" err="1">
                <a:solidFill>
                  <a:schemeClr val="tx1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stup</a:t>
            </a:r>
            <a:r>
              <a:rPr lang="ru-RU" sz="1400" u="sng" dirty="0">
                <a:solidFill>
                  <a:schemeClr val="tx1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1400" u="sng" dirty="0" err="1">
                <a:solidFill>
                  <a:schemeClr val="tx1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fu</a:t>
            </a:r>
            <a:r>
              <a:rPr lang="ru-RU" sz="1400" u="sng" dirty="0">
                <a:solidFill>
                  <a:schemeClr val="tx1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ru-RU" sz="1400" u="sng" dirty="0">
                <a:solidFill>
                  <a:schemeClr val="tx1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u="sng" dirty="0" err="1">
                <a:solidFill>
                  <a:schemeClr val="tx1"/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 Время работы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Понедельник – четверг  с 9-00 до 18-00;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Пятница с  9-00 до 17-00;</a:t>
            </a:r>
            <a:b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Перерыв с 13-00 до 13-45; </a:t>
            </a:r>
            <a:b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Суббота, воскресенье – выходной.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День и время личного приема: 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Каждый понедельник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с 15.00 до 18.00 час.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здание администрации района,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каб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. №308, </a:t>
            </a:r>
            <a:r>
              <a:rPr lang="ru-RU" sz="1400" i="1" dirty="0">
                <a:solidFill>
                  <a:schemeClr val="tx1"/>
                </a:solidFill>
                <a:latin typeface="Arial" charset="0"/>
                <a:cs typeface="Arial" charset="0"/>
              </a:rPr>
              <a:t>телефон</a:t>
            </a:r>
            <a:r>
              <a:rPr lang="ru-RU" sz="14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8(496) 644-13-57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"Горячая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линия":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2-й и 4-й понедельники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с 16.00 до 17.00</a:t>
            </a:r>
          </a:p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Arial" charset="0"/>
                <a:cs typeface="Arial" charset="0"/>
              </a:rPr>
              <a:t>телефон</a:t>
            </a:r>
            <a:r>
              <a:rPr lang="ru-RU" sz="14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8(496) 642-21-69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8(496) 642-69-83</a:t>
            </a:r>
          </a:p>
        </p:txBody>
      </p:sp>
      <p:pic>
        <p:nvPicPr>
          <p:cNvPr id="1026" name="Picture 2" descr="Совет депутатов городского округа Ступино Московской области информирует /  Администрация городского округа Ступино">
            <a:extLst>
              <a:ext uri="{FF2B5EF4-FFF2-40B4-BE49-F238E27FC236}">
                <a16:creationId xmlns:a16="http://schemas.microsoft.com/office/drawing/2014/main" id="{A2709331-7A20-4950-9813-4CE4FDDB1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2558913" y="520738"/>
            <a:ext cx="4026174" cy="24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705436"/>
            <a:ext cx="8459782" cy="5760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288" y="4517937"/>
            <a:ext cx="4140000" cy="1798973"/>
          </a:xfrm>
          <a:prstGeom prst="round2SameRect">
            <a:avLst/>
          </a:prstGeom>
          <a:solidFill>
            <a:srgbClr val="EDDA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общее образование;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727701" y="4517937"/>
            <a:ext cx="4140000" cy="1799211"/>
          </a:xfrm>
          <a:prstGeom prst="round2SameRect">
            <a:avLst/>
          </a:prstGeom>
          <a:solidFill>
            <a:srgbClr val="EDDA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Полный перечень разделов и подразделов классификации расходов бюджетов приведен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в статье 21 Бюджетного кодекса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Российской Федерации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CB6B113-BEB1-44CF-A34A-576875CE36B8}"/>
              </a:ext>
            </a:extLst>
          </p:cNvPr>
          <p:cNvGrpSpPr/>
          <p:nvPr/>
        </p:nvGrpSpPr>
        <p:grpSpPr>
          <a:xfrm>
            <a:off x="72560" y="1301878"/>
            <a:ext cx="8970999" cy="1955144"/>
            <a:chOff x="72560" y="1201210"/>
            <a:chExt cx="8970999" cy="1955144"/>
          </a:xfrm>
        </p:grpSpPr>
        <p:pic>
          <p:nvPicPr>
            <p:cNvPr id="22531" name="Picture 7" descr="Физ-ра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" r="2212"/>
            <a:stretch/>
          </p:blipFill>
          <p:spPr bwMode="auto">
            <a:xfrm>
              <a:off x="5866345" y="1206024"/>
              <a:ext cx="637393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Picture 8" descr="Долг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8"/>
            <a:stretch/>
          </p:blipFill>
          <p:spPr bwMode="auto">
            <a:xfrm>
              <a:off x="7461450" y="1201210"/>
              <a:ext cx="602141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9" descr="ЖКХ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52"/>
            <a:stretch/>
          </p:blipFill>
          <p:spPr bwMode="auto">
            <a:xfrm>
              <a:off x="2537579" y="1201210"/>
              <a:ext cx="6477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12" descr="Культур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579" y="1209988"/>
              <a:ext cx="666057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3" descr="МБТ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"/>
            <a:stretch/>
          </p:blipFill>
          <p:spPr bwMode="auto">
            <a:xfrm>
              <a:off x="8202498" y="1201210"/>
              <a:ext cx="670515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14" descr="нац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0"/>
            <a:stretch/>
          </p:blipFill>
          <p:spPr bwMode="auto">
            <a:xfrm>
              <a:off x="988325" y="1201210"/>
              <a:ext cx="656164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15" descr="нац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/>
            <a:stretch/>
          </p:blipFill>
          <p:spPr bwMode="auto">
            <a:xfrm>
              <a:off x="1781723" y="1209988"/>
              <a:ext cx="62556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16" descr="ОБРАЗОВАНИЕ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2" t="3395" r="3761"/>
            <a:stretch/>
          </p:blipFill>
          <p:spPr bwMode="auto">
            <a:xfrm>
              <a:off x="3340505" y="1211278"/>
              <a:ext cx="629857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7" descr="Общегос-е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1" r="4445"/>
            <a:stretch/>
          </p:blipFill>
          <p:spPr bwMode="auto">
            <a:xfrm>
              <a:off x="174911" y="1207140"/>
              <a:ext cx="670793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8" descr="СМИ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9" b="3950"/>
            <a:stretch/>
          </p:blipFill>
          <p:spPr bwMode="auto">
            <a:xfrm>
              <a:off x="6673443" y="1204879"/>
              <a:ext cx="597851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9" descr="Соц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3254" r="2012" b="5621"/>
            <a:stretch/>
          </p:blipFill>
          <p:spPr bwMode="auto">
            <a:xfrm>
              <a:off x="4977758" y="1207736"/>
              <a:ext cx="703516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21"/>
            <p:cNvSpPr txBox="1">
              <a:spLocks noChangeArrowheads="1"/>
            </p:cNvSpPr>
            <p:nvPr/>
          </p:nvSpPr>
          <p:spPr bwMode="auto">
            <a:xfrm>
              <a:off x="72560" y="1920875"/>
              <a:ext cx="1044000" cy="37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Общегосударст</a:t>
              </a: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-венные вопрос</a:t>
              </a: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ы</a:t>
              </a:r>
            </a:p>
          </p:txBody>
        </p:sp>
        <p:sp>
          <p:nvSpPr>
            <p:cNvPr id="22543" name="Text Box 26"/>
            <p:cNvSpPr txBox="1">
              <a:spLocks noChangeArrowheads="1"/>
            </p:cNvSpPr>
            <p:nvPr/>
          </p:nvSpPr>
          <p:spPr bwMode="auto">
            <a:xfrm>
              <a:off x="670299" y="2433638"/>
              <a:ext cx="1298575" cy="64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Национальная безопасность и правоохранительная деятельность</a:t>
              </a:r>
            </a:p>
          </p:txBody>
        </p:sp>
        <p:sp>
          <p:nvSpPr>
            <p:cNvPr id="22544" name="Text Box 28"/>
            <p:cNvSpPr txBox="1">
              <a:spLocks noChangeArrowheads="1"/>
            </p:cNvSpPr>
            <p:nvPr/>
          </p:nvSpPr>
          <p:spPr bwMode="auto">
            <a:xfrm>
              <a:off x="1608141" y="1925638"/>
              <a:ext cx="972000" cy="37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Национальная экономика</a:t>
              </a:r>
            </a:p>
          </p:txBody>
        </p:sp>
        <p:sp>
          <p:nvSpPr>
            <p:cNvPr id="22545" name="Text Box 33"/>
            <p:cNvSpPr txBox="1">
              <a:spLocks noChangeArrowheads="1"/>
            </p:cNvSpPr>
            <p:nvPr/>
          </p:nvSpPr>
          <p:spPr bwMode="auto">
            <a:xfrm>
              <a:off x="2299728" y="2453824"/>
              <a:ext cx="1152000" cy="64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Жилищно-коммунальное хозяйство</a:t>
              </a:r>
            </a:p>
          </p:txBody>
        </p:sp>
        <p:sp>
          <p:nvSpPr>
            <p:cNvPr id="22546" name="Text Box 36"/>
            <p:cNvSpPr txBox="1">
              <a:spLocks noChangeArrowheads="1"/>
            </p:cNvSpPr>
            <p:nvPr/>
          </p:nvSpPr>
          <p:spPr bwMode="auto">
            <a:xfrm>
              <a:off x="3165108" y="1933574"/>
              <a:ext cx="1006475" cy="37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Образование</a:t>
              </a:r>
            </a:p>
          </p:txBody>
        </p:sp>
        <p:sp>
          <p:nvSpPr>
            <p:cNvPr id="22547" name="Text Box 39"/>
            <p:cNvSpPr txBox="1">
              <a:spLocks noChangeArrowheads="1"/>
            </p:cNvSpPr>
            <p:nvPr/>
          </p:nvSpPr>
          <p:spPr bwMode="auto">
            <a:xfrm>
              <a:off x="3897457" y="2472330"/>
              <a:ext cx="1149350" cy="64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Культура, кинематография</a:t>
              </a:r>
            </a:p>
          </p:txBody>
        </p:sp>
        <p:sp>
          <p:nvSpPr>
            <p:cNvPr id="22548" name="Text Box 42"/>
            <p:cNvSpPr txBox="1">
              <a:spLocks noChangeArrowheads="1"/>
            </p:cNvSpPr>
            <p:nvPr/>
          </p:nvSpPr>
          <p:spPr bwMode="auto">
            <a:xfrm>
              <a:off x="4741494" y="1905219"/>
              <a:ext cx="1150937" cy="37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Социальная политика</a:t>
              </a:r>
            </a:p>
          </p:txBody>
        </p:sp>
        <p:sp>
          <p:nvSpPr>
            <p:cNvPr id="22549" name="Text Box 43"/>
            <p:cNvSpPr txBox="1">
              <a:spLocks noChangeArrowheads="1"/>
            </p:cNvSpPr>
            <p:nvPr/>
          </p:nvSpPr>
          <p:spPr bwMode="auto">
            <a:xfrm>
              <a:off x="5639737" y="2508354"/>
              <a:ext cx="1150938" cy="64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Физическая культура и спорт</a:t>
              </a:r>
            </a:p>
          </p:txBody>
        </p:sp>
        <p:sp>
          <p:nvSpPr>
            <p:cNvPr id="22550" name="Text Box 46"/>
            <p:cNvSpPr txBox="1">
              <a:spLocks noChangeArrowheads="1"/>
            </p:cNvSpPr>
            <p:nvPr/>
          </p:nvSpPr>
          <p:spPr bwMode="auto">
            <a:xfrm>
              <a:off x="6381383" y="1920875"/>
              <a:ext cx="1188000" cy="37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Средства массовой информации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510307" y="1668875"/>
              <a:ext cx="0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1" name="Text Box 48"/>
            <p:cNvSpPr txBox="1">
              <a:spLocks noChangeArrowheads="1"/>
            </p:cNvSpPr>
            <p:nvPr/>
          </p:nvSpPr>
          <p:spPr bwMode="auto">
            <a:xfrm>
              <a:off x="7160107" y="2465239"/>
              <a:ext cx="1224000" cy="64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Обслуживание государственного и муниципального долга</a:t>
              </a:r>
            </a:p>
          </p:txBody>
        </p:sp>
        <p:sp>
          <p:nvSpPr>
            <p:cNvPr id="22552" name="Text Box 50"/>
            <p:cNvSpPr txBox="1">
              <a:spLocks noChangeArrowheads="1"/>
            </p:cNvSpPr>
            <p:nvPr/>
          </p:nvSpPr>
          <p:spPr bwMode="auto">
            <a:xfrm>
              <a:off x="7999559" y="1902400"/>
              <a:ext cx="1044000" cy="378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lvl1pPr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Межбюджетные трансферты</a:t>
              </a: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316407" y="1671637"/>
              <a:ext cx="0" cy="75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094503" y="1665288"/>
              <a:ext cx="0" cy="255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8537755" y="1657716"/>
              <a:ext cx="0" cy="249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cxnSpLocks/>
            </p:cNvCxnSpPr>
            <p:nvPr/>
          </p:nvCxnSpPr>
          <p:spPr>
            <a:xfrm>
              <a:off x="5308785" y="1666036"/>
              <a:ext cx="0" cy="242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867126" y="1658621"/>
              <a:ext cx="0" cy="787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3655433" y="1677987"/>
              <a:ext cx="0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4459607" y="1677942"/>
              <a:ext cx="0" cy="793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6194661" y="1664597"/>
              <a:ext cx="0" cy="835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970155" y="1665479"/>
              <a:ext cx="0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cxnSpLocks/>
            </p:cNvCxnSpPr>
            <p:nvPr/>
          </p:nvCxnSpPr>
          <p:spPr>
            <a:xfrm>
              <a:off x="7762520" y="1628896"/>
              <a:ext cx="0" cy="830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5">
            <a:extLst>
              <a:ext uri="{FF2B5EF4-FFF2-40B4-BE49-F238E27FC236}">
                <a16:creationId xmlns:a16="http://schemas.microsoft.com/office/drawing/2014/main" id="{C084EBFC-6C5A-4C90-B4D4-0B658826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580"/>
            <a:ext cx="9144000" cy="89319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>
                <a:latin typeface="Times New Roman" panose="02020603050405020304" pitchFamily="18" charset="0"/>
                <a:cs typeface="+mn-cs"/>
              </a:rPr>
              <a:t>Направления расходов бюджета </a:t>
            </a:r>
            <a:br>
              <a:rPr lang="ru-RU" altLang="ru-RU" sz="2600" b="1" dirty="0">
                <a:latin typeface="Times New Roman" panose="02020603050405020304" pitchFamily="18" charset="0"/>
                <a:cs typeface="+mn-cs"/>
              </a:rPr>
            </a:br>
            <a:r>
              <a:rPr lang="ru-RU" altLang="ru-RU" sz="2600" b="1" dirty="0">
                <a:latin typeface="Times New Roman" panose="02020603050405020304" pitchFamily="18" charset="0"/>
                <a:cs typeface="+mn-cs"/>
              </a:rPr>
              <a:t>городского округа Ступино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C9F37EB-6C25-4549-9B12-92839CCF9C21}"/>
              </a:ext>
            </a:extLst>
          </p:cNvPr>
          <p:cNvGrpSpPr/>
          <p:nvPr/>
        </p:nvGrpSpPr>
        <p:grpSpPr>
          <a:xfrm>
            <a:off x="16790" y="908050"/>
            <a:ext cx="9019260" cy="3273425"/>
            <a:chOff x="16790" y="908050"/>
            <a:chExt cx="9019260" cy="3273425"/>
          </a:xfrm>
        </p:grpSpPr>
        <p:pic>
          <p:nvPicPr>
            <p:cNvPr id="1026" name="Picture 2" descr="C:\Users\econ11\Desktop\Для презентации\large-bag-money-coins-4737857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030" t="3003" r="5453" b="12746"/>
            <a:stretch/>
          </p:blipFill>
          <p:spPr bwMode="auto">
            <a:xfrm>
              <a:off x="16790" y="1982930"/>
              <a:ext cx="1820149" cy="16753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Минус 3"/>
            <p:cNvSpPr/>
            <p:nvPr/>
          </p:nvSpPr>
          <p:spPr>
            <a:xfrm>
              <a:off x="1836738" y="2592388"/>
              <a:ext cx="571500" cy="377825"/>
            </a:xfrm>
            <a:prstGeom prst="mathMinu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2851" y="2058577"/>
              <a:ext cx="1682654" cy="15240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3557" name="TextBox 4"/>
            <p:cNvSpPr txBox="1">
              <a:spLocks noChangeArrowheads="1"/>
            </p:cNvSpPr>
            <p:nvPr/>
          </p:nvSpPr>
          <p:spPr bwMode="auto">
            <a:xfrm>
              <a:off x="693738" y="2565400"/>
              <a:ext cx="949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  <p:sp>
          <p:nvSpPr>
            <p:cNvPr id="23558" name="TextBox 5"/>
            <p:cNvSpPr txBox="1">
              <a:spLocks noChangeArrowheads="1"/>
            </p:cNvSpPr>
            <p:nvPr/>
          </p:nvSpPr>
          <p:spPr bwMode="auto">
            <a:xfrm>
              <a:off x="2849563" y="1897063"/>
              <a:ext cx="1028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sp>
          <p:nvSpPr>
            <p:cNvPr id="9" name="Стрелка вправо с вырезом 8"/>
            <p:cNvSpPr/>
            <p:nvPr/>
          </p:nvSpPr>
          <p:spPr>
            <a:xfrm rot="20643183">
              <a:off x="4310063" y="1916113"/>
              <a:ext cx="1439862" cy="700087"/>
            </a:xfrm>
            <a:prstGeom prst="notchedRight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rgbClr val="9880B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Стрелка вправо с вырезом 12"/>
            <p:cNvSpPr/>
            <p:nvPr/>
          </p:nvSpPr>
          <p:spPr>
            <a:xfrm rot="800945">
              <a:off x="4322763" y="2938463"/>
              <a:ext cx="1503362" cy="650875"/>
            </a:xfrm>
            <a:prstGeom prst="notchedRight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rgbClr val="9880B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031" name="Picture 7" descr="C:\Users\econ11\Desktop\Для презентации\14_1.jpg"/>
            <p:cNvPicPr>
              <a:picLocks noChangeAspect="1" noChangeArrowheads="1"/>
            </p:cNvPicPr>
            <p:nvPr/>
          </p:nvPicPr>
          <p:blipFill rotWithShape="1">
            <a:blip r:embed="rId4"/>
            <a:srcRect l="1814" r="-1814"/>
            <a:stretch/>
          </p:blipFill>
          <p:spPr bwMode="auto">
            <a:xfrm>
              <a:off x="5849938" y="2597150"/>
              <a:ext cx="1189037" cy="1584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2" name="Picture 8" descr="C:\Users\econ11\Desktop\Для презентации\7263635-3d-small-people-savings.jpg"/>
            <p:cNvPicPr>
              <a:picLocks noChangeAspect="1" noChangeArrowheads="1"/>
            </p:cNvPicPr>
            <p:nvPr/>
          </p:nvPicPr>
          <p:blipFill rotWithShape="1">
            <a:blip r:embed="rId5"/>
            <a:srcRect l="11333" r="10349"/>
            <a:stretch/>
          </p:blipFill>
          <p:spPr bwMode="auto">
            <a:xfrm>
              <a:off x="5849938" y="908050"/>
              <a:ext cx="1169987" cy="14938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563" name="TextBox 9"/>
            <p:cNvSpPr txBox="1">
              <a:spLocks noChangeArrowheads="1"/>
            </p:cNvSpPr>
            <p:nvPr/>
          </p:nvSpPr>
          <p:spPr bwMode="auto">
            <a:xfrm rot="838073">
              <a:off x="4486275" y="3059113"/>
              <a:ext cx="1152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Дефицит</a:t>
              </a:r>
            </a:p>
          </p:txBody>
        </p:sp>
        <p:sp>
          <p:nvSpPr>
            <p:cNvPr id="23564" name="TextBox 10"/>
            <p:cNvSpPr txBox="1">
              <a:spLocks noChangeArrowheads="1"/>
            </p:cNvSpPr>
            <p:nvPr/>
          </p:nvSpPr>
          <p:spPr bwMode="auto">
            <a:xfrm rot="-1006914">
              <a:off x="4433888" y="2058988"/>
              <a:ext cx="12811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Профицит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096125" y="2571750"/>
              <a:ext cx="1939925" cy="15700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</a:t>
              </a:r>
              <a:r>
                <a:rPr lang="en-US" alt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превышении расходов над доходами  принимается решение об источниках покрытия</a:t>
              </a:r>
              <a:r>
                <a:rPr lang="en-US" alt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дефицита</a:t>
              </a:r>
              <a:r>
                <a:rPr lang="en-US" alt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(например, использовать имеющиеся накопления, остатки, взять в долг).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096125" y="984250"/>
              <a:ext cx="1939925" cy="13858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79388" y="4575175"/>
            <a:ext cx="8856662" cy="1736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Долговым обязательством, входящим в структуру муниципального долга городского округа Ступино в 2018 году являлись кредиты, полученные  от кредитных организаций. Учет и регистрация муниципальных долговых обязательств осуществляется в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муниципальной долговой книге.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23568" name="TextBox 7"/>
          <p:cNvSpPr txBox="1">
            <a:spLocks noChangeArrowheads="1"/>
          </p:cNvSpPr>
          <p:nvPr/>
        </p:nvSpPr>
        <p:spPr bwMode="auto">
          <a:xfrm>
            <a:off x="3074988" y="4183063"/>
            <a:ext cx="251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3896B38F-BB48-46E7-8501-5AB453E7C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693"/>
            <a:ext cx="9144000" cy="49308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600" b="1" dirty="0">
                <a:latin typeface="Times New Roman" panose="02020603050405020304" pitchFamily="18" charset="0"/>
                <a:cs typeface="+mn-cs"/>
              </a:rPr>
              <a:t>Дефицит (-) профицит (+) бюджета 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38519</TotalTime>
  <Words>20504</Words>
  <Application>Microsoft Office PowerPoint</Application>
  <PresentationFormat>Экран (4:3)</PresentationFormat>
  <Paragraphs>4796</Paragraphs>
  <Slides>79</Slides>
  <Notes>70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6" baseType="lpstr">
      <vt:lpstr>黑体</vt:lpstr>
      <vt:lpstr>Arial</vt:lpstr>
      <vt:lpstr>Calibri</vt:lpstr>
      <vt:lpstr>Times New Roman</vt:lpstr>
      <vt:lpstr>Wingdings</vt:lpstr>
      <vt:lpstr>Wingdings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</dc:creator>
  <cp:lastModifiedBy>107 Lishenkevich</cp:lastModifiedBy>
  <cp:revision>2450</cp:revision>
  <cp:lastPrinted>2024-03-06T06:24:56Z</cp:lastPrinted>
  <dcterms:modified xsi:type="dcterms:W3CDTF">2025-03-18T13:59:18Z</dcterms:modified>
</cp:coreProperties>
</file>