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7" r:id="rId1"/>
  </p:sldMasterIdLst>
  <p:notesMasterIdLst>
    <p:notesMasterId r:id="rId78"/>
  </p:notesMasterIdLst>
  <p:handoutMasterIdLst>
    <p:handoutMasterId r:id="rId79"/>
  </p:handoutMasterIdLst>
  <p:sldIdLst>
    <p:sldId id="665" r:id="rId2"/>
    <p:sldId id="571" r:id="rId3"/>
    <p:sldId id="468" r:id="rId4"/>
    <p:sldId id="467" r:id="rId5"/>
    <p:sldId id="480" r:id="rId6"/>
    <p:sldId id="470" r:id="rId7"/>
    <p:sldId id="471" r:id="rId8"/>
    <p:sldId id="472" r:id="rId9"/>
    <p:sldId id="479" r:id="rId10"/>
    <p:sldId id="683" r:id="rId11"/>
    <p:sldId id="666" r:id="rId12"/>
    <p:sldId id="700" r:id="rId13"/>
    <p:sldId id="667" r:id="rId14"/>
    <p:sldId id="668" r:id="rId15"/>
    <p:sldId id="671" r:id="rId16"/>
    <p:sldId id="672" r:id="rId17"/>
    <p:sldId id="673" r:id="rId18"/>
    <p:sldId id="674" r:id="rId19"/>
    <p:sldId id="689" r:id="rId20"/>
    <p:sldId id="690" r:id="rId21"/>
    <p:sldId id="691" r:id="rId22"/>
    <p:sldId id="692" r:id="rId23"/>
    <p:sldId id="693" r:id="rId24"/>
    <p:sldId id="694" r:id="rId25"/>
    <p:sldId id="695" r:id="rId26"/>
    <p:sldId id="696" r:id="rId27"/>
    <p:sldId id="714" r:id="rId28"/>
    <p:sldId id="713" r:id="rId29"/>
    <p:sldId id="712" r:id="rId30"/>
    <p:sldId id="711" r:id="rId31"/>
    <p:sldId id="716" r:id="rId32"/>
    <p:sldId id="715" r:id="rId33"/>
    <p:sldId id="720" r:id="rId34"/>
    <p:sldId id="675" r:id="rId35"/>
    <p:sldId id="678" r:id="rId36"/>
    <p:sldId id="697" r:id="rId37"/>
    <p:sldId id="698" r:id="rId38"/>
    <p:sldId id="724" r:id="rId39"/>
    <p:sldId id="725" r:id="rId40"/>
    <p:sldId id="686" r:id="rId41"/>
    <p:sldId id="701" r:id="rId42"/>
    <p:sldId id="597" r:id="rId43"/>
    <p:sldId id="680" r:id="rId44"/>
    <p:sldId id="681" r:id="rId45"/>
    <p:sldId id="682" r:id="rId46"/>
    <p:sldId id="598" r:id="rId47"/>
    <p:sldId id="602" r:id="rId48"/>
    <p:sldId id="605" r:id="rId49"/>
    <p:sldId id="607" r:id="rId50"/>
    <p:sldId id="608" r:id="rId51"/>
    <p:sldId id="610" r:id="rId52"/>
    <p:sldId id="721" r:id="rId53"/>
    <p:sldId id="722" r:id="rId54"/>
    <p:sldId id="618" r:id="rId55"/>
    <p:sldId id="624" r:id="rId56"/>
    <p:sldId id="625" r:id="rId57"/>
    <p:sldId id="627" r:id="rId58"/>
    <p:sldId id="684" r:id="rId59"/>
    <p:sldId id="632" r:id="rId60"/>
    <p:sldId id="635" r:id="rId61"/>
    <p:sldId id="644" r:id="rId62"/>
    <p:sldId id="648" r:id="rId63"/>
    <p:sldId id="650" r:id="rId64"/>
    <p:sldId id="651" r:id="rId65"/>
    <p:sldId id="723" r:id="rId66"/>
    <p:sldId id="655" r:id="rId67"/>
    <p:sldId id="656" r:id="rId68"/>
    <p:sldId id="660" r:id="rId69"/>
    <p:sldId id="710" r:id="rId70"/>
    <p:sldId id="500" r:id="rId71"/>
    <p:sldId id="501" r:id="rId72"/>
    <p:sldId id="504" r:id="rId73"/>
    <p:sldId id="702" r:id="rId74"/>
    <p:sldId id="594" r:id="rId75"/>
    <p:sldId id="493" r:id="rId76"/>
    <p:sldId id="499" r:id="rId77"/>
  </p:sldIdLst>
  <p:sldSz cx="9144000" cy="6858000" type="screen4x3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1E7DD"/>
    <a:srgbClr val="F0F3EE"/>
    <a:srgbClr val="01C5CF"/>
    <a:srgbClr val="E1E5DC"/>
    <a:srgbClr val="D8E0D2"/>
    <a:srgbClr val="B6DCB8"/>
    <a:srgbClr val="E5E9EF"/>
    <a:srgbClr val="3EB9A5"/>
    <a:srgbClr val="EDAF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6395" autoAdjust="0"/>
  </p:normalViewPr>
  <p:slideViewPr>
    <p:cSldViewPr snapToGrid="0">
      <p:cViewPr varScale="1">
        <p:scale>
          <a:sx n="115" d="100"/>
          <a:sy n="115" d="100"/>
        </p:scale>
        <p:origin x="154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4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pPr>
            <a:r>
              <a:rPr lang="ru-RU" sz="1200"/>
              <a:t>Объём муниципального долга </a:t>
            </a:r>
            <a:r>
              <a:rPr lang="ru-RU" sz="1200" dirty="0"/>
              <a:t>(</a:t>
            </a:r>
            <a:r>
              <a:rPr lang="ru-RU" sz="1200" dirty="0" err="1"/>
              <a:t>млн.руб</a:t>
            </a:r>
            <a:r>
              <a:rPr lang="ru-RU" sz="1200" dirty="0"/>
              <a:t>.)</a:t>
            </a:r>
          </a:p>
        </c:rich>
      </c:tx>
      <c:layout>
        <c:manualLayout>
          <c:xMode val="edge"/>
          <c:yMode val="edge"/>
          <c:x val="0.25814058398950129"/>
          <c:y val="3.61090789881838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cap="none" spc="0" normalizeH="0" baseline="0">
              <a:solidFill>
                <a:schemeClr val="tx1"/>
              </a:solidFill>
              <a:latin typeface="+mn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6774606299212594E-2"/>
          <c:y val="0.12775486158903776"/>
          <c:w val="0.84405872703412077"/>
          <c:h val="0.6611922080588071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Коммерческие кредиты</c:v>
                </c:pt>
              </c:strCache>
            </c:strRef>
          </c:tx>
          <c:spPr>
            <a:solidFill>
              <a:srgbClr val="01C5CF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2B8-4929-AC58-F32EDC5BAC59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2B8-4929-AC58-F32EDC5BAC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B8-4929-AC58-F32EDC5BAC5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Бюджетные кредиты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408</c:v>
                </c:pt>
                <c:pt idx="1">
                  <c:v>483</c:v>
                </c:pt>
                <c:pt idx="2">
                  <c:v>483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B8-4929-AC58-F32EDC5BAC5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Муниципальная гарантия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1">
                  <c:v>100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CA-47DA-A710-2698020FC5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99859200"/>
        <c:axId val="1499868352"/>
      </c:barChart>
      <c:catAx>
        <c:axId val="1499859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9868352"/>
        <c:crosses val="autoZero"/>
        <c:auto val="1"/>
        <c:lblAlgn val="ctr"/>
        <c:lblOffset val="100"/>
        <c:noMultiLvlLbl val="0"/>
      </c:catAx>
      <c:valAx>
        <c:axId val="1499868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985920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1337762467191599E-2"/>
          <c:y val="0.90196441919399417"/>
          <c:w val="0.98032890419947505"/>
          <c:h val="6.96035194694751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200" b="0">
          <a:solidFill>
            <a:schemeClr val="tx1"/>
          </a:solidFill>
          <a:latin typeface="+mn-lt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4175">
          <a:noFill/>
        </a:ln>
      </c:spPr>
      <c:txPr>
        <a:bodyPr/>
        <a:lstStyle/>
        <a:p>
          <a:pPr>
            <a:defRPr sz="2049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title>
    <c:autoTitleDeleted val="0"/>
    <c:view3D>
      <c:rotX val="5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615219721329058"/>
          <c:y val="3.4013605442176964E-2"/>
          <c:w val="0.5187566988210075"/>
          <c:h val="0.70578231292517146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049">
              <a:solidFill>
                <a:schemeClr val="tx1"/>
              </a:solidFill>
              <a:prstDash val="solid"/>
            </a:ln>
          </c:spPr>
          <c:explosion val="8"/>
          <c:dPt>
            <c:idx val="0"/>
            <c:bubble3D val="0"/>
            <c:explosion val="0"/>
            <c:spPr>
              <a:solidFill>
                <a:srgbClr val="EDAF55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3DAC-4393-8941-5D789DFF2A64}"/>
              </c:ext>
            </c:extLst>
          </c:dPt>
          <c:dPt>
            <c:idx val="1"/>
            <c:bubble3D val="0"/>
            <c:spPr>
              <a:solidFill>
                <a:srgbClr val="BA98B7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DAC-4393-8941-5D789DFF2A64}"/>
              </c:ext>
            </c:extLst>
          </c:dPt>
          <c:dPt>
            <c:idx val="2"/>
            <c:bubble3D val="0"/>
            <c:explosion val="0"/>
            <c:spPr>
              <a:solidFill>
                <a:srgbClr val="3EB9A5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3DAC-4393-8941-5D789DFF2A64}"/>
              </c:ext>
            </c:extLst>
          </c:dPt>
          <c:dLbls>
            <c:dLbl>
              <c:idx val="1"/>
              <c:layout>
                <c:manualLayout>
                  <c:x val="-1.5099170288069331E-2"/>
                  <c:y val="-0.1424696985678188"/>
                </c:manualLayout>
              </c:layout>
              <c:numFmt formatCode="0%" sourceLinked="0"/>
              <c:spPr>
                <a:noFill/>
                <a:ln w="24175">
                  <a:noFill/>
                </a:ln>
              </c:spPr>
              <c:txPr>
                <a:bodyPr/>
                <a:lstStyle/>
                <a:p>
                  <a:pPr>
                    <a:defRPr sz="2479" b="1" i="0" u="none" strike="noStrike" baseline="0"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DAC-4393-8941-5D789DFF2A64}"/>
                </c:ext>
              </c:extLst>
            </c:dLbl>
            <c:numFmt formatCode="0%" sourceLinked="0"/>
            <c:spPr>
              <a:noFill/>
              <a:ln w="2417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79" b="1" i="0" u="none" strike="noStrike" baseline="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Sheet1!$B$1:$D$1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44</c:v>
                </c:pt>
                <c:pt idx="1">
                  <c:v>9</c:v>
                </c:pt>
                <c:pt idx="2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DAC-4393-8941-5D789DFF2A6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049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1204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3DAC-4393-8941-5D789DFF2A64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5-3DAC-4393-8941-5D789DFF2A64}"/>
              </c:ext>
            </c:extLst>
          </c:dPt>
          <c:dPt>
            <c:idx val="2"/>
            <c:bubble3D val="0"/>
            <c:spPr>
              <a:solidFill>
                <a:schemeClr val="hlink"/>
              </a:solidFill>
              <a:ln w="1204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3DAC-4393-8941-5D789DFF2A64}"/>
              </c:ext>
            </c:extLst>
          </c:dPt>
          <c:cat>
            <c:strRef>
              <c:f>Sheet1!$B$1:$D$1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7-3DAC-4393-8941-5D789DFF2A6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2049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1204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3DAC-4393-8941-5D789DFF2A6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04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3DAC-4393-8941-5D789DFF2A64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A-3DAC-4393-8941-5D789DFF2A64}"/>
              </c:ext>
            </c:extLst>
          </c:dPt>
          <c:cat>
            <c:strRef>
              <c:f>Sheet1!$B$1:$D$1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B-3DAC-4393-8941-5D789DFF2A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89">
          <a:noFill/>
        </a:ln>
      </c:spPr>
    </c:plotArea>
    <c:legend>
      <c:legendPos val="r"/>
      <c:layout>
        <c:manualLayout>
          <c:xMode val="edge"/>
          <c:yMode val="edge"/>
          <c:x val="2.0234356246507754E-2"/>
          <c:y val="0.88459471977767501"/>
          <c:w val="0.95714070227979708"/>
          <c:h val="8.3333042892061338E-2"/>
        </c:manualLayout>
      </c:layout>
      <c:overlay val="0"/>
      <c:spPr>
        <a:noFill/>
        <a:ln w="24105">
          <a:noFill/>
        </a:ln>
      </c:spPr>
      <c:txPr>
        <a:bodyPr/>
        <a:lstStyle/>
        <a:p>
          <a:pPr>
            <a:defRPr sz="1760" b="1" i="0" u="none" strike="noStrike" baseline="0">
              <a:solidFill>
                <a:srgbClr val="00008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19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039051603905161"/>
          <c:y val="0.11775122193357636"/>
          <c:w val="0.68200836820083677"/>
          <c:h val="0.397879116215108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6FE6-47A3-A5F6-53A6E66AF13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6FE6-47A3-A5F6-53A6E66AF13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6FE6-47A3-A5F6-53A6E66AF13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6FE6-47A3-A5F6-53A6E66AF13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FE6-47A3-A5F6-53A6E66AF13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FE6-47A3-A5F6-53A6E66AF13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6FE6-47A3-A5F6-53A6E66AF13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FE6-47A3-A5F6-53A6E66AF13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6FE6-47A3-A5F6-53A6E66AF13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FE6-47A3-A5F6-53A6E66AF138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6FE6-47A3-A5F6-53A6E66AF138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6FE6-47A3-A5F6-53A6E66AF138}"/>
              </c:ext>
            </c:extLst>
          </c:dPt>
          <c:dLbls>
            <c:dLbl>
              <c:idx val="0"/>
              <c:layout>
                <c:manualLayout>
                  <c:x val="-2.3249870962782474E-2"/>
                  <c:y val="-4.3056001168377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FE6-47A3-A5F6-53A6E66AF138}"/>
                </c:ext>
              </c:extLst>
            </c:dLbl>
            <c:dLbl>
              <c:idx val="1"/>
              <c:layout>
                <c:manualLayout>
                  <c:x val="1.6139755543109414E-2"/>
                  <c:y val="-6.53891612496485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FE6-47A3-A5F6-53A6E66AF138}"/>
                </c:ext>
              </c:extLst>
            </c:dLbl>
            <c:dLbl>
              <c:idx val="2"/>
              <c:layout>
                <c:manualLayout>
                  <c:x val="2.5639200957620782E-2"/>
                  <c:y val="-2.54353412399274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FE6-47A3-A5F6-53A6E66AF138}"/>
                </c:ext>
              </c:extLst>
            </c:dLbl>
            <c:dLbl>
              <c:idx val="3"/>
              <c:layout>
                <c:manualLayout>
                  <c:x val="1.8668226095168963E-2"/>
                  <c:y val="-1.4630657552705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FE6-47A3-A5F6-53A6E66AF138}"/>
                </c:ext>
              </c:extLst>
            </c:dLbl>
            <c:dLbl>
              <c:idx val="4"/>
              <c:layout>
                <c:manualLayout>
                  <c:x val="2.0424340262906467E-2"/>
                  <c:y val="-9.0943029287242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E6-47A3-A5F6-53A6E66AF138}"/>
                </c:ext>
              </c:extLst>
            </c:dLbl>
            <c:dLbl>
              <c:idx val="5"/>
              <c:layout>
                <c:manualLayout>
                  <c:x val="1.639178993839149E-2"/>
                  <c:y val="2.2746685108704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FE6-47A3-A5F6-53A6E66AF138}"/>
                </c:ext>
              </c:extLst>
            </c:dLbl>
            <c:dLbl>
              <c:idx val="6"/>
              <c:layout>
                <c:manualLayout>
                  <c:x val="-1.0325063969514246E-2"/>
                  <c:y val="1.3829380531909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FE6-47A3-A5F6-53A6E66AF138}"/>
                </c:ext>
              </c:extLst>
            </c:dLbl>
            <c:dLbl>
              <c:idx val="7"/>
              <c:layout>
                <c:manualLayout>
                  <c:x val="-2.9056875212774134E-2"/>
                  <c:y val="-1.345297048223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E6-47A3-A5F6-53A6E66AF138}"/>
                </c:ext>
              </c:extLst>
            </c:dLbl>
            <c:dLbl>
              <c:idx val="8"/>
              <c:layout>
                <c:manualLayout>
                  <c:x val="-3.9944321813329818E-2"/>
                  <c:y val="-3.3460337117894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FE6-47A3-A5F6-53A6E66AF138}"/>
                </c:ext>
              </c:extLst>
            </c:dLbl>
            <c:dLbl>
              <c:idx val="9"/>
              <c:layout>
                <c:manualLayout>
                  <c:x val="-7.8437057292524634E-3"/>
                  <c:y val="-7.5328796177925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FE6-47A3-A5F6-53A6E66AF138}"/>
                </c:ext>
              </c:extLst>
            </c:dLbl>
            <c:dLbl>
              <c:idx val="10"/>
              <c:layout>
                <c:manualLayout>
                  <c:x val="3.4640947078267884E-2"/>
                  <c:y val="-5.8022534222789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FE6-47A3-A5F6-53A6E66AF138}"/>
                </c:ext>
              </c:extLst>
            </c:dLbl>
            <c:dLbl>
              <c:idx val="11"/>
              <c:layout>
                <c:manualLayout>
                  <c:x val="-3.4922412941060189E-4"/>
                  <c:y val="-2.0236457674895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FE6-47A3-A5F6-53A6E66AF1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5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 1 101 178,9 тыс. руб. (10,2%)</c:v>
                </c:pt>
                <c:pt idx="1">
                  <c:v>Национальная оборона 471,2 тыс. руб. (0,004%)</c:v>
                </c:pt>
                <c:pt idx="2">
                  <c:v>Национальная безопасность и правоохранительная деятельность 86 070,8 тыс. руб. (0,8%)</c:v>
                </c:pt>
                <c:pt idx="3">
                  <c:v>Национальная экономика 576 814,1 тыс. руб.(5,4%)</c:v>
                </c:pt>
                <c:pt idx="4">
                  <c:v>Жилищно-коммунальное хозяйство 1 839 713,6 тыс. руб. (17,1%)</c:v>
                </c:pt>
                <c:pt idx="5">
                  <c:v>Охрана окружающей среды 101 047,1 тыс. руб. (0,9%)</c:v>
                </c:pt>
                <c:pt idx="6">
                  <c:v>Образование 5 590 831,0 тыс. руб. (51,9%)</c:v>
                </c:pt>
                <c:pt idx="7">
                  <c:v>Культура, кинематография 684 234,9 тыс. руб. (6,4%)</c:v>
                </c:pt>
                <c:pt idx="8">
                  <c:v>Здравоохранение 4 146,8 тыс. руб. (0,04%)</c:v>
                </c:pt>
                <c:pt idx="9">
                  <c:v>Социальная политика 151 799,9 тыс. руб. (1,4%)</c:v>
                </c:pt>
                <c:pt idx="10">
                  <c:v>Физическая культура и спорт 633 300,3 тыс. руб. (5,9%)</c:v>
                </c:pt>
                <c:pt idx="11">
                  <c:v>Обслуживание государственного (муниципального) долга 560,4 тыс. руб. (0,005%)</c:v>
                </c:pt>
              </c:strCache>
            </c:strRef>
          </c:cat>
          <c:val>
            <c:numRef>
              <c:f>Лист1!$B$2:$B$13</c:f>
              <c:numCache>
                <c:formatCode>#,##0.0</c:formatCode>
                <c:ptCount val="12"/>
                <c:pt idx="0">
                  <c:v>1101178.8999999999</c:v>
                </c:pt>
                <c:pt idx="1">
                  <c:v>471.2</c:v>
                </c:pt>
                <c:pt idx="2">
                  <c:v>86070.8</c:v>
                </c:pt>
                <c:pt idx="3">
                  <c:v>576814.1</c:v>
                </c:pt>
                <c:pt idx="4">
                  <c:v>1839713.6</c:v>
                </c:pt>
                <c:pt idx="5">
                  <c:v>101047.1</c:v>
                </c:pt>
                <c:pt idx="6">
                  <c:v>5590831</c:v>
                </c:pt>
                <c:pt idx="7">
                  <c:v>684234.9</c:v>
                </c:pt>
                <c:pt idx="8">
                  <c:v>4146.8</c:v>
                </c:pt>
                <c:pt idx="9">
                  <c:v>151799.9</c:v>
                </c:pt>
                <c:pt idx="10">
                  <c:v>633300.30000000005</c:v>
                </c:pt>
                <c:pt idx="11">
                  <c:v>560.4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E6-47A3-A5F6-53A6E66AF1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9.7629009762900981E-2"/>
          <c:y val="0.53007416454639833"/>
          <c:w val="0.84931802457747185"/>
          <c:h val="0.463860345354041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5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5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budget.stupinoadm.ru/byudzhet/byudzhet-dlya-grazhdan-00001/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budget.stupinoadm.ru/byudzhet/byudzhet-dlya-grazhdan-00001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599AFB-7C83-4858-B52F-E471FD80B079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EC8A47-EB9F-4D40-88B8-619AB6A1BF1D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</a:p>
      </dgm:t>
    </dgm:pt>
    <dgm:pt modelId="{8DC982D0-7178-4CE5-A2CB-9951D90BA94F}" type="parTrans" cxnId="{340686A2-C40C-4A50-B5A5-E42085D17DC1}">
      <dgm:prSet/>
      <dgm:spPr/>
      <dgm:t>
        <a:bodyPr/>
        <a:lstStyle/>
        <a:p>
          <a:endParaRPr lang="ru-RU" sz="1400"/>
        </a:p>
      </dgm:t>
    </dgm:pt>
    <dgm:pt modelId="{1C48BDB7-AA8F-470F-B925-A569685157B6}" type="sibTrans" cxnId="{340686A2-C40C-4A50-B5A5-E42085D17DC1}">
      <dgm:prSet/>
      <dgm:spPr/>
      <dgm:t>
        <a:bodyPr/>
        <a:lstStyle/>
        <a:p>
          <a:endParaRPr lang="ru-RU" sz="1400"/>
        </a:p>
      </dgm:t>
    </dgm:pt>
    <dgm:pt modelId="{8835D6E9-479D-4E78-956E-2648EB9E02CA}">
      <dgm:prSet phldrT="[Текст]" custT="1"/>
      <dgm:spPr/>
      <dgm:t>
        <a:bodyPr/>
        <a:lstStyle/>
        <a:p>
          <a:r>
            <a: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</a:rPr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налогов, а также пеней и штрафов по ним </a:t>
          </a:r>
          <a:endParaRPr lang="ru-RU" sz="18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58913C9-DAD2-4576-8087-F545EAA0CBEF}" type="parTrans" cxnId="{D81AD3F0-80FD-4760-8E04-23334DF4217F}">
      <dgm:prSet/>
      <dgm:spPr/>
      <dgm:t>
        <a:bodyPr/>
        <a:lstStyle/>
        <a:p>
          <a:endParaRPr lang="ru-RU" sz="1400"/>
        </a:p>
      </dgm:t>
    </dgm:pt>
    <dgm:pt modelId="{31AE1DC3-0B32-4A23-8191-5ABAA0C558B7}" type="sibTrans" cxnId="{D81AD3F0-80FD-4760-8E04-23334DF4217F}">
      <dgm:prSet/>
      <dgm:spPr/>
      <dgm:t>
        <a:bodyPr/>
        <a:lstStyle/>
        <a:p>
          <a:endParaRPr lang="ru-RU" sz="1400"/>
        </a:p>
      </dgm:t>
    </dgm:pt>
    <dgm:pt modelId="{E10E4D8A-32CD-4D55-B4BE-DF930DE2F397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</a:p>
      </dgm:t>
    </dgm:pt>
    <dgm:pt modelId="{53A1853E-5D7B-40FD-BD06-8D1D39599EAF}" type="parTrans" cxnId="{885A4B36-B005-43D7-9B50-91C3F2A2F6B1}">
      <dgm:prSet/>
      <dgm:spPr/>
      <dgm:t>
        <a:bodyPr/>
        <a:lstStyle/>
        <a:p>
          <a:endParaRPr lang="ru-RU" sz="1400"/>
        </a:p>
      </dgm:t>
    </dgm:pt>
    <dgm:pt modelId="{992C44B8-3782-4EEB-9B60-0B06873DE5EA}" type="sibTrans" cxnId="{885A4B36-B005-43D7-9B50-91C3F2A2F6B1}">
      <dgm:prSet/>
      <dgm:spPr/>
      <dgm:t>
        <a:bodyPr/>
        <a:lstStyle/>
        <a:p>
          <a:endParaRPr lang="ru-RU" sz="1400"/>
        </a:p>
      </dgm:t>
    </dgm:pt>
    <dgm:pt modelId="{171FBCCF-15C1-443C-8C37-A91A8A40F093}">
      <dgm:prSet phldrT="[Текст]" custT="1"/>
      <dgm:spPr/>
      <dgm:t>
        <a:bodyPr/>
        <a:lstStyle/>
        <a:p>
          <a:r>
            <a:rPr lang="ru-RU" sz="1800" dirty="0">
              <a:solidFill>
                <a:srgbClr val="000000"/>
              </a:solidFill>
              <a:latin typeface="Times New Roman"/>
            </a:rPr>
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 имущества, а также платежи в виде штрафов и иных санкций за нарушение законодательства </a:t>
          </a:r>
          <a:endParaRPr lang="ru-RU" sz="1800" dirty="0"/>
        </a:p>
      </dgm:t>
    </dgm:pt>
    <dgm:pt modelId="{79A08A0A-5BFB-4FC9-B61D-0F57C1652FCC}" type="parTrans" cxnId="{62D17442-B24D-484B-9ECE-870840B6B4B0}">
      <dgm:prSet/>
      <dgm:spPr/>
      <dgm:t>
        <a:bodyPr/>
        <a:lstStyle/>
        <a:p>
          <a:endParaRPr lang="ru-RU" sz="1400"/>
        </a:p>
      </dgm:t>
    </dgm:pt>
    <dgm:pt modelId="{F92457EB-4839-4E0B-9145-ED94662136DF}" type="sibTrans" cxnId="{62D17442-B24D-484B-9ECE-870840B6B4B0}">
      <dgm:prSet/>
      <dgm:spPr/>
      <dgm:t>
        <a:bodyPr/>
        <a:lstStyle/>
        <a:p>
          <a:endParaRPr lang="ru-RU" sz="1400"/>
        </a:p>
      </dgm:t>
    </dgm:pt>
    <dgm:pt modelId="{5142BAD6-8E63-4FAF-80C0-3B2282AEA1FD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</a:p>
      </dgm:t>
    </dgm:pt>
    <dgm:pt modelId="{C33B55AE-4586-42D5-9965-9FF97BA02A4F}" type="parTrans" cxnId="{B1DC3DEB-170B-4910-A593-4183AC48D9F6}">
      <dgm:prSet/>
      <dgm:spPr/>
      <dgm:t>
        <a:bodyPr/>
        <a:lstStyle/>
        <a:p>
          <a:endParaRPr lang="ru-RU" sz="1400"/>
        </a:p>
      </dgm:t>
    </dgm:pt>
    <dgm:pt modelId="{D7BDB003-F52E-4F0B-BD97-CCEDA74985AB}" type="sibTrans" cxnId="{B1DC3DEB-170B-4910-A593-4183AC48D9F6}">
      <dgm:prSet/>
      <dgm:spPr/>
      <dgm:t>
        <a:bodyPr/>
        <a:lstStyle/>
        <a:p>
          <a:endParaRPr lang="ru-RU" sz="1400"/>
        </a:p>
      </dgm:t>
    </dgm:pt>
    <dgm:pt modelId="{B2F48C43-685A-4FE8-B9A5-9FCE1289C16A}">
      <dgm:prSet phldrT="[Текст]" custT="1"/>
      <dgm:spPr/>
      <dgm:t>
        <a:bodyPr/>
        <a:lstStyle/>
        <a:p>
          <a:r>
            <a:rPr lang="ru-RU" sz="1800" dirty="0">
              <a:solidFill>
                <a:srgbClr val="000000"/>
              </a:solidFill>
              <a:latin typeface="Times New Roman"/>
            </a:rPr>
            <a:t>Дотации, субсидии, субвенции, иные межбюджетные трансферты из федерального и областного бюджета, а также безвозмездные поступления от физических и юридических лиц</a:t>
          </a:r>
          <a:endParaRPr lang="ru-RU" sz="1800" dirty="0"/>
        </a:p>
      </dgm:t>
    </dgm:pt>
    <dgm:pt modelId="{8D67F3F9-B66B-4015-95B8-C0979675D1D0}" type="parTrans" cxnId="{00492944-3DA5-4793-9E7D-0FB15B4F3292}">
      <dgm:prSet/>
      <dgm:spPr/>
      <dgm:t>
        <a:bodyPr/>
        <a:lstStyle/>
        <a:p>
          <a:endParaRPr lang="ru-RU" sz="1400"/>
        </a:p>
      </dgm:t>
    </dgm:pt>
    <dgm:pt modelId="{CD523CBA-27E8-45F9-8BFF-8707B281D958}" type="sibTrans" cxnId="{00492944-3DA5-4793-9E7D-0FB15B4F3292}">
      <dgm:prSet/>
      <dgm:spPr/>
      <dgm:t>
        <a:bodyPr/>
        <a:lstStyle/>
        <a:p>
          <a:endParaRPr lang="ru-RU" sz="1400"/>
        </a:p>
      </dgm:t>
    </dgm:pt>
    <dgm:pt modelId="{A23D9BDC-C518-47D8-8C43-46279C117093}" type="pres">
      <dgm:prSet presAssocID="{D4599AFB-7C83-4858-B52F-E471FD80B07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2CD6D36-C9AA-4FF8-BB1E-DDFF229C17C1}" type="pres">
      <dgm:prSet presAssocID="{BAEC8A47-EB9F-4D40-88B8-619AB6A1BF1D}" presName="composite" presStyleCnt="0"/>
      <dgm:spPr/>
    </dgm:pt>
    <dgm:pt modelId="{BA6CEF46-EB05-4A1C-8EB3-0B420980129E}" type="pres">
      <dgm:prSet presAssocID="{BAEC8A47-EB9F-4D40-88B8-619AB6A1BF1D}" presName="bentUpArrow1" presStyleLbl="alignImgPlace1" presStyleIdx="0" presStyleCnt="2" custAng="10800000" custLinFactNeighborX="59" custLinFactNeighborY="14589"/>
      <dgm:spPr>
        <a:noFill/>
        <a:ln>
          <a:noFill/>
        </a:ln>
      </dgm:spPr>
    </dgm:pt>
    <dgm:pt modelId="{669F37FD-5C3A-42D3-92FD-7B69BCCECB4C}" type="pres">
      <dgm:prSet presAssocID="{BAEC8A47-EB9F-4D40-88B8-619AB6A1BF1D}" presName="ParentText" presStyleLbl="node1" presStyleIdx="0" presStyleCnt="3" custScaleX="69656" custScaleY="87256" custLinFactNeighborX="-1363" custLinFactNeighborY="16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F3B78-772F-4359-8DB9-8FC211807BA1}" type="pres">
      <dgm:prSet presAssocID="{BAEC8A47-EB9F-4D40-88B8-619AB6A1BF1D}" presName="ChildText" presStyleLbl="revTx" presStyleIdx="0" presStyleCnt="3" custScaleX="298272" custScaleY="130633" custLinFactNeighborX="83765" custLinFactNeighborY="18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3DED3-76EC-41AC-8A8D-F3E764EE3924}" type="pres">
      <dgm:prSet presAssocID="{1C48BDB7-AA8F-470F-B925-A569685157B6}" presName="sibTrans" presStyleCnt="0"/>
      <dgm:spPr/>
    </dgm:pt>
    <dgm:pt modelId="{D65637DD-6A17-4124-9BC3-3648126E1FD1}" type="pres">
      <dgm:prSet presAssocID="{E10E4D8A-32CD-4D55-B4BE-DF930DE2F397}" presName="composite" presStyleCnt="0"/>
      <dgm:spPr/>
    </dgm:pt>
    <dgm:pt modelId="{53A251A0-B944-4BA8-81C0-84031743A461}" type="pres">
      <dgm:prSet presAssocID="{E10E4D8A-32CD-4D55-B4BE-DF930DE2F397}" presName="bentUpArrow1" presStyleLbl="alignImgPlace1" presStyleIdx="1" presStyleCnt="2" custAng="10800000" custLinFactX="-40164" custLinFactY="-11283" custLinFactNeighborX="-100000" custLinFactNeighborY="-100000"/>
      <dgm:spPr>
        <a:noFill/>
        <a:ln>
          <a:noFill/>
        </a:ln>
      </dgm:spPr>
    </dgm:pt>
    <dgm:pt modelId="{9F30757E-33C5-4119-8EDF-F37E0E6D01A8}" type="pres">
      <dgm:prSet presAssocID="{E10E4D8A-32CD-4D55-B4BE-DF930DE2F397}" presName="ParentText" presStyleLbl="node1" presStyleIdx="1" presStyleCnt="3" custScaleX="72176" custScaleY="94697" custLinFactX="-14105" custLinFactNeighborX="-100000" custLinFactNeighborY="49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FF782-DDB2-4D47-97E6-2F221035A0D0}" type="pres">
      <dgm:prSet presAssocID="{E10E4D8A-32CD-4D55-B4BE-DF930DE2F397}" presName="ChildText" presStyleLbl="revTx" presStyleIdx="1" presStyleCnt="3" custScaleX="333826" custLinFactNeighborX="-50954" custLinFactNeighborY="42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A6214-AF0F-4EA0-9BAD-A02F0EEF03C0}" type="pres">
      <dgm:prSet presAssocID="{992C44B8-3782-4EEB-9B60-0B06873DE5EA}" presName="sibTrans" presStyleCnt="0"/>
      <dgm:spPr/>
    </dgm:pt>
    <dgm:pt modelId="{0E0FDB4A-DDB5-4868-877B-B6F3EC116C25}" type="pres">
      <dgm:prSet presAssocID="{5142BAD6-8E63-4FAF-80C0-3B2282AEA1FD}" presName="composite" presStyleCnt="0"/>
      <dgm:spPr/>
    </dgm:pt>
    <dgm:pt modelId="{485F9950-F438-4A2B-AC67-C55BF8A103AE}" type="pres">
      <dgm:prSet presAssocID="{5142BAD6-8E63-4FAF-80C0-3B2282AEA1FD}" presName="ParentText" presStyleLbl="node1" presStyleIdx="2" presStyleCnt="3" custScaleX="72369" custScaleY="81875" custLinFactX="-100000" custLinFactNeighborX="-122926" custLinFactNeighborY="-118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F43623-D49A-4100-AE14-7D7EE1F8C98B}" type="pres">
      <dgm:prSet presAssocID="{5142BAD6-8E63-4FAF-80C0-3B2282AEA1FD}" presName="FinalChildText" presStyleLbl="revTx" presStyleIdx="2" presStyleCnt="3" custScaleX="329010" custScaleY="82666" custLinFactX="-100000" custLinFactNeighborX="-102996" custLinFactNeighborY="-49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1AD3F0-80FD-4760-8E04-23334DF4217F}" srcId="{BAEC8A47-EB9F-4D40-88B8-619AB6A1BF1D}" destId="{8835D6E9-479D-4E78-956E-2648EB9E02CA}" srcOrd="0" destOrd="0" parTransId="{158913C9-DAD2-4576-8087-F545EAA0CBEF}" sibTransId="{31AE1DC3-0B32-4A23-8191-5ABAA0C558B7}"/>
    <dgm:cxn modelId="{B1DC3DEB-170B-4910-A593-4183AC48D9F6}" srcId="{D4599AFB-7C83-4858-B52F-E471FD80B079}" destId="{5142BAD6-8E63-4FAF-80C0-3B2282AEA1FD}" srcOrd="2" destOrd="0" parTransId="{C33B55AE-4586-42D5-9965-9FF97BA02A4F}" sibTransId="{D7BDB003-F52E-4F0B-BD97-CCEDA74985AB}"/>
    <dgm:cxn modelId="{6DA56EBC-8D1C-4859-B01B-97E587CE8751}" type="presOf" srcId="{E10E4D8A-32CD-4D55-B4BE-DF930DE2F397}" destId="{9F30757E-33C5-4119-8EDF-F37E0E6D01A8}" srcOrd="0" destOrd="0" presId="urn:microsoft.com/office/officeart/2005/8/layout/StepDownProcess"/>
    <dgm:cxn modelId="{62D17442-B24D-484B-9ECE-870840B6B4B0}" srcId="{E10E4D8A-32CD-4D55-B4BE-DF930DE2F397}" destId="{171FBCCF-15C1-443C-8C37-A91A8A40F093}" srcOrd="0" destOrd="0" parTransId="{79A08A0A-5BFB-4FC9-B61D-0F57C1652FCC}" sibTransId="{F92457EB-4839-4E0B-9145-ED94662136DF}"/>
    <dgm:cxn modelId="{A8AAA4EB-BA0B-4F00-9CB3-F8E8FA453BEB}" type="presOf" srcId="{171FBCCF-15C1-443C-8C37-A91A8A40F093}" destId="{BA9FF782-DDB2-4D47-97E6-2F221035A0D0}" srcOrd="0" destOrd="0" presId="urn:microsoft.com/office/officeart/2005/8/layout/StepDownProcess"/>
    <dgm:cxn modelId="{340686A2-C40C-4A50-B5A5-E42085D17DC1}" srcId="{D4599AFB-7C83-4858-B52F-E471FD80B079}" destId="{BAEC8A47-EB9F-4D40-88B8-619AB6A1BF1D}" srcOrd="0" destOrd="0" parTransId="{8DC982D0-7178-4CE5-A2CB-9951D90BA94F}" sibTransId="{1C48BDB7-AA8F-470F-B925-A569685157B6}"/>
    <dgm:cxn modelId="{F0DBC8AC-52EB-46A6-AFD6-6D5043E00FF9}" type="presOf" srcId="{B2F48C43-685A-4FE8-B9A5-9FCE1289C16A}" destId="{BDF43623-D49A-4100-AE14-7D7EE1F8C98B}" srcOrd="0" destOrd="0" presId="urn:microsoft.com/office/officeart/2005/8/layout/StepDownProcess"/>
    <dgm:cxn modelId="{00492944-3DA5-4793-9E7D-0FB15B4F3292}" srcId="{5142BAD6-8E63-4FAF-80C0-3B2282AEA1FD}" destId="{B2F48C43-685A-4FE8-B9A5-9FCE1289C16A}" srcOrd="0" destOrd="0" parTransId="{8D67F3F9-B66B-4015-95B8-C0979675D1D0}" sibTransId="{CD523CBA-27E8-45F9-8BFF-8707B281D958}"/>
    <dgm:cxn modelId="{FB258B36-D805-4443-B1BF-4EB64915D37B}" type="presOf" srcId="{BAEC8A47-EB9F-4D40-88B8-619AB6A1BF1D}" destId="{669F37FD-5C3A-42D3-92FD-7B69BCCECB4C}" srcOrd="0" destOrd="0" presId="urn:microsoft.com/office/officeart/2005/8/layout/StepDownProcess"/>
    <dgm:cxn modelId="{519D606B-0DA1-47FB-85CA-CC1949F857A6}" type="presOf" srcId="{5142BAD6-8E63-4FAF-80C0-3B2282AEA1FD}" destId="{485F9950-F438-4A2B-AC67-C55BF8A103AE}" srcOrd="0" destOrd="0" presId="urn:microsoft.com/office/officeart/2005/8/layout/StepDownProcess"/>
    <dgm:cxn modelId="{312A62BC-1723-4BCF-B979-4F443A359F64}" type="presOf" srcId="{D4599AFB-7C83-4858-B52F-E471FD80B079}" destId="{A23D9BDC-C518-47D8-8C43-46279C117093}" srcOrd="0" destOrd="0" presId="urn:microsoft.com/office/officeart/2005/8/layout/StepDownProcess"/>
    <dgm:cxn modelId="{1A74BB3D-191A-47AB-8279-BE68FB522450}" type="presOf" srcId="{8835D6E9-479D-4E78-956E-2648EB9E02CA}" destId="{A3DF3B78-772F-4359-8DB9-8FC211807BA1}" srcOrd="0" destOrd="0" presId="urn:microsoft.com/office/officeart/2005/8/layout/StepDownProcess"/>
    <dgm:cxn modelId="{885A4B36-B005-43D7-9B50-91C3F2A2F6B1}" srcId="{D4599AFB-7C83-4858-B52F-E471FD80B079}" destId="{E10E4D8A-32CD-4D55-B4BE-DF930DE2F397}" srcOrd="1" destOrd="0" parTransId="{53A1853E-5D7B-40FD-BD06-8D1D39599EAF}" sibTransId="{992C44B8-3782-4EEB-9B60-0B06873DE5EA}"/>
    <dgm:cxn modelId="{CCBF8F11-E6B9-4754-9979-B32D897BA538}" type="presParOf" srcId="{A23D9BDC-C518-47D8-8C43-46279C117093}" destId="{D2CD6D36-C9AA-4FF8-BB1E-DDFF229C17C1}" srcOrd="0" destOrd="0" presId="urn:microsoft.com/office/officeart/2005/8/layout/StepDownProcess"/>
    <dgm:cxn modelId="{A48AAA3B-0790-4FD5-9F9F-7F376BBEC640}" type="presParOf" srcId="{D2CD6D36-C9AA-4FF8-BB1E-DDFF229C17C1}" destId="{BA6CEF46-EB05-4A1C-8EB3-0B420980129E}" srcOrd="0" destOrd="0" presId="urn:microsoft.com/office/officeart/2005/8/layout/StepDownProcess"/>
    <dgm:cxn modelId="{9EAFC19E-4C34-4F25-A31D-1754C950C685}" type="presParOf" srcId="{D2CD6D36-C9AA-4FF8-BB1E-DDFF229C17C1}" destId="{669F37FD-5C3A-42D3-92FD-7B69BCCECB4C}" srcOrd="1" destOrd="0" presId="urn:microsoft.com/office/officeart/2005/8/layout/StepDownProcess"/>
    <dgm:cxn modelId="{05EEDC3D-2788-404C-B3B3-AC72016C724B}" type="presParOf" srcId="{D2CD6D36-C9AA-4FF8-BB1E-DDFF229C17C1}" destId="{A3DF3B78-772F-4359-8DB9-8FC211807BA1}" srcOrd="2" destOrd="0" presId="urn:microsoft.com/office/officeart/2005/8/layout/StepDownProcess"/>
    <dgm:cxn modelId="{CF60871C-9E63-49F2-AB4F-7714F9D18F1A}" type="presParOf" srcId="{A23D9BDC-C518-47D8-8C43-46279C117093}" destId="{B6D3DED3-76EC-41AC-8A8D-F3E764EE3924}" srcOrd="1" destOrd="0" presId="urn:microsoft.com/office/officeart/2005/8/layout/StepDownProcess"/>
    <dgm:cxn modelId="{781329FC-E3A9-48E1-A576-A0ED2FD2CFA4}" type="presParOf" srcId="{A23D9BDC-C518-47D8-8C43-46279C117093}" destId="{D65637DD-6A17-4124-9BC3-3648126E1FD1}" srcOrd="2" destOrd="0" presId="urn:microsoft.com/office/officeart/2005/8/layout/StepDownProcess"/>
    <dgm:cxn modelId="{B443A0E9-22CB-49DE-B17F-7914D95AA721}" type="presParOf" srcId="{D65637DD-6A17-4124-9BC3-3648126E1FD1}" destId="{53A251A0-B944-4BA8-81C0-84031743A461}" srcOrd="0" destOrd="0" presId="urn:microsoft.com/office/officeart/2005/8/layout/StepDownProcess"/>
    <dgm:cxn modelId="{64543691-C96C-49FB-9715-F90ED74DCAC2}" type="presParOf" srcId="{D65637DD-6A17-4124-9BC3-3648126E1FD1}" destId="{9F30757E-33C5-4119-8EDF-F37E0E6D01A8}" srcOrd="1" destOrd="0" presId="urn:microsoft.com/office/officeart/2005/8/layout/StepDownProcess"/>
    <dgm:cxn modelId="{CAD2E729-47CA-403A-8219-59760E75D864}" type="presParOf" srcId="{D65637DD-6A17-4124-9BC3-3648126E1FD1}" destId="{BA9FF782-DDB2-4D47-97E6-2F221035A0D0}" srcOrd="2" destOrd="0" presId="urn:microsoft.com/office/officeart/2005/8/layout/StepDownProcess"/>
    <dgm:cxn modelId="{BE5A254E-AF02-46D7-8885-B0C778A948F0}" type="presParOf" srcId="{A23D9BDC-C518-47D8-8C43-46279C117093}" destId="{42FA6214-AF0F-4EA0-9BAD-A02F0EEF03C0}" srcOrd="3" destOrd="0" presId="urn:microsoft.com/office/officeart/2005/8/layout/StepDownProcess"/>
    <dgm:cxn modelId="{941AE332-2FA8-4B84-8C31-8496EBF49663}" type="presParOf" srcId="{A23D9BDC-C518-47D8-8C43-46279C117093}" destId="{0E0FDB4A-DDB5-4868-877B-B6F3EC116C25}" srcOrd="4" destOrd="0" presId="urn:microsoft.com/office/officeart/2005/8/layout/StepDownProcess"/>
    <dgm:cxn modelId="{74106D3A-98DB-4EA4-971B-13A51009C98E}" type="presParOf" srcId="{0E0FDB4A-DDB5-4868-877B-B6F3EC116C25}" destId="{485F9950-F438-4A2B-AC67-C55BF8A103AE}" srcOrd="0" destOrd="0" presId="urn:microsoft.com/office/officeart/2005/8/layout/StepDownProcess"/>
    <dgm:cxn modelId="{0FC9B426-386B-4033-902C-0E471DC9B93A}" type="presParOf" srcId="{0E0FDB4A-DDB5-4868-877B-B6F3EC116C25}" destId="{BDF43623-D49A-4100-AE14-7D7EE1F8C98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BFE998-BC8C-490E-AAD1-BE9B5FBDBC9A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CDDCCC-87F7-4231-9C2B-19C93F8231CE}">
      <dgm:prSet custT="1"/>
      <dgm:spPr>
        <a:solidFill>
          <a:schemeClr val="accent1">
            <a:lumMod val="40000"/>
            <a:lumOff val="60000"/>
          </a:schemeClr>
        </a:solidFill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 rtl="0"/>
          <a:r>
            <a:rPr lang="en-US" sz="1600" u="sng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https://budget.stupinoadm.ru/byudzhet/byudzhet-dlya-grazhdan-00001/</a:t>
          </a:r>
          <a:endParaRPr lang="ru-RU" sz="1600" dirty="0">
            <a:solidFill>
              <a:srgbClr val="7030A0"/>
            </a:solidFill>
          </a:endParaRPr>
        </a:p>
      </dgm:t>
    </dgm:pt>
    <dgm:pt modelId="{5974F7D3-B522-47E0-88B9-861EF1EC408F}" type="sibTrans" cxnId="{A62D66BB-2DCC-4FCA-A01F-A41A61A79E6D}">
      <dgm:prSet/>
      <dgm:spPr/>
      <dgm:t>
        <a:bodyPr/>
        <a:lstStyle/>
        <a:p>
          <a:endParaRPr lang="ru-RU"/>
        </a:p>
      </dgm:t>
    </dgm:pt>
    <dgm:pt modelId="{90FBBED5-97B5-457C-9736-B69D04A78A65}" type="parTrans" cxnId="{A62D66BB-2DCC-4FCA-A01F-A41A61A79E6D}">
      <dgm:prSet/>
      <dgm:spPr/>
      <dgm:t>
        <a:bodyPr/>
        <a:lstStyle/>
        <a:p>
          <a:endParaRPr lang="ru-RU"/>
        </a:p>
      </dgm:t>
    </dgm:pt>
    <dgm:pt modelId="{65373608-A241-4E24-9E03-1A50D1CE62E2}" type="pres">
      <dgm:prSet presAssocID="{B4BFE998-BC8C-490E-AAD1-BE9B5FBDBC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E6374-73CC-41AF-BD66-4CF9E1C8EC87}" type="pres">
      <dgm:prSet presAssocID="{65CDDCCC-87F7-4231-9C2B-19C93F8231CE}" presName="parentText" presStyleLbl="node1" presStyleIdx="0" presStyleCnt="1" custLinFactY="24576" custLinFactNeighborX="8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7C04CC-9E38-4BA8-9DAC-8D8336A944DB}" type="presOf" srcId="{65CDDCCC-87F7-4231-9C2B-19C93F8231CE}" destId="{D12E6374-73CC-41AF-BD66-4CF9E1C8EC87}" srcOrd="0" destOrd="0" presId="urn:microsoft.com/office/officeart/2005/8/layout/vList2"/>
    <dgm:cxn modelId="{A62D66BB-2DCC-4FCA-A01F-A41A61A79E6D}" srcId="{B4BFE998-BC8C-490E-AAD1-BE9B5FBDBC9A}" destId="{65CDDCCC-87F7-4231-9C2B-19C93F8231CE}" srcOrd="0" destOrd="0" parTransId="{90FBBED5-97B5-457C-9736-B69D04A78A65}" sibTransId="{5974F7D3-B522-47E0-88B9-861EF1EC408F}"/>
    <dgm:cxn modelId="{9DF78BEF-0717-4C67-8D89-7BE7DB2DA347}" type="presOf" srcId="{B4BFE998-BC8C-490E-AAD1-BE9B5FBDBC9A}" destId="{65373608-A241-4E24-9E03-1A50D1CE62E2}" srcOrd="0" destOrd="0" presId="urn:microsoft.com/office/officeart/2005/8/layout/vList2"/>
    <dgm:cxn modelId="{E61CD8F8-AB81-4578-9D10-BFB17898013D}" type="presParOf" srcId="{65373608-A241-4E24-9E03-1A50D1CE62E2}" destId="{D12E6374-73CC-41AF-BD66-4CF9E1C8EC87}" srcOrd="0" destOrd="0" presId="urn:microsoft.com/office/officeart/2005/8/layout/vList2"/>
  </dgm:cxnLst>
  <dgm:bg>
    <a:solidFill>
      <a:schemeClr val="accent1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CEF46-EB05-4A1C-8EB3-0B420980129E}">
      <dsp:nvSpPr>
        <dsp:cNvPr id="0" name=""/>
        <dsp:cNvSpPr/>
      </dsp:nvSpPr>
      <dsp:spPr>
        <a:xfrm rot="16200000">
          <a:off x="99780" y="3178311"/>
          <a:ext cx="1523973" cy="173499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F37FD-5C3A-42D3-92FD-7B69BCCECB4C}">
      <dsp:nvSpPr>
        <dsp:cNvPr id="0" name=""/>
        <dsp:cNvSpPr/>
      </dsp:nvSpPr>
      <dsp:spPr>
        <a:xfrm>
          <a:off x="49262" y="1409780"/>
          <a:ext cx="1787006" cy="1566898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2">
                <a:tint val="92000"/>
                <a:satMod val="170000"/>
              </a:schemeClr>
            </a:gs>
            <a:gs pos="15000">
              <a:schemeClr val="accent2">
                <a:tint val="92000"/>
                <a:shade val="99000"/>
                <a:satMod val="170000"/>
              </a:schemeClr>
            </a:gs>
            <a:gs pos="62000">
              <a:schemeClr val="accent2">
                <a:tint val="96000"/>
                <a:shade val="80000"/>
                <a:satMod val="170000"/>
              </a:schemeClr>
            </a:gs>
            <a:gs pos="97000">
              <a:schemeClr val="accent2">
                <a:tint val="98000"/>
                <a:shade val="63000"/>
                <a:satMod val="170000"/>
              </a:schemeClr>
            </a:gs>
            <a:gs pos="100000">
              <a:schemeClr val="accent2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2"/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</a:p>
      </dsp:txBody>
      <dsp:txXfrm>
        <a:off x="125765" y="1486283"/>
        <a:ext cx="1634000" cy="1413892"/>
      </dsp:txXfrm>
    </dsp:sp>
    <dsp:sp modelId="{A3DF3B78-772F-4359-8DB9-8FC211807BA1}">
      <dsp:nvSpPr>
        <dsp:cNvPr id="0" name=""/>
        <dsp:cNvSpPr/>
      </dsp:nvSpPr>
      <dsp:spPr>
        <a:xfrm>
          <a:off x="1973666" y="1242073"/>
          <a:ext cx="5565402" cy="1896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</a:rPr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налогов, а также пеней и штрафов по ним </a:t>
          </a:r>
          <a:endParaRPr lang="ru-RU" sz="1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973666" y="1242073"/>
        <a:ext cx="5565402" cy="1896011"/>
      </dsp:txXfrm>
    </dsp:sp>
    <dsp:sp modelId="{53A251A0-B944-4BA8-81C0-84031743A461}">
      <dsp:nvSpPr>
        <dsp:cNvPr id="0" name=""/>
        <dsp:cNvSpPr/>
      </dsp:nvSpPr>
      <dsp:spPr>
        <a:xfrm rot="16200000">
          <a:off x="538700" y="3229659"/>
          <a:ext cx="1523973" cy="173499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0757E-33C5-4119-8EDF-F37E0E6D01A8}">
      <dsp:nvSpPr>
        <dsp:cNvPr id="0" name=""/>
        <dsp:cNvSpPr/>
      </dsp:nvSpPr>
      <dsp:spPr>
        <a:xfrm>
          <a:off x="0" y="3292641"/>
          <a:ext cx="1851656" cy="1700520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1">
                <a:tint val="92000"/>
                <a:satMod val="170000"/>
              </a:schemeClr>
            </a:gs>
            <a:gs pos="15000">
              <a:schemeClr val="accent1">
                <a:tint val="92000"/>
                <a:shade val="99000"/>
                <a:satMod val="170000"/>
              </a:schemeClr>
            </a:gs>
            <a:gs pos="62000">
              <a:schemeClr val="accent1">
                <a:tint val="96000"/>
                <a:shade val="80000"/>
                <a:satMod val="170000"/>
              </a:schemeClr>
            </a:gs>
            <a:gs pos="97000">
              <a:schemeClr val="accent1">
                <a:tint val="98000"/>
                <a:shade val="63000"/>
                <a:satMod val="170000"/>
              </a:schemeClr>
            </a:gs>
            <a:gs pos="100000">
              <a:schemeClr val="accent1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1"/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</a:p>
      </dsp:txBody>
      <dsp:txXfrm>
        <a:off x="83027" y="3375668"/>
        <a:ext cx="1685602" cy="1534466"/>
      </dsp:txXfrm>
    </dsp:sp>
    <dsp:sp modelId="{BA9FF782-DDB2-4D47-97E6-2F221035A0D0}">
      <dsp:nvSpPr>
        <dsp:cNvPr id="0" name=""/>
        <dsp:cNvSpPr/>
      </dsp:nvSpPr>
      <dsp:spPr>
        <a:xfrm>
          <a:off x="2000046" y="3468945"/>
          <a:ext cx="6228798" cy="1451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solidFill>
                <a:srgbClr val="000000"/>
              </a:solidFill>
              <a:latin typeface="Times New Roman"/>
            </a:rPr>
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 имущества, а также платежи в виде штрафов и иных санкций за нарушение законодательства </a:t>
          </a:r>
          <a:endParaRPr lang="ru-RU" sz="1800" kern="1200" dirty="0"/>
        </a:p>
      </dsp:txBody>
      <dsp:txXfrm>
        <a:off x="2000046" y="3468945"/>
        <a:ext cx="6228798" cy="1451403"/>
      </dsp:txXfrm>
    </dsp:sp>
    <dsp:sp modelId="{485F9950-F438-4A2B-AC67-C55BF8A103AE}">
      <dsp:nvSpPr>
        <dsp:cNvPr id="0" name=""/>
        <dsp:cNvSpPr/>
      </dsp:nvSpPr>
      <dsp:spPr>
        <a:xfrm>
          <a:off x="17688" y="5232095"/>
          <a:ext cx="1856608" cy="1470269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6">
                <a:tint val="92000"/>
                <a:satMod val="170000"/>
              </a:schemeClr>
            </a:gs>
            <a:gs pos="15000">
              <a:schemeClr val="accent6">
                <a:tint val="92000"/>
                <a:shade val="99000"/>
                <a:satMod val="170000"/>
              </a:schemeClr>
            </a:gs>
            <a:gs pos="62000">
              <a:schemeClr val="accent6">
                <a:tint val="96000"/>
                <a:shade val="80000"/>
                <a:satMod val="170000"/>
              </a:schemeClr>
            </a:gs>
            <a:gs pos="97000">
              <a:schemeClr val="accent6">
                <a:tint val="98000"/>
                <a:shade val="63000"/>
                <a:satMod val="170000"/>
              </a:schemeClr>
            </a:gs>
            <a:gs pos="100000">
              <a:schemeClr val="accent6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6"/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</a:p>
      </dsp:txBody>
      <dsp:txXfrm>
        <a:off x="89474" y="5303881"/>
        <a:ext cx="1713036" cy="1326697"/>
      </dsp:txXfrm>
    </dsp:sp>
    <dsp:sp modelId="{BDF43623-D49A-4100-AE14-7D7EE1F8C98B}">
      <dsp:nvSpPr>
        <dsp:cNvPr id="0" name=""/>
        <dsp:cNvSpPr/>
      </dsp:nvSpPr>
      <dsp:spPr>
        <a:xfrm>
          <a:off x="2023646" y="5315645"/>
          <a:ext cx="6138937" cy="1199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solidFill>
                <a:srgbClr val="000000"/>
              </a:solidFill>
              <a:latin typeface="Times New Roman"/>
            </a:rPr>
            <a:t>Дотации, субсидии, субвенции, иные межбюджетные трансферты из федерального и областного бюджета, а также безвозмездные поступления от физических и юридических лиц</a:t>
          </a:r>
          <a:endParaRPr lang="ru-RU" sz="1800" kern="1200" dirty="0"/>
        </a:p>
      </dsp:txBody>
      <dsp:txXfrm>
        <a:off x="2023646" y="5315645"/>
        <a:ext cx="6138937" cy="11998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E6374-73CC-41AF-BD66-4CF9E1C8EC87}">
      <dsp:nvSpPr>
        <dsp:cNvPr id="0" name=""/>
        <dsp:cNvSpPr/>
      </dsp:nvSpPr>
      <dsp:spPr>
        <a:xfrm>
          <a:off x="0" y="13873"/>
          <a:ext cx="9004662" cy="46800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sng" kern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https://budget.stupinoadm.ru/byudzhet/byudzhet-dlya-grazhdan-00001/</a:t>
          </a:r>
          <a:endParaRPr lang="ru-RU" sz="1600" kern="1200" dirty="0">
            <a:solidFill>
              <a:srgbClr val="7030A0"/>
            </a:solidFill>
          </a:endParaRPr>
        </a:p>
      </dsp:txBody>
      <dsp:txXfrm>
        <a:off x="22846" y="36719"/>
        <a:ext cx="8958970" cy="4223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E42E5CA-95B5-4361-B827-9E686C95AD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6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226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6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3B01502-575E-4865-9EF0-6BB7480527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C50C8CB-28EA-4A29-9EFB-C878A6D61CB6}" type="slidenum">
              <a:rPr lang="ru-RU" altLang="ru-RU" smtClean="0">
                <a:latin typeface="Times New Roman" panose="02020603050405020304" pitchFamily="18" charset="0"/>
              </a:rPr>
              <a:pPr/>
              <a:t>1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E673368-3B64-473C-97A1-3D278B8451C5}" type="slidenum">
              <a:rPr lang="ru-RU" altLang="ru-RU" smtClean="0">
                <a:latin typeface="Times New Roman" panose="02020603050405020304" pitchFamily="18" charset="0"/>
              </a:rPr>
              <a:pPr/>
              <a:t>17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549AAB5-C9A3-47EA-B5D2-1CE4544BA9B1}" type="slidenum">
              <a:rPr lang="ru-RU" altLang="ru-RU" smtClean="0">
                <a:latin typeface="Times New Roman" panose="02020603050405020304" pitchFamily="18" charset="0"/>
              </a:rPr>
              <a:pPr/>
              <a:t>18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549AAB5-C9A3-47EA-B5D2-1CE4544BA9B1}" type="slidenum">
              <a:rPr lang="ru-RU" altLang="ru-RU" smtClean="0">
                <a:latin typeface="Times New Roman" panose="02020603050405020304" pitchFamily="18" charset="0"/>
              </a:rPr>
              <a:pPr/>
              <a:t>19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82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549AAB5-C9A3-47EA-B5D2-1CE4544BA9B1}" type="slidenum">
              <a:rPr lang="ru-RU" altLang="ru-RU" smtClean="0">
                <a:latin typeface="Times New Roman" panose="02020603050405020304" pitchFamily="18" charset="0"/>
              </a:rPr>
              <a:pPr/>
              <a:t>20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1998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549AAB5-C9A3-47EA-B5D2-1CE4544BA9B1}" type="slidenum">
              <a:rPr lang="ru-RU" altLang="ru-RU" smtClean="0">
                <a:latin typeface="Times New Roman" panose="02020603050405020304" pitchFamily="18" charset="0"/>
              </a:rPr>
              <a:pPr/>
              <a:t>21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3008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549AAB5-C9A3-47EA-B5D2-1CE4544BA9B1}" type="slidenum">
              <a:rPr lang="ru-RU" altLang="ru-RU" smtClean="0">
                <a:latin typeface="Times New Roman" panose="02020603050405020304" pitchFamily="18" charset="0"/>
              </a:rPr>
              <a:pPr/>
              <a:t>22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1717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549AAB5-C9A3-47EA-B5D2-1CE4544BA9B1}" type="slidenum">
              <a:rPr lang="ru-RU" altLang="ru-RU" smtClean="0">
                <a:latin typeface="Times New Roman" panose="02020603050405020304" pitchFamily="18" charset="0"/>
              </a:rPr>
              <a:pPr/>
              <a:t>23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0453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549AAB5-C9A3-47EA-B5D2-1CE4544BA9B1}" type="slidenum">
              <a:rPr lang="ru-RU" altLang="ru-RU" smtClean="0">
                <a:latin typeface="Times New Roman" panose="02020603050405020304" pitchFamily="18" charset="0"/>
              </a:rPr>
              <a:pPr/>
              <a:t>24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3919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549AAB5-C9A3-47EA-B5D2-1CE4544BA9B1}" type="slidenum">
              <a:rPr lang="ru-RU" altLang="ru-RU" smtClean="0">
                <a:latin typeface="Times New Roman" panose="02020603050405020304" pitchFamily="18" charset="0"/>
              </a:rPr>
              <a:pPr/>
              <a:t>25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1590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549AAB5-C9A3-47EA-B5D2-1CE4544BA9B1}" type="slidenum">
              <a:rPr lang="ru-RU" altLang="ru-RU" smtClean="0">
                <a:latin typeface="Times New Roman" panose="02020603050405020304" pitchFamily="18" charset="0"/>
              </a:rPr>
              <a:pPr/>
              <a:t>26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53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Раздвинуть на весь лист</a:t>
            </a: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A9927E0-5C3A-4AC9-9A51-92DCA06E8B05}" type="slidenum">
              <a:rPr lang="ru-RU" altLang="ru-RU" smtClean="0">
                <a:latin typeface="Times New Roman" panose="02020603050405020304" pitchFamily="18" charset="0"/>
              </a:rPr>
              <a:pPr/>
              <a:t>5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549AAB5-C9A3-47EA-B5D2-1CE4544BA9B1}" type="slidenum">
              <a:rPr lang="ru-RU" altLang="ru-RU" smtClean="0">
                <a:latin typeface="Times New Roman" panose="02020603050405020304" pitchFamily="18" charset="0"/>
              </a:rPr>
              <a:pPr/>
              <a:t>27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3186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549AAB5-C9A3-47EA-B5D2-1CE4544BA9B1}" type="slidenum">
              <a:rPr lang="ru-RU" altLang="ru-RU" smtClean="0">
                <a:latin typeface="Times New Roman" panose="02020603050405020304" pitchFamily="18" charset="0"/>
              </a:rPr>
              <a:pPr/>
              <a:t>28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461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549AAB5-C9A3-47EA-B5D2-1CE4544BA9B1}" type="slidenum">
              <a:rPr lang="ru-RU" altLang="ru-RU" smtClean="0">
                <a:latin typeface="Times New Roman" panose="02020603050405020304" pitchFamily="18" charset="0"/>
              </a:rPr>
              <a:pPr/>
              <a:t>29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648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549AAB5-C9A3-47EA-B5D2-1CE4544BA9B1}" type="slidenum">
              <a:rPr lang="ru-RU" altLang="ru-RU" smtClean="0">
                <a:latin typeface="Times New Roman" panose="02020603050405020304" pitchFamily="18" charset="0"/>
              </a:rPr>
              <a:pPr/>
              <a:t>30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6636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549AAB5-C9A3-47EA-B5D2-1CE4544BA9B1}" type="slidenum">
              <a:rPr lang="ru-RU" altLang="ru-RU" smtClean="0">
                <a:latin typeface="Times New Roman" panose="02020603050405020304" pitchFamily="18" charset="0"/>
              </a:rPr>
              <a:pPr/>
              <a:t>31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6245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549AAB5-C9A3-47EA-B5D2-1CE4544BA9B1}" type="slidenum">
              <a:rPr lang="ru-RU" altLang="ru-RU" smtClean="0">
                <a:latin typeface="Times New Roman" panose="02020603050405020304" pitchFamily="18" charset="0"/>
              </a:rPr>
              <a:pPr/>
              <a:t>32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2425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549AAB5-C9A3-47EA-B5D2-1CE4544BA9B1}" type="slidenum">
              <a:rPr lang="ru-RU" altLang="ru-RU" smtClean="0">
                <a:latin typeface="Times New Roman" panose="02020603050405020304" pitchFamily="18" charset="0"/>
              </a:rPr>
              <a:pPr/>
              <a:t>33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3023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F043358-F44E-4403-B4FB-0C4307E08D25}" type="slidenum">
              <a:rPr lang="ru-RU" altLang="ru-RU" smtClean="0">
                <a:latin typeface="Times New Roman" panose="02020603050405020304" pitchFamily="18" charset="0"/>
              </a:rPr>
              <a:pPr/>
              <a:t>34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440A1EE-C47A-4334-9308-9BAF707555CF}" type="slidenum">
              <a:rPr lang="ru-RU" altLang="ru-RU" smtClean="0">
                <a:latin typeface="Times New Roman" panose="02020603050405020304" pitchFamily="18" charset="0"/>
              </a:rPr>
              <a:pPr/>
              <a:t>35</a:t>
            </a:fld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4821" name="Дата 1"/>
          <p:cNvSpPr>
            <a:spLocks noGrp="1"/>
          </p:cNvSpPr>
          <p:nvPr>
            <p:ph type="dt" sz="quarter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440A1EE-C47A-4334-9308-9BAF707555CF}" type="slidenum">
              <a:rPr lang="ru-RU" altLang="ru-RU" smtClean="0">
                <a:latin typeface="Times New Roman" panose="02020603050405020304" pitchFamily="18" charset="0"/>
              </a:rPr>
              <a:pPr/>
              <a:t>36</a:t>
            </a:fld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4821" name="Дата 1"/>
          <p:cNvSpPr>
            <a:spLocks noGrp="1"/>
          </p:cNvSpPr>
          <p:nvPr>
            <p:ph type="dt" sz="quarter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458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7B9DB22-AE61-4E50-9A4F-D0337F841435}" type="slidenum">
              <a:rPr lang="ru-RU" altLang="ru-RU" smtClean="0">
                <a:latin typeface="Times New Roman" panose="02020603050405020304" pitchFamily="18" charset="0"/>
              </a:rPr>
              <a:pPr/>
              <a:t>6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440A1EE-C47A-4334-9308-9BAF707555CF}" type="slidenum">
              <a:rPr lang="ru-RU" altLang="ru-RU" smtClean="0">
                <a:latin typeface="Times New Roman" panose="02020603050405020304" pitchFamily="18" charset="0"/>
              </a:rPr>
              <a:pPr/>
              <a:t>37</a:t>
            </a:fld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4821" name="Дата 1"/>
          <p:cNvSpPr>
            <a:spLocks noGrp="1"/>
          </p:cNvSpPr>
          <p:nvPr>
            <p:ph type="dt" sz="quarter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0348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1C7C50F-D772-4CE2-AF5A-E4799482031F}" type="slidenum">
              <a:rPr lang="ru-RU" altLang="ru-RU" smtClean="0">
                <a:latin typeface="Times New Roman" panose="02020603050405020304" pitchFamily="18" charset="0"/>
              </a:rPr>
              <a:pPr/>
              <a:t>41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6204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1C7C50F-D772-4CE2-AF5A-E4799482031F}" type="slidenum">
              <a:rPr lang="ru-RU" altLang="ru-RU" smtClean="0">
                <a:latin typeface="Times New Roman" panose="02020603050405020304" pitchFamily="18" charset="0"/>
              </a:rPr>
              <a:pPr/>
              <a:t>42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1C7C50F-D772-4CE2-AF5A-E4799482031F}" type="slidenum">
              <a:rPr lang="ru-RU" altLang="ru-RU" smtClean="0">
                <a:latin typeface="Times New Roman" panose="02020603050405020304" pitchFamily="18" charset="0"/>
              </a:rPr>
              <a:pPr/>
              <a:t>43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7380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1C7C50F-D772-4CE2-AF5A-E4799482031F}" type="slidenum">
              <a:rPr lang="ru-RU" altLang="ru-RU" smtClean="0">
                <a:latin typeface="Times New Roman" panose="02020603050405020304" pitchFamily="18" charset="0"/>
              </a:rPr>
              <a:pPr/>
              <a:t>44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8765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1C7C50F-D772-4CE2-AF5A-E4799482031F}" type="slidenum">
              <a:rPr lang="ru-RU" altLang="ru-RU" smtClean="0">
                <a:latin typeface="Times New Roman" panose="02020603050405020304" pitchFamily="18" charset="0"/>
              </a:rPr>
              <a:pPr/>
              <a:t>45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3102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779E527-1F39-4E3C-B558-C912D3F5FD9C}" type="slidenum">
              <a:rPr lang="ru-RU" altLang="ru-RU" smtClean="0">
                <a:latin typeface="Times New Roman" panose="02020603050405020304" pitchFamily="18" charset="0"/>
              </a:rPr>
              <a:pPr/>
              <a:t>46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D5D4D01-7046-43D8-AF11-F11EC62F12B8}" type="slidenum">
              <a:rPr lang="ru-RU" altLang="ru-RU" smtClean="0">
                <a:latin typeface="Times New Roman" panose="02020603050405020304" pitchFamily="18" charset="0"/>
              </a:rPr>
              <a:pPr/>
              <a:t>47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8D49D15-D66C-42CB-AF00-5A9334A6F161}" type="slidenum">
              <a:rPr lang="ru-RU" altLang="ru-RU" smtClean="0">
                <a:latin typeface="Times New Roman" panose="02020603050405020304" pitchFamily="18" charset="0"/>
              </a:rPr>
              <a:pPr/>
              <a:t>48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48B44E-2797-409A-9FDD-4A12FD0A45A1}" type="slidenum">
              <a:rPr lang="ru-RU" altLang="ru-RU" smtClean="0">
                <a:latin typeface="Times New Roman" panose="02020603050405020304" pitchFamily="18" charset="0"/>
              </a:rPr>
              <a:pPr/>
              <a:t>49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6C436F0-0041-4722-A289-330F23612E09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7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/>
              <a:t>Внизу дописать: </a:t>
            </a:r>
            <a:r>
              <a:rPr lang="ru-RU" altLang="ru-RU" dirty="0" err="1"/>
              <a:t>г.Ступино</a:t>
            </a:r>
            <a:endParaRPr lang="ru-RU" altLang="ru-RU" dirty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397E18C-8F10-48BC-A532-9B05542B05E4}" type="slidenum">
              <a:rPr lang="ru-RU" altLang="ru-RU" smtClean="0">
                <a:latin typeface="Times New Roman" panose="02020603050405020304" pitchFamily="18" charset="0"/>
              </a:rPr>
              <a:pPr/>
              <a:t>50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FBD3AED-C8FD-42D3-9251-E36D51F9D6EB}" type="slidenum">
              <a:rPr lang="ru-RU" altLang="ru-RU" smtClean="0">
                <a:latin typeface="Times New Roman" panose="02020603050405020304" pitchFamily="18" charset="0"/>
              </a:rPr>
              <a:pPr/>
              <a:t>51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FBD3AED-C8FD-42D3-9251-E36D51F9D6EB}" type="slidenum">
              <a:rPr lang="ru-RU" altLang="ru-RU" smtClean="0">
                <a:latin typeface="Times New Roman" panose="02020603050405020304" pitchFamily="18" charset="0"/>
              </a:rPr>
              <a:pPr/>
              <a:t>52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18084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FBD3AED-C8FD-42D3-9251-E36D51F9D6EB}" type="slidenum">
              <a:rPr lang="ru-RU" altLang="ru-RU" smtClean="0">
                <a:latin typeface="Times New Roman" panose="02020603050405020304" pitchFamily="18" charset="0"/>
              </a:rPr>
              <a:pPr/>
              <a:t>53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0516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993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6197DEE-35E5-45AC-913F-2BECCE952469}" type="slidenum">
              <a:rPr lang="ru-RU" altLang="ru-RU" smtClean="0">
                <a:latin typeface="Times New Roman" panose="02020603050405020304" pitchFamily="18" charset="0"/>
              </a:rPr>
              <a:pPr/>
              <a:t>54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1116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242A01D-46AB-4E10-960B-FE0D2F642C12}" type="slidenum">
              <a:rPr lang="ru-RU" altLang="ru-RU" smtClean="0">
                <a:latin typeface="Times New Roman" panose="02020603050405020304" pitchFamily="18" charset="0"/>
              </a:rPr>
              <a:pPr/>
              <a:t>55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1136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58ACB95-127A-404F-B1D1-D422C1CACEAE}" type="slidenum">
              <a:rPr lang="ru-RU" altLang="ru-RU" smtClean="0">
                <a:latin typeface="Times New Roman" panose="02020603050405020304" pitchFamily="18" charset="0"/>
              </a:rPr>
              <a:pPr/>
              <a:t>56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1177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4B1EF79-9868-4EAE-9ABE-36AF51F75B36}" type="slidenum">
              <a:rPr lang="ru-RU" altLang="ru-RU" smtClean="0">
                <a:latin typeface="Times New Roman" panose="02020603050405020304" pitchFamily="18" charset="0"/>
              </a:rPr>
              <a:pPr/>
              <a:t>57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1177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4B1EF79-9868-4EAE-9ABE-36AF51F75B36}" type="slidenum">
              <a:rPr lang="ru-RU" altLang="ru-RU" smtClean="0">
                <a:latin typeface="Times New Roman" panose="02020603050405020304" pitchFamily="18" charset="0"/>
              </a:rPr>
              <a:pPr/>
              <a:t>58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1697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1259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016B36D-4570-4DC2-8FEE-55F0D220CBF2}" type="slidenum">
              <a:rPr lang="ru-RU" altLang="ru-RU" smtClean="0">
                <a:latin typeface="Times New Roman" panose="02020603050405020304" pitchFamily="18" charset="0"/>
              </a:rPr>
              <a:pPr/>
              <a:t>59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024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E86E6DD-EA43-43B8-9915-7C26AE219A4F}" type="slidenum">
              <a:rPr lang="ru-RU" altLang="ru-RU">
                <a:latin typeface="Times New Roman" panose="02020603050405020304" pitchFamily="18" charset="0"/>
              </a:rPr>
              <a:pPr/>
              <a:t>10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62935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/>
              <a:t>Внизу дописать: </a:t>
            </a:r>
            <a:r>
              <a:rPr lang="ru-RU" altLang="ru-RU" dirty="0" err="1"/>
              <a:t>г.Ступино</a:t>
            </a:r>
            <a:endParaRPr lang="ru-RU" altLang="ru-RU" dirty="0"/>
          </a:p>
        </p:txBody>
      </p:sp>
      <p:sp>
        <p:nvSpPr>
          <p:cNvPr id="1321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36F4B97-6F23-4EA2-A2B3-31C808F08499}" type="slidenum">
              <a:rPr lang="ru-RU" altLang="ru-RU" smtClean="0">
                <a:latin typeface="Times New Roman" panose="02020603050405020304" pitchFamily="18" charset="0"/>
              </a:rPr>
              <a:pPr/>
              <a:t>60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1443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CF33148-FDF8-4C63-A060-BE95886EED5E}" type="slidenum">
              <a:rPr lang="ru-RU" altLang="ru-RU" smtClean="0">
                <a:latin typeface="Times New Roman" panose="02020603050405020304" pitchFamily="18" charset="0"/>
              </a:rPr>
              <a:pPr/>
              <a:t>61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152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741972F-FF52-4124-8095-AFA30BF06B19}" type="slidenum">
              <a:rPr lang="ru-RU" altLang="ru-RU" smtClean="0">
                <a:latin typeface="Times New Roman" panose="02020603050405020304" pitchFamily="18" charset="0"/>
              </a:rPr>
              <a:pPr/>
              <a:t>62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156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C1F96E-75D6-48A3-9E55-A459E1C1B20C}" type="slidenum">
              <a:rPr lang="ru-RU" altLang="ru-RU" smtClean="0">
                <a:latin typeface="Times New Roman" panose="02020603050405020304" pitchFamily="18" charset="0"/>
              </a:rPr>
              <a:pPr/>
              <a:t>63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1587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14C7640-B42C-40D1-A5F9-DC17AB233B9B}" type="slidenum">
              <a:rPr lang="ru-RU" altLang="ru-RU" smtClean="0">
                <a:latin typeface="Times New Roman" panose="02020603050405020304" pitchFamily="18" charset="0"/>
              </a:rPr>
              <a:pPr/>
              <a:t>64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1587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14C7640-B42C-40D1-A5F9-DC17AB233B9B}" type="slidenum">
              <a:rPr lang="ru-RU" altLang="ru-RU" smtClean="0">
                <a:latin typeface="Times New Roman" panose="02020603050405020304" pitchFamily="18" charset="0"/>
              </a:rPr>
              <a:pPr/>
              <a:t>65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2782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/>
              <a:t>Внизу дописать: </a:t>
            </a:r>
            <a:r>
              <a:rPr lang="ru-RU" altLang="ru-RU" dirty="0" err="1"/>
              <a:t>г.Ступино</a:t>
            </a:r>
            <a:endParaRPr lang="ru-RU" altLang="ru-RU" dirty="0"/>
          </a:p>
        </p:txBody>
      </p:sp>
      <p:sp>
        <p:nvSpPr>
          <p:cNvPr id="166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614A9F6-5D36-4531-AE2E-7D0809F94931}" type="slidenum">
              <a:rPr lang="ru-RU" altLang="ru-RU" smtClean="0">
                <a:latin typeface="Times New Roman" panose="02020603050405020304" pitchFamily="18" charset="0"/>
              </a:rPr>
              <a:pPr/>
              <a:t>66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168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670F8F8-D005-43ED-8453-424742596EC1}" type="slidenum">
              <a:rPr lang="ru-RU" altLang="ru-RU" smtClean="0">
                <a:latin typeface="Times New Roman" panose="02020603050405020304" pitchFamily="18" charset="0"/>
              </a:rPr>
              <a:pPr/>
              <a:t>67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1751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E2BE7E-6684-4639-AD48-772C3D26EF90}" type="slidenum">
              <a:rPr lang="ru-RU" altLang="ru-RU" smtClean="0">
                <a:latin typeface="Times New Roman" panose="02020603050405020304" pitchFamily="18" charset="0"/>
              </a:rPr>
              <a:pPr/>
              <a:t>68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1751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E2BE7E-6684-4639-AD48-772C3D26EF90}" type="slidenum">
              <a:rPr lang="ru-RU" altLang="ru-RU" smtClean="0">
                <a:latin typeface="Times New Roman" panose="02020603050405020304" pitchFamily="18" charset="0"/>
              </a:rPr>
              <a:pPr/>
              <a:t>69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311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7ACB46E-745E-4BE9-A128-39EAFD1F2692}" type="slidenum">
              <a:rPr lang="ru-RU" altLang="ru-RU" smtClean="0">
                <a:latin typeface="Times New Roman" panose="02020603050405020304" pitchFamily="18" charset="0"/>
              </a:rPr>
              <a:pPr/>
              <a:t>11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792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BCC8D2-4081-4A16-AA66-957567FFCF5E}" type="slidenum">
              <a:rPr lang="ru-RU" altLang="ru-RU" smtClean="0">
                <a:latin typeface="Times New Roman" panose="02020603050405020304" pitchFamily="18" charset="0"/>
              </a:rPr>
              <a:pPr/>
              <a:t>70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125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812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46F0681-6EF0-4DF8-91A1-ECAE49556B03}" type="slidenum">
              <a:rPr lang="ru-RU" altLang="ru-RU" smtClean="0">
                <a:latin typeface="Times New Roman" panose="02020603050405020304" pitchFamily="18" charset="0"/>
              </a:rPr>
              <a:pPr/>
              <a:t>71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853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04D1CE8-9500-428D-9A07-874FA119F11B}" type="slidenum">
              <a:rPr lang="ru-RU" altLang="ru-RU" smtClean="0">
                <a:latin typeface="Times New Roman" panose="02020603050405020304" pitchFamily="18" charset="0"/>
              </a:rPr>
              <a:pPr/>
              <a:t>72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/>
              <a:t>Внизу дописать: </a:t>
            </a:r>
            <a:r>
              <a:rPr lang="ru-RU" altLang="ru-RU" dirty="0" err="1"/>
              <a:t>г.Ступино</a:t>
            </a:r>
            <a:endParaRPr lang="ru-RU" altLang="ru-RU" dirty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874216B-8A73-4FCF-93AB-A3F1FC821539}" type="slidenum">
              <a:rPr lang="ru-RU" altLang="ru-RU" smtClean="0">
                <a:latin typeface="Times New Roman" panose="02020603050405020304" pitchFamily="18" charset="0"/>
              </a:rPr>
              <a:pPr/>
              <a:t>73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71752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/>
              <a:t>Внизу дописать: </a:t>
            </a:r>
            <a:r>
              <a:rPr lang="ru-RU" altLang="ru-RU" dirty="0" err="1"/>
              <a:t>г.Ступино</a:t>
            </a:r>
            <a:endParaRPr lang="ru-RU" altLang="ru-RU" dirty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874216B-8A73-4FCF-93AB-A3F1FC821539}" type="slidenum">
              <a:rPr lang="ru-RU" altLang="ru-RU" smtClean="0">
                <a:latin typeface="Times New Roman" panose="02020603050405020304" pitchFamily="18" charset="0"/>
              </a:rPr>
              <a:pPr/>
              <a:t>74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1771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C7299A4-46AC-4DC7-B0F3-EDBA05907541}" type="slidenum">
              <a:rPr lang="ru-RU" altLang="ru-RU" smtClean="0">
                <a:latin typeface="Times New Roman" panose="02020603050405020304" pitchFamily="18" charset="0"/>
              </a:rPr>
              <a:pPr/>
              <a:t>75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739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873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8C5D72B-B4CF-42C8-ABCA-2FD1AEFB70F1}" type="slidenum">
              <a:rPr lang="ru-RU" altLang="ru-RU" smtClean="0">
                <a:latin typeface="Times New Roman" panose="02020603050405020304" pitchFamily="18" charset="0"/>
              </a:rPr>
              <a:pPr/>
              <a:t>76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9EF27F0-83B0-4A27-9E72-1EA47E9DEB24}" type="slidenum">
              <a:rPr lang="ru-RU" altLang="ru-RU" smtClean="0">
                <a:latin typeface="Times New Roman" panose="02020603050405020304" pitchFamily="18" charset="0"/>
              </a:rPr>
              <a:pPr/>
              <a:t>14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1B8685C-DF13-4480-ACBE-2DB32F8F96AF}" type="slidenum">
              <a:rPr lang="ru-RU" altLang="ru-RU" smtClean="0">
                <a:latin typeface="Times New Roman" panose="02020603050405020304" pitchFamily="18" charset="0"/>
              </a:rPr>
              <a:pPr/>
              <a:t>15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Внизу дописать: г.Ступино</a:t>
            </a:r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590F596-E6E4-4D41-BF5F-57EB9A1FDB3E}" type="slidenum">
              <a:rPr lang="ru-RU" altLang="ru-RU" smtClean="0">
                <a:latin typeface="Times New Roman" panose="02020603050405020304" pitchFamily="18" charset="0"/>
              </a:rPr>
              <a:pPr/>
              <a:t>16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40626068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649C-DC1E-45BC-BD79-A92BB8857A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8629595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038225"/>
            <a:ext cx="6019800" cy="50879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B536F-C704-4768-A6EB-9572573E91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430699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32385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51595A2-4E66-44DB-BBD8-6501740391FF}" type="datetimeFigureOut">
              <a:rPr lang="de-DE"/>
              <a:pPr>
                <a:defRPr/>
              </a:pPr>
              <a:t>28.03.2024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2457450" y="6356350"/>
            <a:ext cx="4229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8BF8E-B353-4374-9170-8A9EAE2EBD4D}" type="slidenum">
              <a:rPr lang="de-DE" altLang="ru-RU"/>
              <a:pPr>
                <a:defRPr/>
              </a:pPr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3558060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0487329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32385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A262DF-C96F-49E3-9D56-6BF85738B274}" type="datetimeFigureOut">
              <a:rPr lang="de-DE"/>
              <a:pPr>
                <a:defRPr/>
              </a:pPr>
              <a:t>28.03.2024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2457450" y="6356350"/>
            <a:ext cx="4229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F9A11-FCBE-425D-8A10-E496CFA534F8}" type="slidenum">
              <a:rPr lang="de-DE" altLang="ru-RU"/>
              <a:pPr>
                <a:defRPr/>
              </a:pPr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3790375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85618227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32385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12FA083-77ED-46BC-B59A-469C059AC824}" type="datetimeFigureOut">
              <a:rPr lang="de-DE"/>
              <a:pPr>
                <a:defRPr/>
              </a:pPr>
              <a:t>28.03.2024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2457450" y="6356350"/>
            <a:ext cx="4229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375D8-E2B1-416F-9F53-0B8E25BBBA92}" type="slidenum">
              <a:rPr lang="de-DE" altLang="ru-RU"/>
              <a:pPr>
                <a:defRPr/>
              </a:pPr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859630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A66EC-02CD-4938-8F51-DBE286E7C7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0816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FB5E2-0E60-4645-9977-BB598EBDF1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848938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057275"/>
            <a:ext cx="7772400" cy="33496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131AD-0CB1-4858-AD75-CAD051C177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5848417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lang="ru-RU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ru-RU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ru-RU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36794-F872-41FD-B205-5651E1CABC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8882889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32FED-C6A7-4218-8A9A-0D1BD58F4C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1017526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1F8B2-C343-4BEA-A76F-5866E1A9B2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4365856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B39F9-5B4A-4B4A-837D-74EF35F5CB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4009311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6533"/>
            <a:ext cx="3008313" cy="10195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5135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10191"/>
            <a:ext cx="3008313" cy="41159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830AA-7FA3-48C0-B5CE-25BFBB8952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1178437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00600"/>
            <a:ext cx="8610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33375" y="612775"/>
            <a:ext cx="855345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800" y="5367338"/>
            <a:ext cx="8610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43785-7A08-4FAF-8213-14A448AA55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765234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887412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076325"/>
            <a:ext cx="8458200" cy="504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43938" y="6446838"/>
            <a:ext cx="4619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fld id="{6DA2B119-2F12-4269-84DB-3827B29A3A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57" r:id="rId1"/>
    <p:sldLayoutId id="2147485447" r:id="rId2"/>
    <p:sldLayoutId id="2147485448" r:id="rId3"/>
    <p:sldLayoutId id="2147485449" r:id="rId4"/>
    <p:sldLayoutId id="2147485450" r:id="rId5"/>
    <p:sldLayoutId id="2147485451" r:id="rId6"/>
    <p:sldLayoutId id="2147485452" r:id="rId7"/>
    <p:sldLayoutId id="2147485453" r:id="rId8"/>
    <p:sldLayoutId id="2147485454" r:id="rId9"/>
    <p:sldLayoutId id="2147485455" r:id="rId10"/>
    <p:sldLayoutId id="2147485456" r:id="rId11"/>
    <p:sldLayoutId id="2147485458" r:id="rId12"/>
    <p:sldLayoutId id="2147485460" r:id="rId13"/>
    <p:sldLayoutId id="2147485461" r:id="rId14"/>
    <p:sldLayoutId id="2147485462" r:id="rId15"/>
    <p:sldLayoutId id="2147485463" r:id="rId16"/>
    <p:sldLayoutId id="2147485464" r:id="rId17"/>
  </p:sldLayoutIdLst>
  <p:transition>
    <p:dissolv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DD7E0E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9pPr>
    </p:titleStyle>
    <p:bodyStyle>
      <a:lvl1pPr marL="179388" indent="-179388" algn="l" rtl="0" eaLnBrk="0" fontAlgn="base" hangingPunct="0">
        <a:spcBef>
          <a:spcPct val="20000"/>
        </a:spcBef>
        <a:spcAft>
          <a:spcPct val="0"/>
        </a:spcAft>
        <a:buClr>
          <a:srgbClr val="DD7E0E"/>
        </a:buClr>
        <a:buSzPct val="80000"/>
        <a:buFont typeface="Wingdings" panose="05000000000000000000" pitchFamily="2" charset="2"/>
        <a:buChar char="§"/>
        <a:tabLst>
          <a:tab pos="179388" algn="l"/>
        </a:tabLst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38163" indent="-273050" algn="l" rtl="0" eaLnBrk="0" fontAlgn="base" hangingPunct="0">
        <a:spcBef>
          <a:spcPct val="20000"/>
        </a:spcBef>
        <a:spcAft>
          <a:spcPct val="0"/>
        </a:spcAft>
        <a:buClr>
          <a:srgbClr val="DD7E0E"/>
        </a:buClr>
        <a:buFont typeface="Arial" panose="020B0604020202020204" pitchFamily="34" charset="0"/>
        <a:buChar char="–"/>
        <a:defRPr sz="2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717550" indent="-179388" algn="l" rtl="0" eaLnBrk="0" fontAlgn="base" hangingPunct="0">
        <a:spcBef>
          <a:spcPct val="20000"/>
        </a:spcBef>
        <a:spcAft>
          <a:spcPct val="0"/>
        </a:spcAft>
        <a:buClr>
          <a:srgbClr val="DD7E0E"/>
        </a:buClr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3pPr>
      <a:lvl4pPr marL="896938" indent="-1793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4pPr>
      <a:lvl5pPr marL="1076325" indent="-2730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stupinoadm.ru/dokumenty/normativnye-dokumenty/normativnye-dokumenty/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tup_fu@mail.ru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5300" y="2322513"/>
            <a:ext cx="8420100" cy="1430337"/>
          </a:xfrm>
        </p:spPr>
        <p:txBody>
          <a:bodyPr rtlCol="0">
            <a:noAutofit/>
          </a:bodyPr>
          <a:lstStyle/>
          <a:p>
            <a:pPr algn="ctr" eaLnBrk="1" hangingPunct="1">
              <a:defRPr/>
            </a:pPr>
            <a:r>
              <a:rPr lang="ru-RU" altLang="zh-CN" sz="2800" b="1" dirty="0">
                <a:latin typeface="Times New Roman" pitchFamily="18" charset="0"/>
                <a:cs typeface="Times New Roman" pitchFamily="18" charset="0"/>
              </a:rPr>
              <a:t>к отчету об исполнении бюджета городского округа Ступино Московской области</a:t>
            </a:r>
          </a:p>
          <a:p>
            <a:pPr algn="ctr" eaLnBrk="1" hangingPunct="1">
              <a:defRPr/>
            </a:pPr>
            <a:r>
              <a:rPr lang="ru-RU" altLang="zh-CN" sz="2800" b="1" dirty="0">
                <a:latin typeface="Times New Roman" pitchFamily="18" charset="0"/>
                <a:cs typeface="Times New Roman" pitchFamily="18" charset="0"/>
              </a:rPr>
              <a:t>за 2023 год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4132263" y="6332538"/>
            <a:ext cx="1271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г.Ступино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65125" y="700088"/>
            <a:ext cx="8458200" cy="88741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DD7E0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>
                <a:latin typeface="Times New Roman" panose="02020603050405020304" pitchFamily="18" charset="0"/>
                <a:cs typeface="+mn-cs"/>
              </a:rPr>
              <a:t>Информация о выполнении основных показателей социально-экономического развития городского округа Ступино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748848"/>
              </p:ext>
            </p:extLst>
          </p:nvPr>
        </p:nvGraphicFramePr>
        <p:xfrm>
          <a:off x="457200" y="708025"/>
          <a:ext cx="8458199" cy="556792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760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3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1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33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8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505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Наименование показателя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Единица измерения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План на </a:t>
                      </a:r>
                    </a:p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2023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Факт</a:t>
                      </a:r>
                      <a:r>
                        <a:rPr lang="ru-RU" sz="1400" u="none" strike="noStrike" baseline="0" dirty="0">
                          <a:effectLst/>
                        </a:rPr>
                        <a:t> за 2023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% выполнения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7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030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baseline="0" dirty="0"/>
                        <a:t>Объем инвестиций, привлеченных в основной капитал (без учета бюджетных инвестиций), на душу населения</a:t>
                      </a:r>
                      <a:endParaRPr lang="ru-RU" sz="14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т</a:t>
                      </a:r>
                      <a:r>
                        <a:rPr lang="ru-RU" sz="1400" u="none" strike="noStrike" dirty="0" smtClean="0">
                          <a:effectLst/>
                        </a:rPr>
                        <a:t>ыс</a:t>
                      </a:r>
                      <a:r>
                        <a:rPr lang="ru-RU" sz="1400" u="none" strike="noStrike" dirty="0">
                          <a:effectLst/>
                        </a:rPr>
                        <a:t>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76,9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7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374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Обеспеченность населения площадью торговых объектов</a:t>
                      </a:r>
                      <a:endParaRPr lang="ru-RU" sz="14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кв.м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./на 1000 жителей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1097,3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1101,48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100,4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7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29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baseline="0" dirty="0" smtClean="0"/>
                        <a:t>Увеличение среднемесячной заработной платы </a:t>
                      </a:r>
                      <a:r>
                        <a:rPr lang="ru-RU" sz="1400" u="none" strike="noStrike" kern="1200" baseline="0" dirty="0"/>
                        <a:t>работников организаций, не относящихся к субъектам малого предпринимательства</a:t>
                      </a:r>
                      <a:endParaRPr lang="ru-RU" sz="14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102,3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111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7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53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baseline="0" dirty="0"/>
                        <a:t>Количество созданных рабочих мест</a:t>
                      </a:r>
                      <a:endParaRPr lang="ru-RU" sz="14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е</a:t>
                      </a:r>
                      <a:r>
                        <a:rPr lang="ru-RU" sz="1400" u="none" strike="noStrike" dirty="0" smtClean="0">
                          <a:effectLst/>
                        </a:rPr>
                        <a:t>д</a:t>
                      </a:r>
                      <a:r>
                        <a:rPr lang="ru-RU" sz="1400" u="none" strike="noStrike" dirty="0">
                          <a:effectLst/>
                        </a:rPr>
                        <a:t>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1450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1885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130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7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3500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baseline="0" dirty="0"/>
                        <a:t>Число субъектов малого и среднего предпринимательства в расчете на 10 тыс. человек населения</a:t>
                      </a:r>
                      <a:endParaRPr lang="ru-RU" sz="14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е</a:t>
                      </a:r>
                      <a:r>
                        <a:rPr lang="ru-RU" sz="1400" u="none" strike="noStrike" dirty="0" smtClean="0">
                          <a:effectLst/>
                        </a:rPr>
                        <a:t>д</a:t>
                      </a:r>
                      <a:r>
                        <a:rPr lang="ru-RU" sz="1400" u="none" strike="noStrike" dirty="0">
                          <a:effectLst/>
                        </a:rPr>
                        <a:t>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362,02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376,09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7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7105721"/>
      </p:ext>
    </p:extLst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69863"/>
            <a:ext cx="9144000" cy="708025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Информация о выполнении основных характеристик бюджета </a:t>
            </a:r>
          </a:p>
          <a:p>
            <a:pPr algn="ctr" eaLnBrk="1" hangingPunct="1">
              <a:defRPr/>
            </a:pP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городского округа Ступино Московской области за 2023 год (тыс. руб.)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75539"/>
              </p:ext>
            </p:extLst>
          </p:nvPr>
        </p:nvGraphicFramePr>
        <p:xfrm>
          <a:off x="435163" y="1374774"/>
          <a:ext cx="8454030" cy="48646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2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86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11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13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Наименование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Отчет за 2022 год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План на 2023 год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Отчет за 2023 год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% исполнения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48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к </a:t>
                      </a:r>
                      <a:r>
                        <a:rPr lang="ru-RU" sz="1600" u="none" strike="noStrike" dirty="0" err="1">
                          <a:effectLst/>
                        </a:rPr>
                        <a:t>предыду-щему</a:t>
                      </a:r>
                      <a:r>
                        <a:rPr lang="ru-RU" sz="1600" u="none" strike="noStrike" dirty="0">
                          <a:effectLst/>
                        </a:rPr>
                        <a:t> году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к плану 2023 г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95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Доходы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8 932 950,3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12 073 896,5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11 405 810,3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127,7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94,5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63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Расходы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8 999 531,5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11 316 596,7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10 770 169,1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119,7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95,2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77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Дефицит (-) </a:t>
                      </a:r>
                      <a:br>
                        <a:rPr lang="ru-RU" sz="1800" u="none" strike="noStrike" dirty="0">
                          <a:effectLst/>
                        </a:rPr>
                      </a:br>
                      <a:r>
                        <a:rPr lang="ru-RU" sz="1800" u="none" strike="noStrike" dirty="0">
                          <a:effectLst/>
                        </a:rPr>
                        <a:t>Профицит (+)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66 581,2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-297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120,3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+ 635 641,2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48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Объем муниципального долга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583 000,0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583 000,0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583 000,0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strike="noStrike" dirty="0">
                          <a:effectLst/>
                          <a:latin typeface="+mn-lt"/>
                        </a:rPr>
                        <a:t>Х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5" name="Группа 6"/>
          <p:cNvGrpSpPr>
            <a:grpSpLocks/>
          </p:cNvGrpSpPr>
          <p:nvPr/>
        </p:nvGrpSpPr>
        <p:grpSpPr bwMode="auto">
          <a:xfrm>
            <a:off x="1322388" y="582613"/>
            <a:ext cx="6584950" cy="465137"/>
            <a:chOff x="1017851" y="963623"/>
            <a:chExt cx="6724651" cy="465527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017851" y="1020821"/>
              <a:ext cx="6724651" cy="408329"/>
            </a:xfrm>
            <a:prstGeom prst="roundRect">
              <a:avLst>
                <a:gd name="adj" fmla="val 35599"/>
              </a:avLst>
            </a:prstGeom>
            <a:solidFill>
              <a:srgbClr val="3EB9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1500" b="1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017851" y="963623"/>
              <a:ext cx="6604469" cy="46205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200" dirty="0">
                  <a:solidFill>
                    <a:schemeClr val="tx1"/>
                  </a:solidFill>
                  <a:cs typeface="Times New Roman" pitchFamily="18" charset="0"/>
                </a:rPr>
                <a:t>Средневзвешенная</a:t>
              </a:r>
            </a:p>
            <a:p>
              <a:pPr>
                <a:defRPr/>
              </a:pPr>
              <a:r>
                <a:rPr lang="ru-RU" sz="1200" dirty="0">
                  <a:solidFill>
                    <a:schemeClr val="tx1"/>
                  </a:solidFill>
                  <a:cs typeface="Times New Roman" pitchFamily="18" charset="0"/>
                </a:rPr>
                <a:t>процентная ставка по кредитам</a:t>
              </a:r>
              <a:r>
                <a:rPr lang="en-US" sz="1200" b="1" dirty="0">
                  <a:solidFill>
                    <a:schemeClr val="tx1"/>
                  </a:solidFill>
                  <a:cs typeface="Times New Roman" pitchFamily="18" charset="0"/>
                </a:rPr>
                <a:t>   </a:t>
              </a:r>
              <a:r>
                <a:rPr lang="ru-RU" sz="1200" b="1" dirty="0">
                  <a:solidFill>
                    <a:schemeClr val="tx1"/>
                  </a:solidFill>
                  <a:cs typeface="Times New Roman" pitchFamily="18" charset="0"/>
                </a:rPr>
                <a:t>7,2%               </a:t>
              </a:r>
              <a:r>
                <a:rPr lang="en-US" sz="1200" b="1" dirty="0">
                  <a:solidFill>
                    <a:schemeClr val="tx1"/>
                  </a:solidFill>
                  <a:cs typeface="Times New Roman" pitchFamily="18" charset="0"/>
                </a:rPr>
                <a:t> </a:t>
              </a:r>
              <a:r>
                <a:rPr lang="ru-RU" sz="1200" b="1" dirty="0">
                  <a:solidFill>
                    <a:schemeClr val="tx1"/>
                  </a:solidFill>
                  <a:cs typeface="Times New Roman" pitchFamily="18" charset="0"/>
                </a:rPr>
                <a:t>0,1%                      </a:t>
              </a:r>
              <a:r>
                <a:rPr lang="ru-RU" sz="1200" b="1" dirty="0">
                  <a:solidFill>
                    <a:srgbClr val="FF0000"/>
                  </a:solidFill>
                  <a:cs typeface="Times New Roman" pitchFamily="18" charset="0"/>
                </a:rPr>
                <a:t> 0,1%                          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809690" y="4881082"/>
            <a:ext cx="5979963" cy="1247775"/>
            <a:chOff x="1917700" y="4505325"/>
            <a:chExt cx="5979963" cy="1247775"/>
          </a:xfrm>
        </p:grpSpPr>
        <p:grpSp>
          <p:nvGrpSpPr>
            <p:cNvPr id="28674" name="Группа 6"/>
            <p:cNvGrpSpPr>
              <a:grpSpLocks/>
            </p:cNvGrpSpPr>
            <p:nvPr/>
          </p:nvGrpSpPr>
          <p:grpSpPr bwMode="auto">
            <a:xfrm>
              <a:off x="1917700" y="5437188"/>
              <a:ext cx="5437188" cy="315912"/>
              <a:chOff x="1017851" y="963623"/>
              <a:chExt cx="6724651" cy="465527"/>
            </a:xfrm>
          </p:grpSpPr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1017851" y="1019767"/>
                <a:ext cx="6724651" cy="409383"/>
              </a:xfrm>
              <a:prstGeom prst="roundRect">
                <a:avLst>
                  <a:gd name="adj" fmla="val 35599"/>
                </a:avLst>
              </a:prstGeom>
              <a:solidFill>
                <a:srgbClr val="3EB9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500" b="1" dirty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155289" y="963623"/>
                <a:ext cx="6373202" cy="2783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ru-RU" sz="1200" b="1" dirty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28676" name="Группа 6"/>
            <p:cNvGrpSpPr>
              <a:grpSpLocks/>
            </p:cNvGrpSpPr>
            <p:nvPr/>
          </p:nvGrpSpPr>
          <p:grpSpPr bwMode="auto">
            <a:xfrm>
              <a:off x="1924050" y="4779963"/>
              <a:ext cx="5405438" cy="303212"/>
              <a:chOff x="1017851" y="982338"/>
              <a:chExt cx="6724651" cy="446812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1017851" y="1019767"/>
                <a:ext cx="6724651" cy="409383"/>
              </a:xfrm>
              <a:prstGeom prst="roundRect">
                <a:avLst>
                  <a:gd name="adj" fmla="val 35599"/>
                </a:avLst>
              </a:prstGeom>
              <a:solidFill>
                <a:srgbClr val="3EB9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500" b="1" dirty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193621" y="982338"/>
                <a:ext cx="6371137" cy="2783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ru-RU" sz="1200" b="1" dirty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1924051" y="4505325"/>
              <a:ext cx="5973612" cy="1247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 Год                            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             </a:t>
              </a: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2021            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                    </a:t>
              </a: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2022                                2023         </a:t>
              </a:r>
            </a:p>
            <a:p>
              <a:pPr>
                <a:defRPr/>
              </a:pPr>
              <a:endParaRPr lang="ru-RU" sz="675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Уровень долга         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             </a:t>
              </a: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22,2%        </a:t>
              </a:r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              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24,6</a:t>
              </a:r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%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                             18,8%</a:t>
              </a:r>
            </a:p>
            <a:p>
              <a:pPr>
                <a:defRPr/>
              </a:pPr>
              <a:r>
                <a:rPr lang="ru-RU" sz="300" b="1" dirty="0">
                  <a:latin typeface="Times New Roman" pitchFamily="18" charset="0"/>
                  <a:cs typeface="Times New Roman" pitchFamily="18" charset="0"/>
                </a:rPr>
                <a:t>                  </a:t>
              </a:r>
            </a:p>
            <a:p>
              <a:pPr>
                <a:defRPr/>
              </a:pP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Расходы на  </a:t>
              </a:r>
            </a:p>
            <a:p>
              <a:pPr>
                <a:defRPr/>
              </a:pP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обслуживание (млн. руб.)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18,3                 </a:t>
              </a:r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              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5,0                                    0,6</a:t>
              </a:r>
            </a:p>
            <a:p>
              <a:pPr>
                <a:defRPr/>
              </a:pPr>
              <a:r>
                <a:rPr lang="ru-RU" sz="525" b="1" dirty="0">
                  <a:latin typeface="Times New Roman" pitchFamily="18" charset="0"/>
                  <a:cs typeface="Times New Roman" pitchFamily="18" charset="0"/>
                </a:rPr>
                <a:t>                 </a:t>
              </a:r>
            </a:p>
            <a:p>
              <a:pPr>
                <a:defRPr/>
              </a:pP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Уровень расходов   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            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 0,4%                   </a:t>
              </a:r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          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0,2%                                0,02%</a:t>
              </a:r>
            </a:p>
          </p:txBody>
        </p:sp>
      </p:grpSp>
      <p:sp>
        <p:nvSpPr>
          <p:cNvPr id="28678" name="Прямоугольник 3"/>
          <p:cNvSpPr>
            <a:spLocks noChangeArrowheads="1"/>
          </p:cNvSpPr>
          <p:nvPr/>
        </p:nvSpPr>
        <p:spPr bwMode="auto">
          <a:xfrm>
            <a:off x="22225" y="84138"/>
            <a:ext cx="91440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 структура муниципального долга городского округа Ступино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40231565"/>
              </p:ext>
            </p:extLst>
          </p:nvPr>
        </p:nvGraphicFramePr>
        <p:xfrm>
          <a:off x="1462088" y="1270779"/>
          <a:ext cx="6096000" cy="3517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0177"/>
      </p:ext>
    </p:extLst>
  </p:cSld>
  <p:clrMapOvr>
    <a:masterClrMapping/>
  </p:clrMapOvr>
  <p:transition spd="slow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458779"/>
              </p:ext>
            </p:extLst>
          </p:nvPr>
        </p:nvGraphicFramePr>
        <p:xfrm>
          <a:off x="114300" y="1374775"/>
          <a:ext cx="8923338" cy="5451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6084888" y="2000250"/>
            <a:ext cx="2998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DD7E0E"/>
              </a:buClr>
              <a:buSzPct val="80000"/>
              <a:buFont typeface="Wingdings" panose="05000000000000000000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–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latin typeface="Times New Roman" panose="02020603050405020304" pitchFamily="18" charset="0"/>
              </a:rPr>
              <a:t>5 034 511,7</a:t>
            </a:r>
            <a:r>
              <a:rPr lang="en-US" altLang="ru-RU" sz="2400" b="1" dirty="0">
                <a:latin typeface="Times New Roman" panose="02020603050405020304" pitchFamily="18" charset="0"/>
              </a:rPr>
              <a:t> </a:t>
            </a:r>
            <a:r>
              <a:rPr lang="ru-RU" altLang="ru-RU" sz="2400" b="1" dirty="0">
                <a:latin typeface="Times New Roman" panose="02020603050405020304" pitchFamily="18" charset="0"/>
              </a:rPr>
              <a:t>тыс. руб.</a:t>
            </a:r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5193937" y="5021263"/>
            <a:ext cx="2751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DD7E0E"/>
              </a:buClr>
              <a:buSzPct val="80000"/>
              <a:buFont typeface="Wingdings" panose="05000000000000000000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–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latin typeface="Times New Roman" panose="02020603050405020304" pitchFamily="18" charset="0"/>
              </a:rPr>
              <a:t>990 560,4</a:t>
            </a:r>
            <a:r>
              <a:rPr lang="en-US" altLang="ru-RU" sz="2400" b="1" dirty="0">
                <a:latin typeface="Times New Roman" panose="02020603050405020304" pitchFamily="18" charset="0"/>
              </a:rPr>
              <a:t> </a:t>
            </a:r>
            <a:r>
              <a:rPr lang="ru-RU" altLang="ru-RU" sz="2400" b="1" dirty="0">
                <a:latin typeface="Times New Roman" panose="02020603050405020304" pitchFamily="18" charset="0"/>
              </a:rPr>
              <a:t>тыс. руб.</a:t>
            </a:r>
          </a:p>
        </p:txBody>
      </p:sp>
      <p:sp>
        <p:nvSpPr>
          <p:cNvPr id="29701" name="Text Box 8"/>
          <p:cNvSpPr txBox="1">
            <a:spLocks noChangeArrowheads="1"/>
          </p:cNvSpPr>
          <p:nvPr/>
        </p:nvSpPr>
        <p:spPr bwMode="auto">
          <a:xfrm>
            <a:off x="0" y="79375"/>
            <a:ext cx="9144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DD7E0E"/>
              </a:buClr>
              <a:buSzPct val="80000"/>
              <a:buFont typeface="Wingdings" panose="05000000000000000000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–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</a:rPr>
              <a:t>Информация об объеме и структуре налоговых и неналоговых доходов,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</a:rPr>
              <a:t>а также межбюджетных трансфертах, поступающих в бюджет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</a:rPr>
              <a:t>городского округа Ступино Московской области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</a:rPr>
              <a:t>за 2023 год</a:t>
            </a:r>
            <a:endParaRPr lang="ru-RU" altLang="ru-RU" sz="2100" b="1" dirty="0">
              <a:latin typeface="Times New Roman" panose="02020603050405020304" pitchFamily="18" charset="0"/>
            </a:endParaRPr>
          </a:p>
        </p:txBody>
      </p:sp>
      <p:sp>
        <p:nvSpPr>
          <p:cNvPr id="29702" name="Text Box 9"/>
          <p:cNvSpPr txBox="1">
            <a:spLocks noChangeArrowheads="1"/>
          </p:cNvSpPr>
          <p:nvPr/>
        </p:nvSpPr>
        <p:spPr bwMode="auto">
          <a:xfrm>
            <a:off x="212725" y="1677988"/>
            <a:ext cx="3179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DD7E0E"/>
              </a:buClr>
              <a:buSzPct val="80000"/>
              <a:buFont typeface="Wingdings" panose="05000000000000000000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–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latin typeface="Times New Roman" panose="02020603050405020304" pitchFamily="18" charset="0"/>
              </a:rPr>
              <a:t>   5 380 738,2 тыс. руб.</a:t>
            </a:r>
          </a:p>
        </p:txBody>
      </p:sp>
      <p:sp>
        <p:nvSpPr>
          <p:cNvPr id="29703" name="Text Box 10"/>
          <p:cNvSpPr txBox="1">
            <a:spLocks noChangeArrowheads="1"/>
          </p:cNvSpPr>
          <p:nvPr/>
        </p:nvSpPr>
        <p:spPr bwMode="auto">
          <a:xfrm>
            <a:off x="685800" y="5676900"/>
            <a:ext cx="8062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DD7E0E"/>
              </a:buClr>
              <a:buSzPct val="80000"/>
              <a:buFont typeface="Wingdings" panose="05000000000000000000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–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Поступления всего в бюджет = </a:t>
            </a:r>
            <a:r>
              <a:rPr lang="ru-RU" alt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11 405 810,3</a:t>
            </a:r>
            <a:r>
              <a:rPr lang="en-US" alt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тыс. руб.</a:t>
            </a:r>
          </a:p>
        </p:txBody>
      </p:sp>
    </p:spTree>
  </p:cSld>
  <p:clrMapOvr>
    <a:masterClrMapping/>
  </p:clrMapOvr>
  <p:transition spd="slow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1016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>
                <a:latin typeface="Times New Roman" pitchFamily="18" charset="0"/>
                <a:cs typeface="Arial" charset="0"/>
              </a:rPr>
              <a:t>Информация об объеме и структуре налоговых и неналоговых доходов, </a:t>
            </a:r>
          </a:p>
          <a:p>
            <a:pPr algn="ctr" eaLnBrk="1" hangingPunct="1">
              <a:defRPr/>
            </a:pPr>
            <a:r>
              <a:rPr lang="ru-RU" altLang="ru-RU" sz="2000" b="1" dirty="0">
                <a:latin typeface="Times New Roman" pitchFamily="18" charset="0"/>
                <a:cs typeface="Arial" charset="0"/>
              </a:rPr>
              <a:t>а также межбюджетных трансфертах, поступающих в бюджет </a:t>
            </a:r>
          </a:p>
          <a:p>
            <a:pPr algn="ctr" eaLnBrk="1" hangingPunct="1">
              <a:defRPr/>
            </a:pPr>
            <a:r>
              <a:rPr lang="ru-RU" altLang="ru-RU" sz="2000" b="1" dirty="0">
                <a:latin typeface="Times New Roman" pitchFamily="18" charset="0"/>
                <a:cs typeface="Arial" charset="0"/>
              </a:rPr>
              <a:t>городского округа Ступино Московской области за 2023 год </a:t>
            </a: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(тыс. руб.)</a:t>
            </a:r>
          </a:p>
        </p:txBody>
      </p:sp>
      <p:graphicFrame>
        <p:nvGraphicFramePr>
          <p:cNvPr id="4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376069"/>
              </p:ext>
            </p:extLst>
          </p:nvPr>
        </p:nvGraphicFramePr>
        <p:xfrm>
          <a:off x="90487" y="1129212"/>
          <a:ext cx="8963025" cy="566431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626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9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9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50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08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7402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85" marR="89985" marT="46781" marB="46781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Уточненный план 2023г.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85" marR="89985" marT="46781" marB="46781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за 2023г.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85" marR="89985" marT="46781" marB="46781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за 2022г.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85" marR="89985" marT="46781" marB="46781" anchor="ctr" horzOverflow="overflow"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Исполнено в %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85" marR="89985" marT="46781" marB="46781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76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к уточнен-ному плану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2023г.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85" marR="89985" marT="46781" marB="46781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к факту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2022г.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85" marR="89985" marT="46781" marB="46781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246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Доходы, всего</a:t>
                      </a: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85" marR="89985" marT="46781" marB="46781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12 073 896,5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11 405 810,3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8 932 950,3</a:t>
                      </a:r>
                    </a:p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94,5</a:t>
                      </a:r>
                    </a:p>
                  </a:txBody>
                  <a:tcPr marL="89985" marR="89985" marT="46781" marB="46781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127,7</a:t>
                      </a:r>
                    </a:p>
                  </a:txBody>
                  <a:tcPr marL="89985" marR="89985" marT="46781" marB="46781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5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из них</a:t>
                      </a:r>
                      <a:r>
                        <a:rPr kumimoji="0" lang="ru-RU" altLang="ru-RU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: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85" marR="89985" marT="46781" marB="46781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85" marR="89985" marT="46781" marB="46781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85" marR="89985" marT="46781" marB="46781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85" marR="89985" marT="46781" marB="46781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85" marR="89985" marT="46781" marB="46781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85" marR="89985" marT="46781" marB="46781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786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Налоговые и неналоговые доходы</a:t>
                      </a: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85" marR="89985" marT="46781" marB="46781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5 624 053,4</a:t>
                      </a:r>
                    </a:p>
                  </a:txBody>
                  <a:tcPr marL="89985" marR="89985" marT="46781" marB="46781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6 025 072,1</a:t>
                      </a:r>
                    </a:p>
                  </a:txBody>
                  <a:tcPr marL="89985" marR="89985" marT="46781" marB="46781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4 522 019,3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85" marR="89985" marT="46781" marB="46781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107,1</a:t>
                      </a:r>
                    </a:p>
                  </a:txBody>
                  <a:tcPr marL="89985" marR="89985" marT="46781" marB="46781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133,2</a:t>
                      </a:r>
                    </a:p>
                  </a:txBody>
                  <a:tcPr marL="89985" marR="89985" marT="46781" marB="46781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81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Безвозмездные поступления</a:t>
                      </a:r>
                      <a:endParaRPr kumimoji="0" lang="ru-RU" alt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85" marR="89985" marT="46781" marB="46781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6 449 843,1</a:t>
                      </a:r>
                    </a:p>
                  </a:txBody>
                  <a:tcPr marL="89985" marR="89985" marT="46781" marB="46781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5 380 738,2</a:t>
                      </a:r>
                    </a:p>
                  </a:txBody>
                  <a:tcPr marL="89985" marR="89985" marT="46781" marB="46781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4 410 930,9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9985" marR="89985" marT="46781" marB="46781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83,4</a:t>
                      </a:r>
                    </a:p>
                  </a:txBody>
                  <a:tcPr marL="89985" marR="89985" marT="46781" marB="46781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122,0</a:t>
                      </a:r>
                    </a:p>
                  </a:txBody>
                  <a:tcPr marL="89985" marR="89985" marT="46781" marB="46781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831639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Информация об объеме и структуре налоговых и неналоговых доходов, а также межбюджетных трансфертах, поступающих в бюджет городского округа Ступино Московской области </a:t>
            </a:r>
          </a:p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за 2023 год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(тыс. руб.)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067225"/>
              </p:ext>
            </p:extLst>
          </p:nvPr>
        </p:nvGraphicFramePr>
        <p:xfrm>
          <a:off x="101600" y="831644"/>
          <a:ext cx="8857675" cy="5920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1250">
                  <a:extLst>
                    <a:ext uri="{9D8B030D-6E8A-4147-A177-3AD203B41FA5}">
                      <a16:colId xmlns:a16="http://schemas.microsoft.com/office/drawing/2014/main" val="4144235275"/>
                    </a:ext>
                  </a:extLst>
                </a:gridCol>
                <a:gridCol w="2823348">
                  <a:extLst>
                    <a:ext uri="{9D8B030D-6E8A-4147-A177-3AD203B41FA5}">
                      <a16:colId xmlns:a16="http://schemas.microsoft.com/office/drawing/2014/main" val="1191719969"/>
                    </a:ext>
                  </a:extLst>
                </a:gridCol>
                <a:gridCol w="650875">
                  <a:extLst>
                    <a:ext uri="{9D8B030D-6E8A-4147-A177-3AD203B41FA5}">
                      <a16:colId xmlns:a16="http://schemas.microsoft.com/office/drawing/2014/main" val="2649247065"/>
                    </a:ext>
                  </a:extLst>
                </a:gridCol>
                <a:gridCol w="720301">
                  <a:extLst>
                    <a:ext uri="{9D8B030D-6E8A-4147-A177-3AD203B41FA5}">
                      <a16:colId xmlns:a16="http://schemas.microsoft.com/office/drawing/2014/main" val="425896451"/>
                    </a:ext>
                  </a:extLst>
                </a:gridCol>
                <a:gridCol w="682695">
                  <a:extLst>
                    <a:ext uri="{9D8B030D-6E8A-4147-A177-3AD203B41FA5}">
                      <a16:colId xmlns:a16="http://schemas.microsoft.com/office/drawing/2014/main" val="239500174"/>
                    </a:ext>
                  </a:extLst>
                </a:gridCol>
                <a:gridCol w="671125">
                  <a:extLst>
                    <a:ext uri="{9D8B030D-6E8A-4147-A177-3AD203B41FA5}">
                      <a16:colId xmlns:a16="http://schemas.microsoft.com/office/drawing/2014/main" val="2691772780"/>
                    </a:ext>
                  </a:extLst>
                </a:gridCol>
                <a:gridCol w="694265">
                  <a:extLst>
                    <a:ext uri="{9D8B030D-6E8A-4147-A177-3AD203B41FA5}">
                      <a16:colId xmlns:a16="http://schemas.microsoft.com/office/drawing/2014/main" val="1495171645"/>
                    </a:ext>
                  </a:extLst>
                </a:gridCol>
                <a:gridCol w="705836">
                  <a:extLst>
                    <a:ext uri="{9D8B030D-6E8A-4147-A177-3AD203B41FA5}">
                      <a16:colId xmlns:a16="http://schemas.microsoft.com/office/drawing/2014/main" val="1854068701"/>
                    </a:ext>
                  </a:extLst>
                </a:gridCol>
                <a:gridCol w="647980">
                  <a:extLst>
                    <a:ext uri="{9D8B030D-6E8A-4147-A177-3AD203B41FA5}">
                      <a16:colId xmlns:a16="http://schemas.microsoft.com/office/drawing/2014/main" val="3320637707"/>
                    </a:ext>
                  </a:extLst>
                </a:gridCol>
              </a:tblGrid>
              <a:tr h="758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Код бюджетной классификации Российской Федерации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Наименование доходов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Уточненный план 2023 года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Исполнено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за 2023 год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Исполнено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за 2022 год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исполнения к уточненному плану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отклонение к уточненному плану,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тыс. руб.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исполнения к факту 2022г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отклонение к факту 2022г,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тыс. руб.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5615649"/>
                  </a:ext>
                </a:extLst>
              </a:tr>
              <a:tr h="293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000 1 00 00000 00 0000 000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НАЛОГОВЫЕ И НЕНАЛОГОВЫЕ ДОХОДЫ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5 624 053,4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6 025 072,2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4 522 019,3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107,1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401 018,7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133,2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1 503 052,8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7839005"/>
                  </a:ext>
                </a:extLst>
              </a:tr>
              <a:tr h="293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000 1 01 00000 00 0000 000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НАЛОГИ НА ПРИБЫЛЬ, ДОХОДЫ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44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3 541 384,2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3 811 874,5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2 939 838,6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107,6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270 490,4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129,7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872 035,9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7325219"/>
                  </a:ext>
                </a:extLst>
              </a:tr>
              <a:tr h="293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000 1 01 02000 01 0000 110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Налог на доходы физических лиц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44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3 541 384,2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3 811 874,5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2 939 838,6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107,6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270 490,4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129,7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872 035,9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8822830"/>
                  </a:ext>
                </a:extLst>
              </a:tr>
              <a:tr h="3722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000 1 03 00000 00 0000 000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НАЛОГИ НА ТОВАРЫ (РАБОТЫ, УСЛУГИ), РЕАЛИЗУЕМЫЕ НА ТЕРРИТОРИИ РОССИЙСКОЙ ФЕДЕРАЦИИ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44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108 676,0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111 453,5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112 552,4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102,6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2 777,5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99,0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-1 098,9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0512725"/>
                  </a:ext>
                </a:extLst>
              </a:tr>
              <a:tr h="3306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000 1 03 02000 01 0000 110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44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108 676,0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111 453,5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112 552,4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102,6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2 777,5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99,0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-1 098,9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1235767"/>
                  </a:ext>
                </a:extLst>
              </a:tr>
              <a:tr h="293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000 1 05 00000 00 0000 000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НАЛОГИ НА СОВОКУПНЫЙ ДОХОД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44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313 355,4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318 352,5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316 256,6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101,6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4 997,1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2 095,9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9368704"/>
                  </a:ext>
                </a:extLst>
              </a:tr>
              <a:tr h="3681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000 1 05 01000 00 0000 110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44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287 200,0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291 975,7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265 156,6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101,7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4 775,7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110,1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26 819,1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1018657"/>
                  </a:ext>
                </a:extLst>
              </a:tr>
              <a:tr h="3381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000 1 05 02000 02 0000 110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Единый налог на вмененный доход для отдельных видов деятельности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44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-236,4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506,4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х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-236,4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-46,7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-742,8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2353954"/>
                  </a:ext>
                </a:extLst>
              </a:tr>
              <a:tr h="2502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000 1 05 03000 01 0000 110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Единый сельскохозяйственный налог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44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862,9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-88,9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862,9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-970,9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951,8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9500326"/>
                  </a:ext>
                </a:extLst>
              </a:tr>
              <a:tr h="3681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000 1 05 04000 02 0000 110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44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25 000,0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24 507,6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50 682,5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98,0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-492,4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48,4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-26 174,9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8446573"/>
                  </a:ext>
                </a:extLst>
              </a:tr>
              <a:tr h="3831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000 1 05 07000 01 0000 110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Налог, взимаемый в связи с применением специального налогового режима "Автоматизированная упрощенная система налогообложения"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44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1 155,4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1 242,7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107,6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87,3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х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1 242,7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9743703"/>
                  </a:ext>
                </a:extLst>
              </a:tr>
              <a:tr h="293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000 1 06 00000 00 0000 000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НАЛОГИ НА ИМУЩЕСТВО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44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712 084,8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773 133,1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614 390,3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108,6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61 048,3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125,8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158 742,8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2845008"/>
                  </a:ext>
                </a:extLst>
              </a:tr>
              <a:tr h="2704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000 1 06 01000 00 0000 110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Налог на имущество физических лиц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44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103 140,0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116 940,0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92 484,5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113,4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13 800,0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126,4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24 455,5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5555962"/>
                  </a:ext>
                </a:extLst>
              </a:tr>
              <a:tr h="2704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000 1 06 06000 00 0000 110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Земельный налог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44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608 944,8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656 193,1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521 905,8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107,8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47 248,3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125,7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134 287,3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7540306"/>
                  </a:ext>
                </a:extLst>
              </a:tr>
              <a:tr h="3722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000 1 06 06032 04 0000 110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Земельный налог с организаций, обладающих земельным участком, расположенным в границах городских округов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088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436 000,0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461 950,2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351 759,1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106,0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25 950,2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131,3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110 191,0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2952305"/>
                  </a:ext>
                </a:extLst>
              </a:tr>
              <a:tr h="3722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000 1 06 06042 04 0000 110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Земельный налог с физических лиц, обладающих земельным участком, расположенным в границах городских округов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088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172 944,8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194 242,9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170 146,7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112,3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21 298,1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114,2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24 096,2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9" marR="6449" marT="6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735504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83185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Информация об объеме и структуре налоговых и неналоговых доходов, а также межбюджетных трансфертах, поступающих в бюджет городского округа Ступино Московской области </a:t>
            </a:r>
          </a:p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за 2023 год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(тыс. руб.)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965626"/>
              </p:ext>
            </p:extLst>
          </p:nvPr>
        </p:nvGraphicFramePr>
        <p:xfrm>
          <a:off x="157019" y="831849"/>
          <a:ext cx="8756072" cy="58552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6782">
                  <a:extLst>
                    <a:ext uri="{9D8B030D-6E8A-4147-A177-3AD203B41FA5}">
                      <a16:colId xmlns:a16="http://schemas.microsoft.com/office/drawing/2014/main" val="1831653229"/>
                    </a:ext>
                  </a:extLst>
                </a:gridCol>
                <a:gridCol w="2790960">
                  <a:extLst>
                    <a:ext uri="{9D8B030D-6E8A-4147-A177-3AD203B41FA5}">
                      <a16:colId xmlns:a16="http://schemas.microsoft.com/office/drawing/2014/main" val="1127985056"/>
                    </a:ext>
                  </a:extLst>
                </a:gridCol>
                <a:gridCol w="643408">
                  <a:extLst>
                    <a:ext uri="{9D8B030D-6E8A-4147-A177-3AD203B41FA5}">
                      <a16:colId xmlns:a16="http://schemas.microsoft.com/office/drawing/2014/main" val="2444058295"/>
                    </a:ext>
                  </a:extLst>
                </a:gridCol>
                <a:gridCol w="712040">
                  <a:extLst>
                    <a:ext uri="{9D8B030D-6E8A-4147-A177-3AD203B41FA5}">
                      <a16:colId xmlns:a16="http://schemas.microsoft.com/office/drawing/2014/main" val="2404940021"/>
                    </a:ext>
                  </a:extLst>
                </a:gridCol>
                <a:gridCol w="674864">
                  <a:extLst>
                    <a:ext uri="{9D8B030D-6E8A-4147-A177-3AD203B41FA5}">
                      <a16:colId xmlns:a16="http://schemas.microsoft.com/office/drawing/2014/main" val="785755968"/>
                    </a:ext>
                  </a:extLst>
                </a:gridCol>
                <a:gridCol w="663426">
                  <a:extLst>
                    <a:ext uri="{9D8B030D-6E8A-4147-A177-3AD203B41FA5}">
                      <a16:colId xmlns:a16="http://schemas.microsoft.com/office/drawing/2014/main" val="2141124827"/>
                    </a:ext>
                  </a:extLst>
                </a:gridCol>
                <a:gridCol w="686302">
                  <a:extLst>
                    <a:ext uri="{9D8B030D-6E8A-4147-A177-3AD203B41FA5}">
                      <a16:colId xmlns:a16="http://schemas.microsoft.com/office/drawing/2014/main" val="4159048218"/>
                    </a:ext>
                  </a:extLst>
                </a:gridCol>
                <a:gridCol w="697741">
                  <a:extLst>
                    <a:ext uri="{9D8B030D-6E8A-4147-A177-3AD203B41FA5}">
                      <a16:colId xmlns:a16="http://schemas.microsoft.com/office/drawing/2014/main" val="146698808"/>
                    </a:ext>
                  </a:extLst>
                </a:gridCol>
                <a:gridCol w="640549">
                  <a:extLst>
                    <a:ext uri="{9D8B030D-6E8A-4147-A177-3AD203B41FA5}">
                      <a16:colId xmlns:a16="http://schemas.microsoft.com/office/drawing/2014/main" val="1196867421"/>
                    </a:ext>
                  </a:extLst>
                </a:gridCol>
              </a:tblGrid>
              <a:tr h="7098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Код бюджетной классификации Российской Федерации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Наименование доходов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Уточненный план 2023 года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Исполнено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за 2023 год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Исполнено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за 2022 год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исполнения к уточненному плану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отклонение к уточненному плану,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тыс. руб.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исполнения к факту 2022г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отклонение к факту 2022г,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тыс. руб.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1493756"/>
                  </a:ext>
                </a:extLst>
              </a:tr>
              <a:tr h="2741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000 1 08 00000 00 0000 000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ГОСУДАРСТВЕННАЯ ПОШЛИНА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566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19 556,0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19 701,0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19 799,6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145,0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99,5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-98,6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9436124"/>
                  </a:ext>
                </a:extLst>
              </a:tr>
              <a:tr h="4568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000 1 08 03010 01 0000 110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Государственная пошлина по делам, рассматриваемым в судах общей юрисдикции, мировыми судьями (за исключением Верховного Суда Российской Федерации)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566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19 376,0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19 521,0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19 758,2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145,0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98,8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-237,2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9836339"/>
                  </a:ext>
                </a:extLst>
              </a:tr>
              <a:tr h="3584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000 1 08 07150 01 0000 110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Государственная пошлина за выдачу разрешения на установку рекламной конструкции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566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180,0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180,0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35,0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514,3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145,0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0621296"/>
                  </a:ext>
                </a:extLst>
              </a:tr>
              <a:tr h="7838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000 1 08 07173 01 0000 110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Государственная пошлина за выдачу органом местного самоуправления городского округа специального разрешения на движение по автомобильным дорогам транспортных средств, осуществляющих перевозки опасных, тяжеловесных и (или) крупногабаритных грузов, зачисляемая в бюджеты городских округов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566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х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-6,4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6972776"/>
                  </a:ext>
                </a:extLst>
              </a:tr>
              <a:tr h="3954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000 1 09 00000 00 0000 000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ЗАДОЛЖЕННОСТЬ И ПЕРЕРАСЧЕТЫ ПО ОТМЕНЕННЫМ НАЛОГАМ, СБОРАМ И ИНЫМ ОБЯЗАТЕЛЬНЫМ ПЛАТЕЖАМ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566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-3,0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-4,0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х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-3,0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73,3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4476329"/>
                  </a:ext>
                </a:extLst>
              </a:tr>
              <a:tr h="3954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000 1 11 00000 00 0000 000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566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198 337,2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211 290,2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147 870,8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106,5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12 953,0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142,9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63 419,4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5493544"/>
                  </a:ext>
                </a:extLst>
              </a:tr>
              <a:tr h="9133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000 1 11 05000 00 0000 120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Доходы, получаемые в виде арендной либо иной платы за передачу в возмездное пользование государственного и муниципального имущества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566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162 931,8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173 508,6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119 711,0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106,5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10 576,8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144,9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53 797,5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5997200"/>
                  </a:ext>
                </a:extLst>
              </a:tr>
              <a:tr h="7838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000 1 11 05012 04 0000 120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Доходы, получаемые в виде арендной платы за земельные участки, государственная собственность на которые не разграничена и которые расположены в границах городских округов, а также средства от продажи права на заключение договоров аренды указанных земельных участков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131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150 200,0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159 366,8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107 680,4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106,1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9 166,8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148,0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51 686,4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4014823"/>
                  </a:ext>
                </a:extLst>
              </a:tr>
              <a:tr h="7838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000 1 11 05024 04 0000 120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Доходы, получаемые в виде арендной платы, а также средства от продажи права на заключение договоров аренды за земли, находящиеся в собственности городских округов (за исключением земельных участков муниципальных бюджетных и автономных учреждений)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131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7 879,8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9 114,4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7 471,3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115,7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1 234,6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122,0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1 643,1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18" marR="6618" marT="66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13985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83185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Информация об объеме и структуре налоговых и неналоговых доходов, а также межбюджетных трансфертах, поступающих в бюджет городского округа Ступино Московской области </a:t>
            </a:r>
          </a:p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за 2023 год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(тыс. руб.)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617706"/>
              </p:ext>
            </p:extLst>
          </p:nvPr>
        </p:nvGraphicFramePr>
        <p:xfrm>
          <a:off x="212436" y="831851"/>
          <a:ext cx="8756072" cy="59316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6783">
                  <a:extLst>
                    <a:ext uri="{9D8B030D-6E8A-4147-A177-3AD203B41FA5}">
                      <a16:colId xmlns:a16="http://schemas.microsoft.com/office/drawing/2014/main" val="3218728776"/>
                    </a:ext>
                  </a:extLst>
                </a:gridCol>
                <a:gridCol w="2790963">
                  <a:extLst>
                    <a:ext uri="{9D8B030D-6E8A-4147-A177-3AD203B41FA5}">
                      <a16:colId xmlns:a16="http://schemas.microsoft.com/office/drawing/2014/main" val="1058364446"/>
                    </a:ext>
                  </a:extLst>
                </a:gridCol>
                <a:gridCol w="643407">
                  <a:extLst>
                    <a:ext uri="{9D8B030D-6E8A-4147-A177-3AD203B41FA5}">
                      <a16:colId xmlns:a16="http://schemas.microsoft.com/office/drawing/2014/main" val="500252450"/>
                    </a:ext>
                  </a:extLst>
                </a:gridCol>
                <a:gridCol w="712039">
                  <a:extLst>
                    <a:ext uri="{9D8B030D-6E8A-4147-A177-3AD203B41FA5}">
                      <a16:colId xmlns:a16="http://schemas.microsoft.com/office/drawing/2014/main" val="4221141432"/>
                    </a:ext>
                  </a:extLst>
                </a:gridCol>
                <a:gridCol w="674864">
                  <a:extLst>
                    <a:ext uri="{9D8B030D-6E8A-4147-A177-3AD203B41FA5}">
                      <a16:colId xmlns:a16="http://schemas.microsoft.com/office/drawing/2014/main" val="3700370258"/>
                    </a:ext>
                  </a:extLst>
                </a:gridCol>
                <a:gridCol w="663426">
                  <a:extLst>
                    <a:ext uri="{9D8B030D-6E8A-4147-A177-3AD203B41FA5}">
                      <a16:colId xmlns:a16="http://schemas.microsoft.com/office/drawing/2014/main" val="3350994182"/>
                    </a:ext>
                  </a:extLst>
                </a:gridCol>
                <a:gridCol w="686302">
                  <a:extLst>
                    <a:ext uri="{9D8B030D-6E8A-4147-A177-3AD203B41FA5}">
                      <a16:colId xmlns:a16="http://schemas.microsoft.com/office/drawing/2014/main" val="1361497341"/>
                    </a:ext>
                  </a:extLst>
                </a:gridCol>
                <a:gridCol w="697741">
                  <a:extLst>
                    <a:ext uri="{9D8B030D-6E8A-4147-A177-3AD203B41FA5}">
                      <a16:colId xmlns:a16="http://schemas.microsoft.com/office/drawing/2014/main" val="1462038719"/>
                    </a:ext>
                  </a:extLst>
                </a:gridCol>
                <a:gridCol w="640547">
                  <a:extLst>
                    <a:ext uri="{9D8B030D-6E8A-4147-A177-3AD203B41FA5}">
                      <a16:colId xmlns:a16="http://schemas.microsoft.com/office/drawing/2014/main" val="1621663328"/>
                    </a:ext>
                  </a:extLst>
                </a:gridCol>
              </a:tblGrid>
              <a:tr h="6847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Код бюджетной классификации Российской Федерации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Наименование доходов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Уточненный план 2023 года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Исполнено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за 2023 год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Исполнено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за 2022 год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исполнения к уточненному плану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отклонение к уточненному плану,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тыс. руб.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исполнения к факту 2022г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отклонение к факту 2022г,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тыс. руб.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7258747"/>
                  </a:ext>
                </a:extLst>
              </a:tr>
              <a:tr h="7374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000 1 11 05034 04 0000 120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Доходы от сдачи в аренду имущества, находящегося в оперативном управлении органов управления городских округов и созданных ими учреждений (за исключением имущества муниципальных бюджетных и автономных учреждений)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174" marR="6787" marT="6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1 866,0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2 041,2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1 672,0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109,4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175,2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122,1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369,1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9299211"/>
                  </a:ext>
                </a:extLst>
              </a:tr>
              <a:tr h="3721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000 1 11 05074 04 0000 120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Доходы от сдачи в аренду имущества, составляющего казну городских округов (за исключением земельных участков)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174" marR="6787" marT="6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2 943,4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2 943,4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2 630,2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111,9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313,2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8577899"/>
                  </a:ext>
                </a:extLst>
              </a:tr>
              <a:tr h="12245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000 1 11 05312 04 0000 120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Плата по соглашениям об установлении сервитута, заключенным органами местного самоуправления городских округов, государственными или муниципальными предприятиями либо государственными или муниципальными учреждениями в отношении земельных участков, государственная собственность на которые не разграничена и которые расположены в границах городских округов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174" marR="6787" marT="6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42,6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42,8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257,2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16,7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-214,3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7009349"/>
                  </a:ext>
                </a:extLst>
              </a:tr>
              <a:tr h="6156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000 1 11 07014 04 0000 120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Доходы от перечисления части прибыли, остающейся после уплаты налогов и иных обязательных платежей муниципальных унитарных предприятий, созданных городскими округами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7" marR="6787" marT="6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1 799,1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1 799,1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140,2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1 283,4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1 658,9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7455797"/>
                  </a:ext>
                </a:extLst>
              </a:tr>
              <a:tr h="7374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000 1 11 09044 04 0000 120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Прочие поступления от использования имущества, находящегося в собственности городских округов (за исключением имущества муниципальных бюджетных и автономных учреждений, а также имущества муниципальных унитарных предприятий, в том числе казенных)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7" marR="6787" marT="6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18 068,1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20 584,6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22 304,9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113,9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2 516,5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92,3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-1 720,2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1954291"/>
                  </a:ext>
                </a:extLst>
              </a:tr>
              <a:tr h="3721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000 1 11 09044 04 0003 120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Поступления по плате за наем жилых помещений, находящихся в собственности муниципальных образований 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174" marR="6787" marT="6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17 800,0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17 982,6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22 113,1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101,0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182,6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81,3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-4 130,5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5905865"/>
                  </a:ext>
                </a:extLst>
              </a:tr>
              <a:tr h="5694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000 1 11 09044 04 0014 120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Поступления по плате за размещение объектов на землях или земельных участках, находящихся в муниципальной собственности или собственность на которые не разграничена)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174" marR="6787" marT="6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77,9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2 212,4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68,9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2 838,6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2 134,5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3 212,3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2 143,5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7676025"/>
                  </a:ext>
                </a:extLst>
              </a:tr>
              <a:tr h="6156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000 1 11 09044 04 0019 120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Поступления по плате за право заключения договора на организацию ярмарок на месте проведения ярмарок, включенном в Сводный перечень мест проведения ярмарок на территории Московской области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174" marR="6787" marT="6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190,2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389,6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122,9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204,8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199,4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317,0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266,7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87" marR="6787" marT="67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686660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83185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Информация об объеме и структуре налоговых и неналоговых доходов, а также межбюджетных трансфертах, поступающих в бюджет городского округа Ступино Московской области </a:t>
            </a:r>
          </a:p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за 2023 год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(тыс. руб.)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458283"/>
              </p:ext>
            </p:extLst>
          </p:nvPr>
        </p:nvGraphicFramePr>
        <p:xfrm>
          <a:off x="193963" y="831850"/>
          <a:ext cx="8811492" cy="58829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4673">
                  <a:extLst>
                    <a:ext uri="{9D8B030D-6E8A-4147-A177-3AD203B41FA5}">
                      <a16:colId xmlns:a16="http://schemas.microsoft.com/office/drawing/2014/main" val="975814149"/>
                    </a:ext>
                  </a:extLst>
                </a:gridCol>
                <a:gridCol w="2808627">
                  <a:extLst>
                    <a:ext uri="{9D8B030D-6E8A-4147-A177-3AD203B41FA5}">
                      <a16:colId xmlns:a16="http://schemas.microsoft.com/office/drawing/2014/main" val="1269910571"/>
                    </a:ext>
                  </a:extLst>
                </a:gridCol>
                <a:gridCol w="647480">
                  <a:extLst>
                    <a:ext uri="{9D8B030D-6E8A-4147-A177-3AD203B41FA5}">
                      <a16:colId xmlns:a16="http://schemas.microsoft.com/office/drawing/2014/main" val="113069248"/>
                    </a:ext>
                  </a:extLst>
                </a:gridCol>
                <a:gridCol w="716545">
                  <a:extLst>
                    <a:ext uri="{9D8B030D-6E8A-4147-A177-3AD203B41FA5}">
                      <a16:colId xmlns:a16="http://schemas.microsoft.com/office/drawing/2014/main" val="4117524457"/>
                    </a:ext>
                  </a:extLst>
                </a:gridCol>
                <a:gridCol w="679136">
                  <a:extLst>
                    <a:ext uri="{9D8B030D-6E8A-4147-A177-3AD203B41FA5}">
                      <a16:colId xmlns:a16="http://schemas.microsoft.com/office/drawing/2014/main" val="2279479417"/>
                    </a:ext>
                  </a:extLst>
                </a:gridCol>
                <a:gridCol w="667625">
                  <a:extLst>
                    <a:ext uri="{9D8B030D-6E8A-4147-A177-3AD203B41FA5}">
                      <a16:colId xmlns:a16="http://schemas.microsoft.com/office/drawing/2014/main" val="2142698548"/>
                    </a:ext>
                  </a:extLst>
                </a:gridCol>
                <a:gridCol w="690646">
                  <a:extLst>
                    <a:ext uri="{9D8B030D-6E8A-4147-A177-3AD203B41FA5}">
                      <a16:colId xmlns:a16="http://schemas.microsoft.com/office/drawing/2014/main" val="274974378"/>
                    </a:ext>
                  </a:extLst>
                </a:gridCol>
                <a:gridCol w="702158">
                  <a:extLst>
                    <a:ext uri="{9D8B030D-6E8A-4147-A177-3AD203B41FA5}">
                      <a16:colId xmlns:a16="http://schemas.microsoft.com/office/drawing/2014/main" val="983278716"/>
                    </a:ext>
                  </a:extLst>
                </a:gridCol>
                <a:gridCol w="644602">
                  <a:extLst>
                    <a:ext uri="{9D8B030D-6E8A-4147-A177-3AD203B41FA5}">
                      <a16:colId xmlns:a16="http://schemas.microsoft.com/office/drawing/2014/main" val="4028485031"/>
                    </a:ext>
                  </a:extLst>
                </a:gridCol>
              </a:tblGrid>
              <a:tr h="6625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Код бюджетной классификации Российской Федерации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Наименование доходов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Уточненный план 2023 года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Исполнено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за 2023 год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Исполнено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за 2022 год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исполнения к уточненному плану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отклонение к уточненному плану,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тыс. руб.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исполнения к факту 2022г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отклонение к факту 2022г,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тыс. руб.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9865801"/>
                  </a:ext>
                </a:extLst>
              </a:tr>
              <a:tr h="11240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000 1 11 09080 04 0000 120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Плата, поступившая в рамках договора за предоставление права на размещение и эксплуатацию нестационарного торгового объекта, установку и эксплуатацию рекламных конструкций на землях или земельных участках, находящихся в собственности городских округов, и на землях или земельных участках, государственная собственность на которые не разграничена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70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15 538,3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15 397,9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5 714,7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99,1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-140,3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269,4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9 683,2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5742253"/>
                  </a:ext>
                </a:extLst>
              </a:tr>
              <a:tr h="5032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000 1 11 09080 04 0008 120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Поступления по плате, поступившей в рамках договора за предоставление права на размещение и эксплуатацию нестационарного торгового объекта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40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13 585,0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13 598,4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4 614,0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100,1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13,4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294,7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8 984,4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9573499"/>
                  </a:ext>
                </a:extLst>
              </a:tr>
              <a:tr h="5032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000 1 11 09080 04 0009 120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Поступления по плате, поступившей в рамках договора за предоставление права на установку и эксплуатацию рекламных конструкций 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40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1 953,3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1 799,5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1 100,7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92,1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-153,8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163,5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698,8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9909425"/>
                  </a:ext>
                </a:extLst>
              </a:tr>
              <a:tr h="2558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000 1 12 00000 00 0000 000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ПЛАТЕЖИ ПРИ ПОЛЬЗОВАНИИ ПРИРОДНЫМИ РЕСУРСАМИ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70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1 720,1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4 803,3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4 276,4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279,2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3 083,1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112,3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526,9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6407553"/>
                  </a:ext>
                </a:extLst>
              </a:tr>
              <a:tr h="2558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000 1 12 01000 01 0000 120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Плата за негативное воздействие на окружающую среду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70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1 720,1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4 803,3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4 276,4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279,2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3 083,1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112,3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526,9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1446512"/>
                  </a:ext>
                </a:extLst>
              </a:tr>
              <a:tr h="379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000 1 13 00000 00 0000 000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70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380 310,1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392 952,4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172 263,4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103,3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12 642,4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228,1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220 689,1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330324"/>
                  </a:ext>
                </a:extLst>
              </a:tr>
              <a:tr h="5032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000 1 13 01530 04 0000 130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Плата за оказание услуг по присоединению объектов дорожного сервиса к автомобильным дорогам общего пользования местного значения, зачисляемая в бюджеты городских округов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70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х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-40,9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1553397"/>
                  </a:ext>
                </a:extLst>
              </a:tr>
              <a:tr h="379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000 1 13 01994 04 0000 130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Прочие доходы от оказания платных услуг (работ) получателями средств бюджетов городских округов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70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8 709,8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8 680,4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7 017,2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99,7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-29,4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123,7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1 663,2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5441162"/>
                  </a:ext>
                </a:extLst>
              </a:tr>
              <a:tr h="379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000 1 13 02064 04 0000 130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Доходы поступающие в порядке возмещения расходов, понесенных в связи с эксплуатацией имущества городских округов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70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4 952,4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5 275,7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3 457,4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106,5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323,3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152,6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1 818,3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310729"/>
                  </a:ext>
                </a:extLst>
              </a:tr>
              <a:tr h="2886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000 1 13 02994 04 0000 130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Прочие доходы от компенсации затрат бюджетов городских округов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70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366 647,9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378 996,4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161 747,9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103,4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12 348,5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234,3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217 248,5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6614913"/>
                  </a:ext>
                </a:extLst>
              </a:tr>
              <a:tr h="3410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000 1 14 00000 00 0000 000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ДОХОДЫ ОТ ПРОДАЖИ МАТЕРИАЛЬНЫХ И НЕМАТЕРИАЛЬНЫХ АКТИВОВ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70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274 003,6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290 812,6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173 381,1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106,1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16 809,0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167,7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117 431,5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2636065"/>
                  </a:ext>
                </a:extLst>
              </a:tr>
              <a:tr h="3083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000 1 14 01040 04 0000 410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Доходы от продажи квартир, находящихся в собственности городских округов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70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1 074,6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169,3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1 074,6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634,6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905,2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08661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83185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Информация об объеме и структуре налоговых и неналоговых доходов, а также межбюджетных трансфертах, поступающих в бюджет городского округа Ступино Московской области </a:t>
            </a:r>
          </a:p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за 2023 год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(тыс. руб.)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714847"/>
              </p:ext>
            </p:extLst>
          </p:nvPr>
        </p:nvGraphicFramePr>
        <p:xfrm>
          <a:off x="129310" y="831850"/>
          <a:ext cx="8885381" cy="58645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5196">
                  <a:extLst>
                    <a:ext uri="{9D8B030D-6E8A-4147-A177-3AD203B41FA5}">
                      <a16:colId xmlns:a16="http://schemas.microsoft.com/office/drawing/2014/main" val="1613633684"/>
                    </a:ext>
                  </a:extLst>
                </a:gridCol>
                <a:gridCol w="2832180">
                  <a:extLst>
                    <a:ext uri="{9D8B030D-6E8A-4147-A177-3AD203B41FA5}">
                      <a16:colId xmlns:a16="http://schemas.microsoft.com/office/drawing/2014/main" val="3106144448"/>
                    </a:ext>
                  </a:extLst>
                </a:gridCol>
                <a:gridCol w="652909">
                  <a:extLst>
                    <a:ext uri="{9D8B030D-6E8A-4147-A177-3AD203B41FA5}">
                      <a16:colId xmlns:a16="http://schemas.microsoft.com/office/drawing/2014/main" val="247565732"/>
                    </a:ext>
                  </a:extLst>
                </a:gridCol>
                <a:gridCol w="722554">
                  <a:extLst>
                    <a:ext uri="{9D8B030D-6E8A-4147-A177-3AD203B41FA5}">
                      <a16:colId xmlns:a16="http://schemas.microsoft.com/office/drawing/2014/main" val="942974869"/>
                    </a:ext>
                  </a:extLst>
                </a:gridCol>
                <a:gridCol w="684830">
                  <a:extLst>
                    <a:ext uri="{9D8B030D-6E8A-4147-A177-3AD203B41FA5}">
                      <a16:colId xmlns:a16="http://schemas.microsoft.com/office/drawing/2014/main" val="3857327716"/>
                    </a:ext>
                  </a:extLst>
                </a:gridCol>
                <a:gridCol w="673222">
                  <a:extLst>
                    <a:ext uri="{9D8B030D-6E8A-4147-A177-3AD203B41FA5}">
                      <a16:colId xmlns:a16="http://schemas.microsoft.com/office/drawing/2014/main" val="145863580"/>
                    </a:ext>
                  </a:extLst>
                </a:gridCol>
                <a:gridCol w="696437">
                  <a:extLst>
                    <a:ext uri="{9D8B030D-6E8A-4147-A177-3AD203B41FA5}">
                      <a16:colId xmlns:a16="http://schemas.microsoft.com/office/drawing/2014/main" val="1508355701"/>
                    </a:ext>
                  </a:extLst>
                </a:gridCol>
                <a:gridCol w="708046">
                  <a:extLst>
                    <a:ext uri="{9D8B030D-6E8A-4147-A177-3AD203B41FA5}">
                      <a16:colId xmlns:a16="http://schemas.microsoft.com/office/drawing/2014/main" val="2735758489"/>
                    </a:ext>
                  </a:extLst>
                </a:gridCol>
                <a:gridCol w="650007">
                  <a:extLst>
                    <a:ext uri="{9D8B030D-6E8A-4147-A177-3AD203B41FA5}">
                      <a16:colId xmlns:a16="http://schemas.microsoft.com/office/drawing/2014/main" val="630789733"/>
                    </a:ext>
                  </a:extLst>
                </a:gridCol>
              </a:tblGrid>
              <a:tr h="5910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Код бюджетной классификации Российской Федерации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Наименование доходов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Уточненный план 2023 года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Исполнено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за 2023 год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Исполнено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за 2022 год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исполнения к уточненному плану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отклонение к уточненному плану,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тыс. руб.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исполнения к факту 2022г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отклонение к факту 2022г,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тыс. руб.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4695130"/>
                  </a:ext>
                </a:extLst>
              </a:tr>
              <a:tr h="7450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000 1 14 02042 04 0000 440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Доходы от реализации имущества, находящегося в оперативном управлении учреждений, находящихся в ведении органов управления городских округов (за исключением имущества муниципальных бюджетных и автономных учреждений), в части реализации материальных запасов по указанному имуществу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20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29,7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114,3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29,7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26,0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-84,6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5427826"/>
                  </a:ext>
                </a:extLst>
              </a:tr>
              <a:tr h="7450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000 1 14 02043 04 0000 410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Доходы от реализации иного имущества, находящегося в собственности городских округов (за исключением имущества муниципальных бюджетных и автономных учреждений, а также имущества муниципальных унитарных предприятий, в том числе казенных), в части реализации основных средств по указанному имуществу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20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66 954,5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69 527,1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43 564,9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103,8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2 572,6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159,6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25 962,2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1405330"/>
                  </a:ext>
                </a:extLst>
              </a:tr>
              <a:tr h="4986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000 1 14 06012 04 0000 430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Доходы от продажи земельных участков, государственная собственность на которые не разграничена и которые расположены в границах городских округов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20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94 500,0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102 645,2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52 893,0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108,6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8 145,2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194,1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49 752,2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9106324"/>
                  </a:ext>
                </a:extLst>
              </a:tr>
              <a:tr h="4986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000 1 14 06024 04 0000 430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Доходы от продажи земельных участков, находящихся в собственности городских округов (за исключением земельных участков муниципальных бюджетных и автономных учреждений)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20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7 549,1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9 577,3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6 005,3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126,9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2 028,2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159,5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3 572,1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444912"/>
                  </a:ext>
                </a:extLst>
              </a:tr>
              <a:tr h="7450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000 1 14 06312 04 0000 430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Плата за увеличение площади земельных участков, находящихся в частной собственности, в результате перераспределения таких земельных участков и земель (или) земельных участков, государственная собственность на которые не разграничена и которые расположены в границах городских округов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20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105 000,0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107 958,7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70 634,2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102,8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2 958,7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152,8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37 324,4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5759248"/>
                  </a:ext>
                </a:extLst>
              </a:tr>
              <a:tr h="2522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000 1 16 00000 00 0000 000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ШТРАФЫ, САНКЦИИ, ВОЗМЕЩЕНИЕ УЩЕРБА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20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60 000,0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72 961,9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11 650,5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121,6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12 961,9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626,3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61 311,4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5032577"/>
                  </a:ext>
                </a:extLst>
              </a:tr>
              <a:tr h="2522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000 1 17 00000 00 0000 000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ПРОЧИЕ НЕНАЛОГОВЫЕ ДОХОДЫ 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20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14 626,0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17 740,0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9 743,6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121,3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3 114,0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182,1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7 996,5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9173896"/>
                  </a:ext>
                </a:extLst>
              </a:tr>
              <a:tr h="2522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000 1 17 05040 04 0000 180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Прочие неналоговые доходы бюджетов городских округов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20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14 626,0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17 740,0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9 536,5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121,3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3 114,0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186,0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8 203,6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5636631"/>
                  </a:ext>
                </a:extLst>
              </a:tr>
              <a:tr h="2522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000 1 17 05040 04 0008 180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Прочие неналоговые доходы бюджетов городских округов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240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3 100,0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562,3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х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3 100,0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551,3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2 537,7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6657868"/>
                  </a:ext>
                </a:extLst>
              </a:tr>
              <a:tr h="4986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000 1 17 05040 04 0010 180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 Поступления за выдачу разрешения на вырубку зеленых насаждений – порубочного билета на территории городского округа Ступино Московской области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240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14 626,0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14 640,0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8 974,1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100,1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14,0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163,1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5 665,9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6914446"/>
                  </a:ext>
                </a:extLst>
              </a:tr>
              <a:tr h="2522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000 1 17 15020 04 0000 150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Инициативные платежи, зачисляемые в бюджеты городских округов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120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207,1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-207,1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2084636"/>
                  </a:ext>
                </a:extLst>
              </a:tr>
              <a:tr h="2809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 - в части поступлений инициативных платежей для реализации каждого инициативного проекта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240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207,1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х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-207,1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1" marR="5791" marT="57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433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7291932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«Бюджет для граждан»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- информационный сборник, который познакомит население городского округа Ступино с основными положениями главного финансового документа городского округа Ступино Московской области – решением Совета депутатов городского округа Ступино «О бюджете городского округа Ступино Московской области».</a:t>
            </a:r>
          </a:p>
          <a:p>
            <a:pPr algn="just"/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Представленная информация предназначена для широкого круга пользователей и обеспечивает реализацию принципов прозрачности, открытости и обеспечения полного и доступного информирования граждан о бюджете городского округа Ступино Московской области.</a:t>
            </a:r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83185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Информация об объеме и структуре налоговых и неналоговых доходов, а также межбюджетных трансфертах, поступающих в бюджет городского округа Ступино Московской области </a:t>
            </a:r>
          </a:p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за 2023 год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(тыс. руб.)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59503"/>
              </p:ext>
            </p:extLst>
          </p:nvPr>
        </p:nvGraphicFramePr>
        <p:xfrm>
          <a:off x="221673" y="831850"/>
          <a:ext cx="8719127" cy="58645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1522">
                  <a:extLst>
                    <a:ext uri="{9D8B030D-6E8A-4147-A177-3AD203B41FA5}">
                      <a16:colId xmlns:a16="http://schemas.microsoft.com/office/drawing/2014/main" val="2154643901"/>
                    </a:ext>
                  </a:extLst>
                </a:gridCol>
                <a:gridCol w="2779185">
                  <a:extLst>
                    <a:ext uri="{9D8B030D-6E8A-4147-A177-3AD203B41FA5}">
                      <a16:colId xmlns:a16="http://schemas.microsoft.com/office/drawing/2014/main" val="2121034140"/>
                    </a:ext>
                  </a:extLst>
                </a:gridCol>
                <a:gridCol w="640694">
                  <a:extLst>
                    <a:ext uri="{9D8B030D-6E8A-4147-A177-3AD203B41FA5}">
                      <a16:colId xmlns:a16="http://schemas.microsoft.com/office/drawing/2014/main" val="1364320506"/>
                    </a:ext>
                  </a:extLst>
                </a:gridCol>
                <a:gridCol w="709034">
                  <a:extLst>
                    <a:ext uri="{9D8B030D-6E8A-4147-A177-3AD203B41FA5}">
                      <a16:colId xmlns:a16="http://schemas.microsoft.com/office/drawing/2014/main" val="601909595"/>
                    </a:ext>
                  </a:extLst>
                </a:gridCol>
                <a:gridCol w="672017">
                  <a:extLst>
                    <a:ext uri="{9D8B030D-6E8A-4147-A177-3AD203B41FA5}">
                      <a16:colId xmlns:a16="http://schemas.microsoft.com/office/drawing/2014/main" val="226660942"/>
                    </a:ext>
                  </a:extLst>
                </a:gridCol>
                <a:gridCol w="660626">
                  <a:extLst>
                    <a:ext uri="{9D8B030D-6E8A-4147-A177-3AD203B41FA5}">
                      <a16:colId xmlns:a16="http://schemas.microsoft.com/office/drawing/2014/main" val="3950753260"/>
                    </a:ext>
                  </a:extLst>
                </a:gridCol>
                <a:gridCol w="683406">
                  <a:extLst>
                    <a:ext uri="{9D8B030D-6E8A-4147-A177-3AD203B41FA5}">
                      <a16:colId xmlns:a16="http://schemas.microsoft.com/office/drawing/2014/main" val="2398538672"/>
                    </a:ext>
                  </a:extLst>
                </a:gridCol>
                <a:gridCol w="694797">
                  <a:extLst>
                    <a:ext uri="{9D8B030D-6E8A-4147-A177-3AD203B41FA5}">
                      <a16:colId xmlns:a16="http://schemas.microsoft.com/office/drawing/2014/main" val="2404835503"/>
                    </a:ext>
                  </a:extLst>
                </a:gridCol>
                <a:gridCol w="637846">
                  <a:extLst>
                    <a:ext uri="{9D8B030D-6E8A-4147-A177-3AD203B41FA5}">
                      <a16:colId xmlns:a16="http://schemas.microsoft.com/office/drawing/2014/main" val="3039037872"/>
                    </a:ext>
                  </a:extLst>
                </a:gridCol>
              </a:tblGrid>
              <a:tr h="6761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Код бюджетной классификации Российской Федерации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Наименование доходов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Уточненный план 2023 года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Исполнено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за 2023 год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Исполнено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за 2022 год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исполнения к уточненному плану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отклонение к уточненному плану,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тыс. руб.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исполнения к факту 2022г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отклонение к факту 2022г,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тыс. руб.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979846"/>
                  </a:ext>
                </a:extLst>
              </a:tr>
              <a:tr h="2591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000 2 00 00000 00 0000 000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БЕЗВОЗМЕЗДНЫЕ ПОСТУПЛЕНИЯ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6 449 843,1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5 380 738,2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4 410 930,9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83,4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-1 069 104,9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122,0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969 807,2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3615738"/>
                  </a:ext>
                </a:extLst>
              </a:tr>
              <a:tr h="3854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000 2 02 00000 00 0000 000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БЕЗВОЗМЕЗДНЫЕ ПОСТУПЛЕНИЯ ОТ ДРУГИХ БЮДЖЕТОВ БЮДЖЕТНОЙ СИСТЕМЫ РОССИЙСКОЙ ФЕДЕРАЦИИ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6 441 266,0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5 522 789,5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4 444 293,3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85,7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-918 476,4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124,3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1 078 496,3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865198"/>
                  </a:ext>
                </a:extLst>
              </a:tr>
              <a:tr h="3079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000 2 02 10000 00 0000 150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ДОТАЦИИ БЮДЖЕТАМ БЮДЖЕТНОЙ СИСТЕМЫ РОССИЙСКОЙ ФЕДЕРАЦИИ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93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275 828,0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60 509,0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х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275 828,0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455,8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215 319,0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6761947"/>
                  </a:ext>
                </a:extLst>
              </a:tr>
              <a:tr h="2811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000 2 02 15001 04 0000 150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Дотации бюджетам городских округов на выравнивание бюджетной обеспеченности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93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509,0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-509,0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7592201"/>
                  </a:ext>
                </a:extLst>
              </a:tr>
              <a:tr h="2591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000 2 02 19999 04 0000 150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Прочие дотации бюджетам городских округов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93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275 828,0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60 000,0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275 828,0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459,7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215 828,0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7283070"/>
                  </a:ext>
                </a:extLst>
              </a:tr>
              <a:tr h="3854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000 2 02 20000 00 0000 150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СУБСИДИИ БЮДЖЕТАМ БЮДЖЕТНОЙ СИСТЕМЫ РОССИЙСКОЙ ФЕДЕРАЦИИ (МЕЖБЮДЖЕТНЫЕ СУБСИДИИ)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93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3 943 930,3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2 875 879,0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1 984 865,5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72,9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-1 068 051,3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144,9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891 013,5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322920"/>
                  </a:ext>
                </a:extLst>
              </a:tr>
              <a:tr h="8903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000 2 02 20216 04 0000 150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Субсидии бюджетам городских округов на осуществление 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93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110 731,5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109 202,6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79 972,9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98,6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-1 528,9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136,5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29 229,7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2524106"/>
                  </a:ext>
                </a:extLst>
              </a:tr>
              <a:tr h="448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 - на софинансирование работ по капитальному ремонту и ремонту автомобильных дорог общего пользования местного значения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38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87 446,0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86 455,7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60 697,1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98,9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-990,3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142,4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25 758,6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689112"/>
                  </a:ext>
                </a:extLst>
              </a:tr>
              <a:tr h="2611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 - на ремонт дворовых территорий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38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10 799,4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10 260,8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9 206,1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95,0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-538,6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111,5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1 054,7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5626442"/>
                  </a:ext>
                </a:extLst>
              </a:tr>
              <a:tr h="3079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 - на ямочный ремонт асфальтового покрытия дворовых территорий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638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12 486,1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12 486,1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10 069,7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124,0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2 416,3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444962"/>
                  </a:ext>
                </a:extLst>
              </a:tr>
              <a:tr h="8903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000 2 02 20302 04 0000 150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Субсидии бюджетам городских округов на обеспечение мероприятий по переселению граждан из аварийного жилищного фонда, в том числе переселению граждан из аварийного жилищного фонда с учетом необходимости развития малоэтажного жилищного строительства, за счет средств бюджетов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93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612 367,4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117 059,5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28 489,9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19,1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-495 307,9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410,9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88 569,5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5278322"/>
                  </a:ext>
                </a:extLst>
              </a:tr>
              <a:tr h="5116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000 2 02 25027 04 0000 150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Субсидии бюджетам городских округов на реализацию мероприятий государственной программы Российской Федерации "Доступная среда"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193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420,0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420,0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х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420,0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66" marR="6466" marT="64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919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4584919"/>
      </p:ext>
    </p:extLst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83185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Информация об объеме и структуре налоговых и неналоговых доходов, а также межбюджетных трансфертах, поступающих в бюджет городского округа Ступино Московской области </a:t>
            </a:r>
          </a:p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за 2023 год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(тыс. руб.)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604620"/>
              </p:ext>
            </p:extLst>
          </p:nvPr>
        </p:nvGraphicFramePr>
        <p:xfrm>
          <a:off x="129308" y="831850"/>
          <a:ext cx="8903856" cy="58737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7826">
                  <a:extLst>
                    <a:ext uri="{9D8B030D-6E8A-4147-A177-3AD203B41FA5}">
                      <a16:colId xmlns:a16="http://schemas.microsoft.com/office/drawing/2014/main" val="3266075398"/>
                    </a:ext>
                  </a:extLst>
                </a:gridCol>
                <a:gridCol w="2838069">
                  <a:extLst>
                    <a:ext uri="{9D8B030D-6E8A-4147-A177-3AD203B41FA5}">
                      <a16:colId xmlns:a16="http://schemas.microsoft.com/office/drawing/2014/main" val="2591299829"/>
                    </a:ext>
                  </a:extLst>
                </a:gridCol>
                <a:gridCol w="654267">
                  <a:extLst>
                    <a:ext uri="{9D8B030D-6E8A-4147-A177-3AD203B41FA5}">
                      <a16:colId xmlns:a16="http://schemas.microsoft.com/office/drawing/2014/main" val="2894599532"/>
                    </a:ext>
                  </a:extLst>
                </a:gridCol>
                <a:gridCol w="724057">
                  <a:extLst>
                    <a:ext uri="{9D8B030D-6E8A-4147-A177-3AD203B41FA5}">
                      <a16:colId xmlns:a16="http://schemas.microsoft.com/office/drawing/2014/main" val="3235519965"/>
                    </a:ext>
                  </a:extLst>
                </a:gridCol>
                <a:gridCol w="686254">
                  <a:extLst>
                    <a:ext uri="{9D8B030D-6E8A-4147-A177-3AD203B41FA5}">
                      <a16:colId xmlns:a16="http://schemas.microsoft.com/office/drawing/2014/main" val="73416284"/>
                    </a:ext>
                  </a:extLst>
                </a:gridCol>
                <a:gridCol w="674623">
                  <a:extLst>
                    <a:ext uri="{9D8B030D-6E8A-4147-A177-3AD203B41FA5}">
                      <a16:colId xmlns:a16="http://schemas.microsoft.com/office/drawing/2014/main" val="1927582237"/>
                    </a:ext>
                  </a:extLst>
                </a:gridCol>
                <a:gridCol w="697886">
                  <a:extLst>
                    <a:ext uri="{9D8B030D-6E8A-4147-A177-3AD203B41FA5}">
                      <a16:colId xmlns:a16="http://schemas.microsoft.com/office/drawing/2014/main" val="941506243"/>
                    </a:ext>
                  </a:extLst>
                </a:gridCol>
                <a:gridCol w="709516">
                  <a:extLst>
                    <a:ext uri="{9D8B030D-6E8A-4147-A177-3AD203B41FA5}">
                      <a16:colId xmlns:a16="http://schemas.microsoft.com/office/drawing/2014/main" val="773450579"/>
                    </a:ext>
                  </a:extLst>
                </a:gridCol>
                <a:gridCol w="651358">
                  <a:extLst>
                    <a:ext uri="{9D8B030D-6E8A-4147-A177-3AD203B41FA5}">
                      <a16:colId xmlns:a16="http://schemas.microsoft.com/office/drawing/2014/main" val="3010724682"/>
                    </a:ext>
                  </a:extLst>
                </a:gridCol>
              </a:tblGrid>
              <a:tr h="7201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Код бюджетной классификации Российской Федерации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Наименование доходов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Уточненный план 2023 года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Исполнено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за 2023 год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Исполнено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за 2022 год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исполнения к уточненному плану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отклонение к уточненному плану,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тыс. руб.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исполнения к факту 2022г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отклонение к факту 2022г,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тыс. руб.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0670112"/>
                  </a:ext>
                </a:extLst>
              </a:tr>
              <a:tr h="3422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  - на создание доступной среды в муниципальных учреждениях культуры 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68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420,0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420,0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х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420,0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3185889"/>
                  </a:ext>
                </a:extLst>
              </a:tr>
              <a:tr h="6345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000 2 02 25169 04 0000 150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Субсидии бюджетам городских округов на создание и обеспечение функционирования центров образования естественно-научной и технологической направленностей в общеобразовательных организациях, расположенных в сельской местности и малых городах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344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5 833,4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-5 833,4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8670268"/>
                  </a:ext>
                </a:extLst>
              </a:tr>
              <a:tr h="885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000 2 02 25172 04 0000 150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Субсидии бюджетам городских округов на оснащение (обновление материально-технической базы) оборудованием, средствами обучения и воспитания общеобразовательных организаций, в том числе осуществляющих образовательную деятельность по адаптированным основным общеобразовательным программам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344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4 390,3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4 079,3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92,9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-310,9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4 079,3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1715263"/>
                  </a:ext>
                </a:extLst>
              </a:tr>
              <a:tr h="885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000 2 02 25208 04 0000 150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Субсидии бюджетам городских округов на государственную поддержку образовательных организаций в целях оснащения (обновления) их компьютерным, мультимедийным, презентационным оборудованием и программным обеспечением в рамках эксперимента по модернизации начального общего, основного общего и среднего общего образования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344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35 148,5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х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-35 148,5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1743658"/>
                  </a:ext>
                </a:extLst>
              </a:tr>
              <a:tr h="7600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 - на государственную поддержку образовательных организаций в целях оснащения (обновления) их компьютерным, мультимедийным, презентационным оборудованием и программным обеспечением в рамках эксперимента по модернизации начального общего, основного общего и среднего общего образования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68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33 528,5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х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-33 528,5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0347584"/>
                  </a:ext>
                </a:extLst>
              </a:tr>
              <a:tr h="10110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 - на установку, монтаж и настройку ip-камер, приобретенных в рамках предоставленной субсидии на государственную поддержку образовательных организаций в целях оснащения (обновления) их компьютерным, мультимедийным, презентационным оборудованием и программным обеспечением в рамках эксперимента по модернизации начального общего, основного общего и среднего общего образования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468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1 620,0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х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-1 620,0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7727623"/>
                  </a:ext>
                </a:extLst>
              </a:tr>
              <a:tr h="6345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000 2 02 25232 04 0000 150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Субсидии бюджетам городских округов на создание дополнительных мест для детей в возрасте от 1,5 до 3 лет в образовательных организациях, осуществляющих образовательную деятельность по образовательным программам дошкольного образования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344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263 724,7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263 669,3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-55,5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х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263 669,3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0949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6261744"/>
      </p:ext>
    </p:extLst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83185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Информация об объеме и структуре налоговых и неналоговых доходов, а также межбюджетных трансфертах, поступающих в бюджет городского округа Ступино Московской области </a:t>
            </a:r>
          </a:p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за 2023 год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(тыс. руб.)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851276"/>
              </p:ext>
            </p:extLst>
          </p:nvPr>
        </p:nvGraphicFramePr>
        <p:xfrm>
          <a:off x="147784" y="831850"/>
          <a:ext cx="8848433" cy="59106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9934">
                  <a:extLst>
                    <a:ext uri="{9D8B030D-6E8A-4147-A177-3AD203B41FA5}">
                      <a16:colId xmlns:a16="http://schemas.microsoft.com/office/drawing/2014/main" val="1090380161"/>
                    </a:ext>
                  </a:extLst>
                </a:gridCol>
                <a:gridCol w="2820402">
                  <a:extLst>
                    <a:ext uri="{9D8B030D-6E8A-4147-A177-3AD203B41FA5}">
                      <a16:colId xmlns:a16="http://schemas.microsoft.com/office/drawing/2014/main" val="3222291262"/>
                    </a:ext>
                  </a:extLst>
                </a:gridCol>
                <a:gridCol w="650195">
                  <a:extLst>
                    <a:ext uri="{9D8B030D-6E8A-4147-A177-3AD203B41FA5}">
                      <a16:colId xmlns:a16="http://schemas.microsoft.com/office/drawing/2014/main" val="2082409092"/>
                    </a:ext>
                  </a:extLst>
                </a:gridCol>
                <a:gridCol w="719550">
                  <a:extLst>
                    <a:ext uri="{9D8B030D-6E8A-4147-A177-3AD203B41FA5}">
                      <a16:colId xmlns:a16="http://schemas.microsoft.com/office/drawing/2014/main" val="103693484"/>
                    </a:ext>
                  </a:extLst>
                </a:gridCol>
                <a:gridCol w="681982">
                  <a:extLst>
                    <a:ext uri="{9D8B030D-6E8A-4147-A177-3AD203B41FA5}">
                      <a16:colId xmlns:a16="http://schemas.microsoft.com/office/drawing/2014/main" val="4202471390"/>
                    </a:ext>
                  </a:extLst>
                </a:gridCol>
                <a:gridCol w="670424">
                  <a:extLst>
                    <a:ext uri="{9D8B030D-6E8A-4147-A177-3AD203B41FA5}">
                      <a16:colId xmlns:a16="http://schemas.microsoft.com/office/drawing/2014/main" val="812443138"/>
                    </a:ext>
                  </a:extLst>
                </a:gridCol>
                <a:gridCol w="693541">
                  <a:extLst>
                    <a:ext uri="{9D8B030D-6E8A-4147-A177-3AD203B41FA5}">
                      <a16:colId xmlns:a16="http://schemas.microsoft.com/office/drawing/2014/main" val="4035157962"/>
                    </a:ext>
                  </a:extLst>
                </a:gridCol>
                <a:gridCol w="705100">
                  <a:extLst>
                    <a:ext uri="{9D8B030D-6E8A-4147-A177-3AD203B41FA5}">
                      <a16:colId xmlns:a16="http://schemas.microsoft.com/office/drawing/2014/main" val="2177252238"/>
                    </a:ext>
                  </a:extLst>
                </a:gridCol>
                <a:gridCol w="647305">
                  <a:extLst>
                    <a:ext uri="{9D8B030D-6E8A-4147-A177-3AD203B41FA5}">
                      <a16:colId xmlns:a16="http://schemas.microsoft.com/office/drawing/2014/main" val="2508237224"/>
                    </a:ext>
                  </a:extLst>
                </a:gridCol>
              </a:tblGrid>
              <a:tr h="7306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Код бюджетной классификации Российской Федерации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Наименование доходов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Уточненный план 2023 года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Исполнено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за 2023 год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Исполнено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за 2022 год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исполнения к уточненному плану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отклонение к уточненному плану,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тыс. руб.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исполнения к факту 2022г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отклонение к факту 2022г,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тыс. руб.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8340026"/>
                  </a:ext>
                </a:extLst>
              </a:tr>
              <a:tr h="7774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000 2 02 25304 04 0000 150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Субсидии бюджетам городских округов на организацию бесплатного горячего питания обучающихся, получающих начальное общее образование в государственных и муниципальных образовательных организациях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835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68 354,9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60 457,7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48 664,6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88,4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-7 897,1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124,2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11 793,2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9566680"/>
                  </a:ext>
                </a:extLst>
              </a:tr>
              <a:tr h="3923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000 2 02 25497 04 0000 150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Субсидии бюджетам городских округов на реализацию мероприятий по обеспечению жильем молодых семей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835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9 702,2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9 702,1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9 831,0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-0,1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98,7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-128,9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369364"/>
                  </a:ext>
                </a:extLst>
              </a:tr>
              <a:tr h="3689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000 2 02 25519 04 0000 150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Субсидии бюджетам городских округов на поддержку отрасли культуры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835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12 810,0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12 810,0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614,6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2 084,2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12 195,4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7664454"/>
                  </a:ext>
                </a:extLst>
              </a:tr>
              <a:tr h="6490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 - на модернизацию библиотек в части комплектования книжных фондов муниципальных общедоступных библиотек и государственной общедоступной библиотеки Московской области)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3669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530,3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530,3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614,6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86,3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-84,4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857558"/>
                  </a:ext>
                </a:extLst>
              </a:tr>
              <a:tr h="5207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 - в части модернизации муниципальных детских школ искусств по видам искусств путем их реконструкции, капитального ремонта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3669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12 279,8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12 279,8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х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12 279,8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1731814"/>
                  </a:ext>
                </a:extLst>
              </a:tr>
              <a:tr h="3923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000 2 02 25555 04 0000 150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Субсидии бюджетам городских округов на реализацию программ формирования современной городской среды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835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263 169,6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260 133,2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356 273,6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98,8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-3 036,4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73,0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-96 140,3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6393524"/>
                  </a:ext>
                </a:extLst>
              </a:tr>
              <a:tr h="5207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 - на реализацию программ формирования современной городской среды в части достижения основного результата по благоустройству общественных территорий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3669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2 840,4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326 270,8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-2 840,4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-326 270,8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5887543"/>
                  </a:ext>
                </a:extLst>
              </a:tr>
              <a:tr h="2639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 - в части благоустройства общественных территорий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3669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257 369,2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257 285,5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4 440,7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-83,7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5 793,9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252 844,8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1310224"/>
                  </a:ext>
                </a:extLst>
              </a:tr>
              <a:tr h="2639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 - на создание и ремонт пешеходных коммуникаций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3669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2 960,0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2 847,7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2 243,4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96,2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-112,3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126,9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604,3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3647511"/>
                  </a:ext>
                </a:extLst>
              </a:tr>
              <a:tr h="3923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 - на обустройство и установку детских игровых площадок на территории муниципальных образований 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3669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13 806,3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х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-13 806,3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9527457"/>
                  </a:ext>
                </a:extLst>
              </a:tr>
              <a:tr h="2459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 - на обустройство пляжей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3669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9 512,4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х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-9 512,4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1470315"/>
                  </a:ext>
                </a:extLst>
              </a:tr>
              <a:tr h="3923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000 2 02 25750 04 0000 150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Субсидии бюджетам городских округов на реализацию мероприятий по модернизации школьных систем образования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835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127 250,0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127 250,0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99 129,0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128,4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28 121,0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71" marR="6871" marT="68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3477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8666204"/>
      </p:ext>
    </p:extLst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83185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Информация об объеме и структуре налоговых и неналоговых доходов, а также межбюджетных трансфертах, поступающих в бюджет городского округа Ступино Московской области </a:t>
            </a:r>
          </a:p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за 2023 год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(тыс. руб.)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022880"/>
              </p:ext>
            </p:extLst>
          </p:nvPr>
        </p:nvGraphicFramePr>
        <p:xfrm>
          <a:off x="175491" y="831852"/>
          <a:ext cx="8839199" cy="58552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8619">
                  <a:extLst>
                    <a:ext uri="{9D8B030D-6E8A-4147-A177-3AD203B41FA5}">
                      <a16:colId xmlns:a16="http://schemas.microsoft.com/office/drawing/2014/main" val="3467806210"/>
                    </a:ext>
                  </a:extLst>
                </a:gridCol>
                <a:gridCol w="2817459">
                  <a:extLst>
                    <a:ext uri="{9D8B030D-6E8A-4147-A177-3AD203B41FA5}">
                      <a16:colId xmlns:a16="http://schemas.microsoft.com/office/drawing/2014/main" val="3663233803"/>
                    </a:ext>
                  </a:extLst>
                </a:gridCol>
                <a:gridCol w="649516">
                  <a:extLst>
                    <a:ext uri="{9D8B030D-6E8A-4147-A177-3AD203B41FA5}">
                      <a16:colId xmlns:a16="http://schemas.microsoft.com/office/drawing/2014/main" val="320821770"/>
                    </a:ext>
                  </a:extLst>
                </a:gridCol>
                <a:gridCol w="718798">
                  <a:extLst>
                    <a:ext uri="{9D8B030D-6E8A-4147-A177-3AD203B41FA5}">
                      <a16:colId xmlns:a16="http://schemas.microsoft.com/office/drawing/2014/main" val="2580067513"/>
                    </a:ext>
                  </a:extLst>
                </a:gridCol>
                <a:gridCol w="681271">
                  <a:extLst>
                    <a:ext uri="{9D8B030D-6E8A-4147-A177-3AD203B41FA5}">
                      <a16:colId xmlns:a16="http://schemas.microsoft.com/office/drawing/2014/main" val="2894727510"/>
                    </a:ext>
                  </a:extLst>
                </a:gridCol>
                <a:gridCol w="669724">
                  <a:extLst>
                    <a:ext uri="{9D8B030D-6E8A-4147-A177-3AD203B41FA5}">
                      <a16:colId xmlns:a16="http://schemas.microsoft.com/office/drawing/2014/main" val="1247506530"/>
                    </a:ext>
                  </a:extLst>
                </a:gridCol>
                <a:gridCol w="692817">
                  <a:extLst>
                    <a:ext uri="{9D8B030D-6E8A-4147-A177-3AD203B41FA5}">
                      <a16:colId xmlns:a16="http://schemas.microsoft.com/office/drawing/2014/main" val="2367608574"/>
                    </a:ext>
                  </a:extLst>
                </a:gridCol>
                <a:gridCol w="704366">
                  <a:extLst>
                    <a:ext uri="{9D8B030D-6E8A-4147-A177-3AD203B41FA5}">
                      <a16:colId xmlns:a16="http://schemas.microsoft.com/office/drawing/2014/main" val="2064028241"/>
                    </a:ext>
                  </a:extLst>
                </a:gridCol>
                <a:gridCol w="646629">
                  <a:extLst>
                    <a:ext uri="{9D8B030D-6E8A-4147-A177-3AD203B41FA5}">
                      <a16:colId xmlns:a16="http://schemas.microsoft.com/office/drawing/2014/main" val="3449495803"/>
                    </a:ext>
                  </a:extLst>
                </a:gridCol>
              </a:tblGrid>
              <a:tr h="6848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Код бюджетной классификации Российской Федерации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Наименование доходов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Уточненный план 2023 года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Исполнено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за 2023 год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Исполнено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за 2022 год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исполнения к уточненному плану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отклонение к уточненному плану,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тыс. руб.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исполнения к факту 2022г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отклонение к факту 2022г,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тыс. руб.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9169736"/>
                  </a:ext>
                </a:extLst>
              </a:tr>
              <a:tr h="4121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 - на проведение работ по капитальному ремонту зданий региональных (муниципальных) общеобразовательных организаций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40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109 614,9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109 614,9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х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109 614,9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32222"/>
                  </a:ext>
                </a:extLst>
              </a:tr>
              <a:tr h="4315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 - на оснащение отремонтированных зданий общеобразовательных организаций средствами обучения и воспитания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40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17 635,1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17 635,1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х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17 635,1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7626650"/>
                  </a:ext>
                </a:extLst>
              </a:tr>
              <a:tr h="3283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 - на реализацию мероприятий по модернизации школьных систем образования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40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99 129,0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х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-99 129,0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4528313"/>
                  </a:ext>
                </a:extLst>
              </a:tr>
              <a:tr h="7317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000 2 02 25786 04 0000 150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Субсидии бюджетам городских округов на обеспечение оснащения государственных и муниципальных общеобразовательных организаций, в том числе структурных подразделений указанных организаций, государственными символами Российской Федерации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70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1 158,0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1 041,0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89,9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-117,0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1 041,0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2454031"/>
                  </a:ext>
                </a:extLst>
              </a:tr>
              <a:tr h="3846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000 2 02 27112 04 0000 150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Субсидии бюджетам городских округов на софинансирование капитальных вложений в объекты муниципальной собственности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70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1 530 716,3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1 090 714,6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958 473,0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71,3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-440 001,7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113,8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132 241,6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3689034"/>
                  </a:ext>
                </a:extLst>
              </a:tr>
              <a:tr h="4596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000 2 02 27112 04 0002 150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Субсидии бюджетам городских округов на софинансирование капитальных вложений в объекты муниципальной собственности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70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688 892,6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344 340,3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535 389,4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-344 552,4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64,3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-191 049,1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7817590"/>
                  </a:ext>
                </a:extLst>
              </a:tr>
              <a:tr h="5441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 - на капитальные вложения в общеобразовательные организации в целях обеспечения односменного режима обучения (строительство школы на 825 мест, мкр Юго-Западный г.Ступино)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40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688 892,6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344 340,3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535 389,4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50,0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-344 552,4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64,3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-191 049,1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224025"/>
                  </a:ext>
                </a:extLst>
              </a:tr>
              <a:tr h="3780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000 2 02 27112 04 0003 150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Субсидии бюджетам городских округов на софинансирование капитальных вложений в объекты муниципальной собственности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70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550 590,0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550 590,0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107 664,2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511,4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442 925,7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1491673"/>
                  </a:ext>
                </a:extLst>
              </a:tr>
              <a:tr h="5882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 - на капитальные вложения в общеобразовательные организации в целях обеспечения односменного режима обучения (строительство школы на 550 мест, квартал Надежда </a:t>
                      </a:r>
                      <a:r>
                        <a:rPr lang="ru-RU" sz="800" u="none" strike="noStrike" dirty="0" err="1">
                          <a:effectLst/>
                        </a:rPr>
                        <a:t>г.Ступино</a:t>
                      </a:r>
                      <a:r>
                        <a:rPr lang="ru-RU" sz="800" u="none" strike="noStrike" dirty="0">
                          <a:effectLst/>
                        </a:rPr>
                        <a:t>)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40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550 590,0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550 590,0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107 664,2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511,4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442 925,7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6958212"/>
                  </a:ext>
                </a:extLst>
              </a:tr>
              <a:tr h="5201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000 2 02 27112 04 0011 150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Субсидии бюджетам городских округов на софинансирование капитальных вложений в объекты муниципальной собственности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970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291 233,8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195 784,4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49 855,9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67,2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-95 449,4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392,7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145 928,5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003296"/>
                  </a:ext>
                </a:extLst>
              </a:tr>
              <a:tr h="3918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 - на капитальные вложения в объекты общего образования (пристройка Верзиловская школа)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940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291 233,8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195 784,4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49 855,9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67,2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-95 449,4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392,7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145 928,5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3503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7111919"/>
      </p:ext>
    </p:extLst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83185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Информация об объеме и структуре налоговых и неналоговых доходов, а также межбюджетных трансфертах, поступающих в бюджет городского округа Ступино Московской области </a:t>
            </a:r>
          </a:p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за 2023 год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(тыс. руб.)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321506"/>
              </p:ext>
            </p:extLst>
          </p:nvPr>
        </p:nvGraphicFramePr>
        <p:xfrm>
          <a:off x="147781" y="831853"/>
          <a:ext cx="8848439" cy="58552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9935">
                  <a:extLst>
                    <a:ext uri="{9D8B030D-6E8A-4147-A177-3AD203B41FA5}">
                      <a16:colId xmlns:a16="http://schemas.microsoft.com/office/drawing/2014/main" val="4004158152"/>
                    </a:ext>
                  </a:extLst>
                </a:gridCol>
                <a:gridCol w="2820402">
                  <a:extLst>
                    <a:ext uri="{9D8B030D-6E8A-4147-A177-3AD203B41FA5}">
                      <a16:colId xmlns:a16="http://schemas.microsoft.com/office/drawing/2014/main" val="391588650"/>
                    </a:ext>
                  </a:extLst>
                </a:gridCol>
                <a:gridCol w="650196">
                  <a:extLst>
                    <a:ext uri="{9D8B030D-6E8A-4147-A177-3AD203B41FA5}">
                      <a16:colId xmlns:a16="http://schemas.microsoft.com/office/drawing/2014/main" val="3095090425"/>
                    </a:ext>
                  </a:extLst>
                </a:gridCol>
                <a:gridCol w="719550">
                  <a:extLst>
                    <a:ext uri="{9D8B030D-6E8A-4147-A177-3AD203B41FA5}">
                      <a16:colId xmlns:a16="http://schemas.microsoft.com/office/drawing/2014/main" val="3789957529"/>
                    </a:ext>
                  </a:extLst>
                </a:gridCol>
                <a:gridCol w="681983">
                  <a:extLst>
                    <a:ext uri="{9D8B030D-6E8A-4147-A177-3AD203B41FA5}">
                      <a16:colId xmlns:a16="http://schemas.microsoft.com/office/drawing/2014/main" val="221961422"/>
                    </a:ext>
                  </a:extLst>
                </a:gridCol>
                <a:gridCol w="670425">
                  <a:extLst>
                    <a:ext uri="{9D8B030D-6E8A-4147-A177-3AD203B41FA5}">
                      <a16:colId xmlns:a16="http://schemas.microsoft.com/office/drawing/2014/main" val="1821716950"/>
                    </a:ext>
                  </a:extLst>
                </a:gridCol>
                <a:gridCol w="693541">
                  <a:extLst>
                    <a:ext uri="{9D8B030D-6E8A-4147-A177-3AD203B41FA5}">
                      <a16:colId xmlns:a16="http://schemas.microsoft.com/office/drawing/2014/main" val="3460886149"/>
                    </a:ext>
                  </a:extLst>
                </a:gridCol>
                <a:gridCol w="705101">
                  <a:extLst>
                    <a:ext uri="{9D8B030D-6E8A-4147-A177-3AD203B41FA5}">
                      <a16:colId xmlns:a16="http://schemas.microsoft.com/office/drawing/2014/main" val="1842461488"/>
                    </a:ext>
                  </a:extLst>
                </a:gridCol>
                <a:gridCol w="647306">
                  <a:extLst>
                    <a:ext uri="{9D8B030D-6E8A-4147-A177-3AD203B41FA5}">
                      <a16:colId xmlns:a16="http://schemas.microsoft.com/office/drawing/2014/main" val="2214267818"/>
                    </a:ext>
                  </a:extLst>
                </a:gridCol>
              </a:tblGrid>
              <a:tr h="7967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Код бюджетной классификации Российской Федерации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Наименование доходов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Уточненный план 2023 года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Исполнено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за 2023 год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Исполнено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за 2022 год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исполнения к уточненному плану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отклонение к уточненному плану,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тыс. руб.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исполнения к факту 2022г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отклонение к факту 2022г,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тыс. руб.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597135"/>
                  </a:ext>
                </a:extLst>
              </a:tr>
              <a:tr h="4743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000 2 02 27112 04 0020 150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Субсидии бюджетам городских округов на </a:t>
                      </a:r>
                      <a:r>
                        <a:rPr lang="ru-RU" sz="800" u="none" strike="noStrike" dirty="0" err="1">
                          <a:effectLst/>
                        </a:rPr>
                        <a:t>софинансирование</a:t>
                      </a:r>
                      <a:r>
                        <a:rPr lang="ru-RU" sz="800" u="none" strike="noStrike" dirty="0">
                          <a:effectLst/>
                        </a:rPr>
                        <a:t> капитальных вложений в объекты муниципальной собственности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02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265 563,6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-265 563,6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1558471"/>
                  </a:ext>
                </a:extLst>
              </a:tr>
              <a:tr h="3275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 - на проектирование и строительство дошкольных образовательных организаций (д/с г.Ступино мкр.Дубки)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805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265 563,6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х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-265 563,6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9577493"/>
                  </a:ext>
                </a:extLst>
              </a:tr>
              <a:tr h="2750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000 2 02 29999 04 0000 150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Прочие субсидии бюджетам городских округов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02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939 135,3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819 339,7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362 434,9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87,2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-119 795,6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226,1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456 904,8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6159633"/>
                  </a:ext>
                </a:extLst>
              </a:tr>
              <a:tr h="4475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 - на приобретение автобусов для доставки обучающихся в общеобразовательные организации, расположенные в сельских населенных пунктах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805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7 956,1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6 877,8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7 070,0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86,4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-1 078,3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97,3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-192,2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1523282"/>
                  </a:ext>
                </a:extLst>
              </a:tr>
              <a:tr h="5298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 - на проведение капитального ремонта в муниципальных дошкольных образовательных организациях и дошкольных отделениях муниципальных общеобразовательных организаций 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805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135 219,1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128 905,9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36 207,1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95,3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-6 313,2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356,0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92 698,8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9846445"/>
                  </a:ext>
                </a:extLst>
              </a:tr>
              <a:tr h="4527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 - на проведение работ по капитальному ремонту зданий региональных (муниципальных) общеобразовательных организаций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805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160 958,6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152 068,2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38 741,6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94,5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-8 890,4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392,5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113 326,6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8777075"/>
                  </a:ext>
                </a:extLst>
              </a:tr>
              <a:tr h="4142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 - на разработку проектно-сметной документации на проведение капитального ремонта зданий муниципальных общеобразовательных организаций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805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9 062,4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8 093,4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4 262,9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89,3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-969,0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189,9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3 830,5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7113901"/>
                  </a:ext>
                </a:extLst>
              </a:tr>
              <a:tr h="3879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 - на оснащение отремонтированных зданий общеобразовательных организаций средствами обучения и воспитания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805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5 103,4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4 253,5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1 235,4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83,3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-849,9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344,3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3 018,1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3610947"/>
                  </a:ext>
                </a:extLst>
              </a:tr>
              <a:tr h="7006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 - на организацию питания обучающихся, получающих основное и среднее общее образование, и отдельных категорий обучающихся, получающих начальное общее образование, в муниципальных общеобразовательных организациях 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805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39 815,0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39 154,3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37 335,6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98,3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-660,7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104,9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1 818,7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7440591"/>
                  </a:ext>
                </a:extLst>
              </a:tr>
              <a:tr h="5151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 - на частичную компенсацию транспортных расходов организаций и индивидуальных предпринимателей по доставке продовольственных и промышленных товаров в сельские населенные пункты 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805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1 627,9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1 599,8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1 937,2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98,3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-28,1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82,6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-337,4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0927721"/>
                  </a:ext>
                </a:extLst>
              </a:tr>
              <a:tr h="5333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 - на проведение капитального ремонта, технического переоснащения и благоустройство территорий муниципальных объектов культуры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805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200 255,8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164 874,9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82,3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-35 380,9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х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164 874,9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11" marR="6211" marT="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68150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0605646"/>
      </p:ext>
    </p:extLst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83185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Информация об объеме и структуре налоговых и неналоговых доходов, а также межбюджетных трансфертах, поступающих в бюджет городского округа Ступино Московской области </a:t>
            </a:r>
          </a:p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за 2023 год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(тыс. руб.)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605411"/>
              </p:ext>
            </p:extLst>
          </p:nvPr>
        </p:nvGraphicFramePr>
        <p:xfrm>
          <a:off x="147782" y="831850"/>
          <a:ext cx="8765310" cy="58922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8097">
                  <a:extLst>
                    <a:ext uri="{9D8B030D-6E8A-4147-A177-3AD203B41FA5}">
                      <a16:colId xmlns:a16="http://schemas.microsoft.com/office/drawing/2014/main" val="1819018445"/>
                    </a:ext>
                  </a:extLst>
                </a:gridCol>
                <a:gridCol w="2793906">
                  <a:extLst>
                    <a:ext uri="{9D8B030D-6E8A-4147-A177-3AD203B41FA5}">
                      <a16:colId xmlns:a16="http://schemas.microsoft.com/office/drawing/2014/main" val="3916736575"/>
                    </a:ext>
                  </a:extLst>
                </a:gridCol>
                <a:gridCol w="644087">
                  <a:extLst>
                    <a:ext uri="{9D8B030D-6E8A-4147-A177-3AD203B41FA5}">
                      <a16:colId xmlns:a16="http://schemas.microsoft.com/office/drawing/2014/main" val="3755099951"/>
                    </a:ext>
                  </a:extLst>
                </a:gridCol>
                <a:gridCol w="712790">
                  <a:extLst>
                    <a:ext uri="{9D8B030D-6E8A-4147-A177-3AD203B41FA5}">
                      <a16:colId xmlns:a16="http://schemas.microsoft.com/office/drawing/2014/main" val="2292416921"/>
                    </a:ext>
                  </a:extLst>
                </a:gridCol>
                <a:gridCol w="675577">
                  <a:extLst>
                    <a:ext uri="{9D8B030D-6E8A-4147-A177-3AD203B41FA5}">
                      <a16:colId xmlns:a16="http://schemas.microsoft.com/office/drawing/2014/main" val="1586808644"/>
                    </a:ext>
                  </a:extLst>
                </a:gridCol>
                <a:gridCol w="664125">
                  <a:extLst>
                    <a:ext uri="{9D8B030D-6E8A-4147-A177-3AD203B41FA5}">
                      <a16:colId xmlns:a16="http://schemas.microsoft.com/office/drawing/2014/main" val="3542337306"/>
                    </a:ext>
                  </a:extLst>
                </a:gridCol>
                <a:gridCol w="687026">
                  <a:extLst>
                    <a:ext uri="{9D8B030D-6E8A-4147-A177-3AD203B41FA5}">
                      <a16:colId xmlns:a16="http://schemas.microsoft.com/office/drawing/2014/main" val="1689089138"/>
                    </a:ext>
                  </a:extLst>
                </a:gridCol>
                <a:gridCol w="698477">
                  <a:extLst>
                    <a:ext uri="{9D8B030D-6E8A-4147-A177-3AD203B41FA5}">
                      <a16:colId xmlns:a16="http://schemas.microsoft.com/office/drawing/2014/main" val="3005429517"/>
                    </a:ext>
                  </a:extLst>
                </a:gridCol>
                <a:gridCol w="641225">
                  <a:extLst>
                    <a:ext uri="{9D8B030D-6E8A-4147-A177-3AD203B41FA5}">
                      <a16:colId xmlns:a16="http://schemas.microsoft.com/office/drawing/2014/main" val="3986030540"/>
                    </a:ext>
                  </a:extLst>
                </a:gridCol>
              </a:tblGrid>
              <a:tr h="7217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Код бюджетной классификации Российской Федерации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Наименование доходов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Уточненный план 2023 года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Исполнено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за 2023 год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Исполнено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за 2022 год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исполнения к уточненному плану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отклонение к уточненному плану,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тыс. руб.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исполнения к факту 2022г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отклонение к факту 2022г,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тыс. руб.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9851905"/>
                  </a:ext>
                </a:extLst>
              </a:tr>
              <a:tr h="4409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 - на приобретение музыкальных инструментов для муниципальных организаций дополнительного образования в сфере культуры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355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7 355,0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7 355,0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х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7 355,0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8752006"/>
                  </a:ext>
                </a:extLst>
              </a:tr>
              <a:tr h="5816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 - на </a:t>
                      </a:r>
                      <a:r>
                        <a:rPr lang="ru-RU" sz="800" u="none" strike="noStrike" dirty="0" err="1">
                          <a:effectLst/>
                        </a:rPr>
                        <a:t>софинансирование</a:t>
                      </a:r>
                      <a:r>
                        <a:rPr lang="ru-RU" sz="800" u="none" strike="noStrike" dirty="0">
                          <a:effectLst/>
                        </a:rPr>
                        <a:t> расходов на организацию транспортного обслуживания населения по муниципальным маршрутам регулярных перевозок по регулируемым тарифам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355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40 349,0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40 349,0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43 044,0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93,7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-2 695,0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3661151"/>
                  </a:ext>
                </a:extLst>
              </a:tr>
              <a:tr h="3377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 - на мероприятия по организации отдыха детей в каникулярное время 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355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6 014,0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5 872,8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6 114,0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97,7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-141,2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96,1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-241,2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6588347"/>
                  </a:ext>
                </a:extLst>
              </a:tr>
              <a:tr h="4502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 - на капитальные вложения в объекты инженерной инфраструктуры на территории военных городков (Коммунальное хозяйство)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355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6 258,9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6 258,9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х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6 258,9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1705639"/>
                  </a:ext>
                </a:extLst>
              </a:tr>
              <a:tr h="8255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 - по благоустройству территорий в границах земельных участков, принадлежащих на вещном праве муниципальным общеобразовательным организациям в Московской области (Благоустройство территорий муниципальных общеобразовательных организаций, в зданиях которых выполнен капитальный ремонт)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355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16 606,6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12 493,4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7 743,4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75,2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-4 113,2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161,3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4 750,0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7284842"/>
                  </a:ext>
                </a:extLst>
              </a:tr>
              <a:tr h="3189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 - на проведение капитального ремонта муниципальных объектов физической культуры и спорта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355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273 644,7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224 380,0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82,0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-49 264,6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х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224 380,0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9773052"/>
                  </a:ext>
                </a:extLst>
              </a:tr>
              <a:tr h="3752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 - на обустройство и установку детских игровых площадок на территории муниципальных образований 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355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9 794,6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9 794,6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х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9 794,6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2815831"/>
                  </a:ext>
                </a:extLst>
              </a:tr>
              <a:tr h="3283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 - на устройство систем наружного освещения в рамках реализации проекта «Светлый город»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355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4 033,7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4 033,7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х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4 033,7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258293"/>
                  </a:ext>
                </a:extLst>
              </a:tr>
              <a:tr h="3765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 - на устройство спортивных и детских площадок на территории муниципальных общеобразовательных организаций 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355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13 500,0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-13 500,0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х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730940"/>
                  </a:ext>
                </a:extLst>
              </a:tr>
              <a:tr h="3765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 -  реализация на территориях муниципальных образований проектов граждан, сформированных в рамках практик инициативного бюджетирования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355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1 580,7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1 388,5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19 909,9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87,8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-192,2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-18 521,5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8122411"/>
                  </a:ext>
                </a:extLst>
              </a:tr>
              <a:tr h="5004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 - на cофинансирование расходов на организацию деятельности многофункциональных центров предоставления государственных и муниципальных услуг 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355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1 586,0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3 125,0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х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1 586,0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50,8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-1 539,0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254192"/>
                  </a:ext>
                </a:extLst>
              </a:tr>
              <a:tr h="2582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 - на ремонт подъездов в многоквартирных домах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355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4 741,3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х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-4 741,3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0026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350553"/>
      </p:ext>
    </p:extLst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83185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Информация об объеме и структуре налоговых и неналоговых доходов, а также межбюджетных трансфертах, поступающих в бюджет городского округа Ступино Московской области </a:t>
            </a:r>
          </a:p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за 2023 год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(тыс. руб.)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592368"/>
              </p:ext>
            </p:extLst>
          </p:nvPr>
        </p:nvGraphicFramePr>
        <p:xfrm>
          <a:off x="175491" y="831850"/>
          <a:ext cx="8793018" cy="57458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2043">
                  <a:extLst>
                    <a:ext uri="{9D8B030D-6E8A-4147-A177-3AD203B41FA5}">
                      <a16:colId xmlns:a16="http://schemas.microsoft.com/office/drawing/2014/main" val="4088260079"/>
                    </a:ext>
                  </a:extLst>
                </a:gridCol>
                <a:gridCol w="2636466">
                  <a:extLst>
                    <a:ext uri="{9D8B030D-6E8A-4147-A177-3AD203B41FA5}">
                      <a16:colId xmlns:a16="http://schemas.microsoft.com/office/drawing/2014/main" val="285595123"/>
                    </a:ext>
                  </a:extLst>
                </a:gridCol>
                <a:gridCol w="812395">
                  <a:extLst>
                    <a:ext uri="{9D8B030D-6E8A-4147-A177-3AD203B41FA5}">
                      <a16:colId xmlns:a16="http://schemas.microsoft.com/office/drawing/2014/main" val="2609110764"/>
                    </a:ext>
                  </a:extLst>
                </a:gridCol>
                <a:gridCol w="715044">
                  <a:extLst>
                    <a:ext uri="{9D8B030D-6E8A-4147-A177-3AD203B41FA5}">
                      <a16:colId xmlns:a16="http://schemas.microsoft.com/office/drawing/2014/main" val="3825165195"/>
                    </a:ext>
                  </a:extLst>
                </a:gridCol>
                <a:gridCol w="677711">
                  <a:extLst>
                    <a:ext uri="{9D8B030D-6E8A-4147-A177-3AD203B41FA5}">
                      <a16:colId xmlns:a16="http://schemas.microsoft.com/office/drawing/2014/main" val="1574097724"/>
                    </a:ext>
                  </a:extLst>
                </a:gridCol>
                <a:gridCol w="666225">
                  <a:extLst>
                    <a:ext uri="{9D8B030D-6E8A-4147-A177-3AD203B41FA5}">
                      <a16:colId xmlns:a16="http://schemas.microsoft.com/office/drawing/2014/main" val="674974722"/>
                    </a:ext>
                  </a:extLst>
                </a:gridCol>
                <a:gridCol w="689197">
                  <a:extLst>
                    <a:ext uri="{9D8B030D-6E8A-4147-A177-3AD203B41FA5}">
                      <a16:colId xmlns:a16="http://schemas.microsoft.com/office/drawing/2014/main" val="1744409361"/>
                    </a:ext>
                  </a:extLst>
                </a:gridCol>
                <a:gridCol w="700685">
                  <a:extLst>
                    <a:ext uri="{9D8B030D-6E8A-4147-A177-3AD203B41FA5}">
                      <a16:colId xmlns:a16="http://schemas.microsoft.com/office/drawing/2014/main" val="3977903338"/>
                    </a:ext>
                  </a:extLst>
                </a:gridCol>
                <a:gridCol w="643252">
                  <a:extLst>
                    <a:ext uri="{9D8B030D-6E8A-4147-A177-3AD203B41FA5}">
                      <a16:colId xmlns:a16="http://schemas.microsoft.com/office/drawing/2014/main" val="226198764"/>
                    </a:ext>
                  </a:extLst>
                </a:gridCol>
              </a:tblGrid>
              <a:tr h="8306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Код бюджетной классификации Российской Федерации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Наименование доходов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Уточненный план 2023 года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Исполнено</a:t>
                      </a:r>
                      <a:br>
                        <a:rPr lang="ru-RU" sz="900" u="none" strike="noStrike">
                          <a:effectLst/>
                        </a:rPr>
                      </a:br>
                      <a:r>
                        <a:rPr lang="ru-RU" sz="900" u="none" strike="noStrike">
                          <a:effectLst/>
                        </a:rPr>
                        <a:t>за 2023 год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Исполнено</a:t>
                      </a:r>
                      <a:br>
                        <a:rPr lang="ru-RU" sz="900" u="none" strike="noStrike">
                          <a:effectLst/>
                        </a:rPr>
                      </a:br>
                      <a:r>
                        <a:rPr lang="ru-RU" sz="900" u="none" strike="noStrike">
                          <a:effectLst/>
                        </a:rPr>
                        <a:t>за 2022 год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% </a:t>
                      </a:r>
                      <a:br>
                        <a:rPr lang="ru-RU" sz="900" u="none" strike="noStrike">
                          <a:effectLst/>
                        </a:rPr>
                      </a:br>
                      <a:r>
                        <a:rPr lang="ru-RU" sz="900" u="none" strike="noStrike">
                          <a:effectLst/>
                        </a:rPr>
                        <a:t>исполнения к уточненному плану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отклонение к уточненному плану,</a:t>
                      </a:r>
                      <a:br>
                        <a:rPr lang="ru-RU" sz="900" u="none" strike="noStrike">
                          <a:effectLst/>
                        </a:rPr>
                      </a:br>
                      <a:r>
                        <a:rPr lang="ru-RU" sz="900" u="none" strike="noStrike">
                          <a:effectLst/>
                        </a:rPr>
                        <a:t>тыс. руб.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% </a:t>
                      </a:r>
                      <a:br>
                        <a:rPr lang="ru-RU" sz="900" u="none" strike="noStrike">
                          <a:effectLst/>
                        </a:rPr>
                      </a:br>
                      <a:r>
                        <a:rPr lang="ru-RU" sz="900" u="none" strike="noStrike">
                          <a:effectLst/>
                        </a:rPr>
                        <a:t>исполнения к факту 2022г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отклонение к факту 2022г,</a:t>
                      </a:r>
                      <a:br>
                        <a:rPr lang="ru-RU" sz="900" u="none" strike="noStrike">
                          <a:effectLst/>
                        </a:rPr>
                      </a:br>
                      <a:r>
                        <a:rPr lang="ru-RU" sz="900" u="none" strike="noStrike">
                          <a:effectLst/>
                        </a:rPr>
                        <a:t>тыс. руб.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1581760"/>
                  </a:ext>
                </a:extLst>
              </a:tr>
              <a:tr h="9051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 - на техническую поддержку программно-технических комплексов для оформления паспортов гражданина Российской Федерации, удостоверяющих личность гражданина Российской Федерации за пределами территории Российской Федерации в многофункциональных центрах предоставления государственных и муниципальных услуг 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2132" marR="5674" marT="5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0,0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0,0</a:t>
                      </a:r>
                      <a:endParaRPr lang="ru-RU" sz="9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231,5</a:t>
                      </a:r>
                      <a:endParaRPr lang="ru-RU" sz="9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х</a:t>
                      </a:r>
                      <a:endParaRPr lang="ru-RU" sz="9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0,0</a:t>
                      </a:r>
                      <a:endParaRPr lang="ru-RU" sz="9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0,0</a:t>
                      </a:r>
                      <a:endParaRPr lang="ru-RU" sz="9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-231,5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8463275"/>
                  </a:ext>
                </a:extLst>
              </a:tr>
              <a:tr h="8103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 - на обеспечение подвоза обучающихся к месту обучения в муниципальные общеобразовательные организации в Московской области, расположенные в сельских населенных пунктах</a:t>
                      </a:r>
                      <a:endParaRPr lang="ru-RU" sz="9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2132" marR="5674" marT="5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0,0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0,0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9 992,9</a:t>
                      </a:r>
                      <a:endParaRPr lang="ru-RU" sz="9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х</a:t>
                      </a:r>
                      <a:endParaRPr lang="ru-RU" sz="9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0,0</a:t>
                      </a:r>
                      <a:endParaRPr lang="ru-RU" sz="9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0,0</a:t>
                      </a:r>
                      <a:endParaRPr lang="ru-RU" sz="9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-9 992,9</a:t>
                      </a:r>
                      <a:endParaRPr lang="ru-RU" sz="9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237483"/>
                  </a:ext>
                </a:extLst>
              </a:tr>
              <a:tr h="6188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 - на оснащение мультимедийными проекторами и экранами для мультимедийных проекторов общеобразовательных организаций в Московской области</a:t>
                      </a:r>
                      <a:endParaRPr lang="ru-RU" sz="9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2132" marR="5674" marT="5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0,0</a:t>
                      </a:r>
                      <a:endParaRPr lang="ru-RU" sz="9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0,0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2 146,6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х</a:t>
                      </a:r>
                      <a:endParaRPr lang="ru-RU" sz="9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0,0</a:t>
                      </a:r>
                      <a:endParaRPr lang="ru-RU" sz="9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0,0</a:t>
                      </a:r>
                      <a:endParaRPr lang="ru-RU" sz="9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-2 146,6</a:t>
                      </a:r>
                      <a:endParaRPr lang="ru-RU" sz="9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721634"/>
                  </a:ext>
                </a:extLst>
              </a:tr>
              <a:tr h="3417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 - на строительство (реконструкцию) муниципальных стадионов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2132" marR="5674" marT="5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0,0</a:t>
                      </a:r>
                      <a:endParaRPr lang="ru-RU" sz="9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0,0</a:t>
                      </a:r>
                      <a:endParaRPr lang="ru-RU" sz="9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4 832,6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х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0,0</a:t>
                      </a:r>
                      <a:endParaRPr lang="ru-RU" sz="9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0,0</a:t>
                      </a:r>
                      <a:endParaRPr lang="ru-RU" sz="9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-4 832,6</a:t>
                      </a:r>
                      <a:endParaRPr lang="ru-RU" sz="9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4702140"/>
                  </a:ext>
                </a:extLst>
              </a:tr>
              <a:tr h="6373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 -  на подготовку основания, приобретение и установку плоскостных спортивных сооружений в муниципальных образованиях Московской области</a:t>
                      </a:r>
                      <a:endParaRPr lang="ru-RU" sz="9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2132" marR="5674" marT="5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0,0</a:t>
                      </a:r>
                      <a:endParaRPr lang="ru-RU" sz="9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0,0</a:t>
                      </a:r>
                      <a:endParaRPr lang="ru-RU" sz="9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40 818,2</a:t>
                      </a:r>
                      <a:endParaRPr lang="ru-RU" sz="9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х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0,0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0,0</a:t>
                      </a:r>
                      <a:endParaRPr lang="ru-RU" sz="9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-40 818,2</a:t>
                      </a:r>
                      <a:endParaRPr lang="ru-RU" sz="9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7518196"/>
                  </a:ext>
                </a:extLst>
              </a:tr>
              <a:tr h="2770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 - на изготовление и установку стел «Город трудовой доблести»</a:t>
                      </a:r>
                      <a:endParaRPr lang="ru-RU" sz="9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2132" marR="5674" marT="5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0,0</a:t>
                      </a:r>
                      <a:endParaRPr lang="ru-RU" sz="9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0,0</a:t>
                      </a:r>
                      <a:endParaRPr lang="ru-RU" sz="9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92 805,0</a:t>
                      </a:r>
                      <a:endParaRPr lang="ru-RU" sz="9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х</a:t>
                      </a:r>
                      <a:endParaRPr lang="ru-RU" sz="9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0,0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0,0</a:t>
                      </a:r>
                      <a:endParaRPr lang="ru-RU" sz="9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-92 805,0</a:t>
                      </a:r>
                      <a:endParaRPr lang="ru-RU" sz="9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0214767"/>
                  </a:ext>
                </a:extLst>
              </a:tr>
              <a:tr h="5605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 - на оснащение ноутбуками общеобразовательных организаций в Московской области</a:t>
                      </a:r>
                      <a:endParaRPr lang="ru-RU" sz="9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2132" marR="5674" marT="5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0,0</a:t>
                      </a:r>
                      <a:endParaRPr lang="ru-RU" sz="9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0,0</a:t>
                      </a:r>
                      <a:endParaRPr lang="ru-RU" sz="9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140,6</a:t>
                      </a:r>
                      <a:endParaRPr lang="ru-RU" sz="9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х</a:t>
                      </a:r>
                      <a:endParaRPr lang="ru-RU" sz="9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0,0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0,0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-140,6</a:t>
                      </a:r>
                      <a:endParaRPr lang="ru-RU" sz="9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652402"/>
                  </a:ext>
                </a:extLst>
              </a:tr>
              <a:tr h="4262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000 2 02 30000 00 0000 150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СУБВЕНЦИИ БЮДЖЕТАМ БЮДЖЕТНОЙ СИСТЕМЫ РОССИЙСКОЙ ФЕДЕРАЦИИ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066" marR="5674" marT="5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2 150 795,0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2 144 492,3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1 997 485,5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99,7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-6 302,7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107,4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147 006,8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4" marR="5674" marT="56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6934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4222477"/>
      </p:ext>
    </p:extLst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83185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Информация об объеме и структуре налоговых и неналоговых доходов, а также межбюджетных трансфертах, поступающих в бюджет городского округа Ступино Московской области </a:t>
            </a:r>
          </a:p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за 2023 год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(тыс. руб.)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36401"/>
              </p:ext>
            </p:extLst>
          </p:nvPr>
        </p:nvGraphicFramePr>
        <p:xfrm>
          <a:off x="175491" y="831851"/>
          <a:ext cx="8839201" cy="5642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8620">
                  <a:extLst>
                    <a:ext uri="{9D8B030D-6E8A-4147-A177-3AD203B41FA5}">
                      <a16:colId xmlns:a16="http://schemas.microsoft.com/office/drawing/2014/main" val="1160502227"/>
                    </a:ext>
                  </a:extLst>
                </a:gridCol>
                <a:gridCol w="2817461">
                  <a:extLst>
                    <a:ext uri="{9D8B030D-6E8A-4147-A177-3AD203B41FA5}">
                      <a16:colId xmlns:a16="http://schemas.microsoft.com/office/drawing/2014/main" val="3827651900"/>
                    </a:ext>
                  </a:extLst>
                </a:gridCol>
                <a:gridCol w="649516">
                  <a:extLst>
                    <a:ext uri="{9D8B030D-6E8A-4147-A177-3AD203B41FA5}">
                      <a16:colId xmlns:a16="http://schemas.microsoft.com/office/drawing/2014/main" val="2194690069"/>
                    </a:ext>
                  </a:extLst>
                </a:gridCol>
                <a:gridCol w="718799">
                  <a:extLst>
                    <a:ext uri="{9D8B030D-6E8A-4147-A177-3AD203B41FA5}">
                      <a16:colId xmlns:a16="http://schemas.microsoft.com/office/drawing/2014/main" val="1809036410"/>
                    </a:ext>
                  </a:extLst>
                </a:gridCol>
                <a:gridCol w="681271">
                  <a:extLst>
                    <a:ext uri="{9D8B030D-6E8A-4147-A177-3AD203B41FA5}">
                      <a16:colId xmlns:a16="http://schemas.microsoft.com/office/drawing/2014/main" val="3230191693"/>
                    </a:ext>
                  </a:extLst>
                </a:gridCol>
                <a:gridCol w="669724">
                  <a:extLst>
                    <a:ext uri="{9D8B030D-6E8A-4147-A177-3AD203B41FA5}">
                      <a16:colId xmlns:a16="http://schemas.microsoft.com/office/drawing/2014/main" val="4288929947"/>
                    </a:ext>
                  </a:extLst>
                </a:gridCol>
                <a:gridCol w="692816">
                  <a:extLst>
                    <a:ext uri="{9D8B030D-6E8A-4147-A177-3AD203B41FA5}">
                      <a16:colId xmlns:a16="http://schemas.microsoft.com/office/drawing/2014/main" val="1834193276"/>
                    </a:ext>
                  </a:extLst>
                </a:gridCol>
                <a:gridCol w="704364">
                  <a:extLst>
                    <a:ext uri="{9D8B030D-6E8A-4147-A177-3AD203B41FA5}">
                      <a16:colId xmlns:a16="http://schemas.microsoft.com/office/drawing/2014/main" val="39005573"/>
                    </a:ext>
                  </a:extLst>
                </a:gridCol>
                <a:gridCol w="646630">
                  <a:extLst>
                    <a:ext uri="{9D8B030D-6E8A-4147-A177-3AD203B41FA5}">
                      <a16:colId xmlns:a16="http://schemas.microsoft.com/office/drawing/2014/main" val="592352324"/>
                    </a:ext>
                  </a:extLst>
                </a:gridCol>
              </a:tblGrid>
              <a:tr h="8281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Код бюджетной классификации Российской Федерации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Наименование доходов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Уточненный план 2023 года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Исполнено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за 2023 год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Исполнено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за 2022 год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исполнения к уточненному плану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отклонение к уточненному плану,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тыс. руб.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исполнения к факту 2022г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отклонение к факту 2022г,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тыс. руб.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7202304"/>
                  </a:ext>
                </a:extLst>
              </a:tr>
              <a:tr h="2746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 - на предоставление гражданам субсидий на оплату жилого помещения и коммунальных услуг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0773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26 079,8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х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-26 079,8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7482024"/>
                  </a:ext>
                </a:extLst>
              </a:tr>
              <a:tr h="3506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 - на обеспечение предоставления гражданам субсидий на оплату жилого помещения и коммунальных услуг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0773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4 817,2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х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-4 817,2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9015346"/>
                  </a:ext>
                </a:extLst>
              </a:tr>
              <a:tr h="4880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000 2 02 30024 04 0000 150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Субвенции бюджетам городских округов на выполнение передаваемых полномочий субъектов Российской Федерации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386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49 065,7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46 693,3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33 028,8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95,2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-2 372,4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141,4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13 664,4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6321084"/>
                  </a:ext>
                </a:extLst>
              </a:tr>
              <a:tr h="6507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 - на осуществление переданных полномочий Московской области по организации мероприятий при осуществлении деятельности по обращению с собаками без владельцев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0773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4 962,0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4 962,0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2 703,0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183,6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2 259,0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5610536"/>
                  </a:ext>
                </a:extLst>
              </a:tr>
              <a:tr h="6812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 - на обеспечение переданного государственного полномочия Московской области по созданию комиссий по делам несовершеннолетних и защите их прав муниципальных образований Московской области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0773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6 964,0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6 864,0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6 569,4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98,6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-100,0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104,5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294,6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8987605"/>
                  </a:ext>
                </a:extLst>
              </a:tr>
              <a:tr h="8033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 - на обеспечение переданных полномочий по временному хранению, комплектованию, учету и использованию архивных документов, относящихся к собственности Московской области и временно хранящихся в муниципальных архивах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0773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5 989,0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5 989,0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5 788,0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103,5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201,0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1233022"/>
                  </a:ext>
                </a:extLst>
              </a:tr>
              <a:tr h="6202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 - на компенсацию проезда к месту учебы и обратно отдельным категориям обучающихся по очной форме обучения муниципальных общеобразовательных организаций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0773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111,0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11,6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3,3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10,5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-99,4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356,6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8,4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8716843"/>
                  </a:ext>
                </a:extLst>
              </a:tr>
              <a:tr h="3152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 - на осуществление государственных полномочий Московской области в области земельных отношений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0773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21 396,0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21 386,0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11 239,0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-10,0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190,3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10 147,0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5019013"/>
                  </a:ext>
                </a:extLst>
              </a:tr>
              <a:tr h="6304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 - на создание административных комиссий, уполномоченных рассматривать дела об административных правонарушениях в сфере благоустройства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0773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1 181,0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1 181,0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708,0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166,8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473,0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8" marR="5598" marT="55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090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6884768"/>
      </p:ext>
    </p:extLst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83185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Информация об объеме и структуре налоговых и неналоговых доходов, а также межбюджетных трансфертах, поступающих в бюджет городского округа Ступино Московской области </a:t>
            </a:r>
          </a:p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за 2023 год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(тыс. руб.)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582481"/>
              </p:ext>
            </p:extLst>
          </p:nvPr>
        </p:nvGraphicFramePr>
        <p:xfrm>
          <a:off x="138546" y="831850"/>
          <a:ext cx="8866908" cy="59050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5854">
                  <a:extLst>
                    <a:ext uri="{9D8B030D-6E8A-4147-A177-3AD203B41FA5}">
                      <a16:colId xmlns:a16="http://schemas.microsoft.com/office/drawing/2014/main" val="2311445776"/>
                    </a:ext>
                  </a:extLst>
                </a:gridCol>
                <a:gridCol w="3313001">
                  <a:extLst>
                    <a:ext uri="{9D8B030D-6E8A-4147-A177-3AD203B41FA5}">
                      <a16:colId xmlns:a16="http://schemas.microsoft.com/office/drawing/2014/main" val="1803868129"/>
                    </a:ext>
                  </a:extLst>
                </a:gridCol>
                <a:gridCol w="651552">
                  <a:extLst>
                    <a:ext uri="{9D8B030D-6E8A-4147-A177-3AD203B41FA5}">
                      <a16:colId xmlns:a16="http://schemas.microsoft.com/office/drawing/2014/main" val="1296875621"/>
                    </a:ext>
                  </a:extLst>
                </a:gridCol>
                <a:gridCol w="721053">
                  <a:extLst>
                    <a:ext uri="{9D8B030D-6E8A-4147-A177-3AD203B41FA5}">
                      <a16:colId xmlns:a16="http://schemas.microsoft.com/office/drawing/2014/main" val="2941272676"/>
                    </a:ext>
                  </a:extLst>
                </a:gridCol>
                <a:gridCol w="683406">
                  <a:extLst>
                    <a:ext uri="{9D8B030D-6E8A-4147-A177-3AD203B41FA5}">
                      <a16:colId xmlns:a16="http://schemas.microsoft.com/office/drawing/2014/main" val="1516689707"/>
                    </a:ext>
                  </a:extLst>
                </a:gridCol>
                <a:gridCol w="671824">
                  <a:extLst>
                    <a:ext uri="{9D8B030D-6E8A-4147-A177-3AD203B41FA5}">
                      <a16:colId xmlns:a16="http://schemas.microsoft.com/office/drawing/2014/main" val="975647604"/>
                    </a:ext>
                  </a:extLst>
                </a:gridCol>
                <a:gridCol w="694989">
                  <a:extLst>
                    <a:ext uri="{9D8B030D-6E8A-4147-A177-3AD203B41FA5}">
                      <a16:colId xmlns:a16="http://schemas.microsoft.com/office/drawing/2014/main" val="3641861863"/>
                    </a:ext>
                  </a:extLst>
                </a:gridCol>
                <a:gridCol w="706573">
                  <a:extLst>
                    <a:ext uri="{9D8B030D-6E8A-4147-A177-3AD203B41FA5}">
                      <a16:colId xmlns:a16="http://schemas.microsoft.com/office/drawing/2014/main" val="3930736564"/>
                    </a:ext>
                  </a:extLst>
                </a:gridCol>
                <a:gridCol w="648656">
                  <a:extLst>
                    <a:ext uri="{9D8B030D-6E8A-4147-A177-3AD203B41FA5}">
                      <a16:colId xmlns:a16="http://schemas.microsoft.com/office/drawing/2014/main" val="3847098586"/>
                    </a:ext>
                  </a:extLst>
                </a:gridCol>
              </a:tblGrid>
              <a:tr h="7213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Код бюджетной классификации Российской Федерации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3" marR="7033" marT="70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Наименование доходов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3" marR="7033" marT="70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Уточненный план 2023 года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3" marR="7033" marT="70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Исполнено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за 2023 год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3" marR="7033" marT="70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Исполнено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за 2022 год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3" marR="7033" marT="70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исполнения к уточненному плану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3" marR="7033" marT="70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отклонение к уточненному плану,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тыс. руб.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3" marR="7033" marT="70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исполнения к факту 2022г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3" marR="7033" marT="70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отклонение к факту 2022г,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тыс. руб.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3" marR="7033" marT="70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8836121"/>
                  </a:ext>
                </a:extLst>
              </a:tr>
              <a:tr h="14671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3" marR="7033" marT="70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 - на осуществление отдельных государственных полномочий в части подготовки и направления уведомлений о соответствии (несоответствии) указанных в уведомлении о планируемом строительстве параметров объекта индивидуального жилищного строительства или садового дома установленным параметрам и допустимости размещения объекта </a:t>
                      </a:r>
                      <a:r>
                        <a:rPr lang="ru-RU" sz="800" u="none" strike="noStrike" dirty="0" err="1">
                          <a:effectLst/>
                        </a:rPr>
                        <a:t>индивидульного</a:t>
                      </a:r>
                      <a:r>
                        <a:rPr lang="ru-RU" sz="800" u="none" strike="noStrike" dirty="0">
                          <a:effectLst/>
                        </a:rPr>
                        <a:t> жилищного строительства или садового дома на земельном участке, уведомлений о соответствии (несоответствии) построенных или реконструированных объектов индивидуального жилищного строительства или садового дома требованиям законодательства о градостроительной деятельности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598" marR="7033" marT="70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996,0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3" marR="7033" marT="70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996,0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3" marR="7033" marT="70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1 967,9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3" marR="7033" marT="70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3" marR="7033" marT="70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3" marR="7033" marT="70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50,6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3" marR="7033" marT="70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-971,9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3" marR="7033" marT="70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5017659"/>
                  </a:ext>
                </a:extLst>
              </a:tr>
              <a:tr h="5050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3" marR="7033" marT="70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 - на осуществление переданных полномочий Московской области по оформлению сибиреязвенных скотомогильников в собственность Московской области, обустройству и содержанию сибиреязвенных скотомогильников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598" marR="7033" marT="70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819,0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3" marR="7033" marT="70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423,0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3" marR="7033" marT="70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3" marR="7033" marT="70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51,6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3" marR="7033" marT="70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-396,0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3" marR="7033" marT="70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х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3" marR="7033" marT="70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423,0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3" marR="7033" marT="70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6708096"/>
                  </a:ext>
                </a:extLst>
              </a:tr>
              <a:tr h="4895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3" marR="7033" marT="70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 - на осуществление отдельных государственных полномочий в части присвоения адресов объектам адресации и согласования перепланировки помещений в многоквартирном доме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598" marR="7033" marT="70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2 987,0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3" marR="7033" marT="70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2 987,0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3" marR="7033" marT="70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2 470,0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3" marR="7033" marT="70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3" marR="7033" marT="70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3" marR="7033" marT="70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120,9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3" marR="7033" marT="70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517,0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3" marR="7033" marT="70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3310898"/>
                  </a:ext>
                </a:extLst>
              </a:tr>
              <a:tr h="5674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3" marR="7033" marT="70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 - на осуществление переданных полномочий Московской области по транспортировке в морг, включая погрузоразгрузочные работы, с мет обнаружения или происшествия умерших для производства судебно - медицинской экспертизы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598" marR="7033" marT="70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2 318,0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3" marR="7033" marT="70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1 514,0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3" marR="7033" marT="70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1 327,3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3" marR="7033" marT="70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65,3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3" marR="7033" marT="70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-804,0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3" marR="7033" marT="70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114,1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3" marR="7033" marT="70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186,7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3" marR="7033" marT="70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0013731"/>
                  </a:ext>
                </a:extLst>
              </a:tr>
              <a:tr h="8467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3" marR="7033" marT="70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 - на обеспечение переданных государственных полномочий Московской области по организации деятельности по сбору (в том числе раздельному сбору), транспортированию, обработке, утилизации отходов, в том числе бытового мусора, на лесных участках в составе земель лесного фонда, не предоставленных гражданам и юридическим лицам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598" marR="7033" marT="70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671,7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3" marR="7033" marT="70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379,7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3" marR="7033" marT="70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3" marR="7033" marT="70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56,5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3" marR="7033" marT="70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-292,0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3" marR="7033" marT="70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х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3" marR="7033" marT="70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379,7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3" marR="7033" marT="70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3226109"/>
                  </a:ext>
                </a:extLst>
              </a:tr>
              <a:tr h="5589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3" marR="7033" marT="70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 - на осуществление переданных органам местного самоуправления полномочий по региональному государственному жилищному контролю (надзору) за соблюдением гражданами требований правил пользования газом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598" marR="7033" marT="70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671,0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3" marR="7033" marT="70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3" marR="7033" marT="70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253,0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3" marR="7033" marT="70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3" marR="7033" marT="70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-671,0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3" marR="7033" marT="70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3" marR="7033" marT="70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-253,0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3" marR="7033" marT="70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1786487"/>
                  </a:ext>
                </a:extLst>
              </a:tr>
              <a:tr h="6996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000 2 02 30029 04 0000 150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3" marR="7033" marT="70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Субвенции бюджетам городских округов на компенсацию части платы, взимаемой с родителей (законных представителей) за присмотр и уход за детьми, посещающими образовательные организации, реализующие образовательные программы дошкольного образования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99" marR="7033" marT="70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37 083,0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3" marR="7033" marT="70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30 314,0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3" marR="7033" marT="70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30 992,0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3" marR="7033" marT="70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81,7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3" marR="7033" marT="70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-6 769,0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3" marR="7033" marT="70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97,8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3" marR="7033" marT="70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-678,0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33" marR="7033" marT="70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1516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2630377"/>
      </p:ext>
    </p:extLst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83185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Информация об объеме и структуре налоговых и неналоговых доходов, а также межбюджетных трансфертах, поступающих в бюджет городского округа Ступино Московской области </a:t>
            </a:r>
          </a:p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за 2023 год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(тыс. руб.)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335007"/>
              </p:ext>
            </p:extLst>
          </p:nvPr>
        </p:nvGraphicFramePr>
        <p:xfrm>
          <a:off x="189345" y="831850"/>
          <a:ext cx="8765309" cy="58829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8099">
                  <a:extLst>
                    <a:ext uri="{9D8B030D-6E8A-4147-A177-3AD203B41FA5}">
                      <a16:colId xmlns:a16="http://schemas.microsoft.com/office/drawing/2014/main" val="2505035236"/>
                    </a:ext>
                  </a:extLst>
                </a:gridCol>
                <a:gridCol w="2793907">
                  <a:extLst>
                    <a:ext uri="{9D8B030D-6E8A-4147-A177-3AD203B41FA5}">
                      <a16:colId xmlns:a16="http://schemas.microsoft.com/office/drawing/2014/main" val="2407115674"/>
                    </a:ext>
                  </a:extLst>
                </a:gridCol>
                <a:gridCol w="644087">
                  <a:extLst>
                    <a:ext uri="{9D8B030D-6E8A-4147-A177-3AD203B41FA5}">
                      <a16:colId xmlns:a16="http://schemas.microsoft.com/office/drawing/2014/main" val="3294787518"/>
                    </a:ext>
                  </a:extLst>
                </a:gridCol>
                <a:gridCol w="712789">
                  <a:extLst>
                    <a:ext uri="{9D8B030D-6E8A-4147-A177-3AD203B41FA5}">
                      <a16:colId xmlns:a16="http://schemas.microsoft.com/office/drawing/2014/main" val="833553360"/>
                    </a:ext>
                  </a:extLst>
                </a:gridCol>
                <a:gridCol w="675576">
                  <a:extLst>
                    <a:ext uri="{9D8B030D-6E8A-4147-A177-3AD203B41FA5}">
                      <a16:colId xmlns:a16="http://schemas.microsoft.com/office/drawing/2014/main" val="1964922339"/>
                    </a:ext>
                  </a:extLst>
                </a:gridCol>
                <a:gridCol w="664125">
                  <a:extLst>
                    <a:ext uri="{9D8B030D-6E8A-4147-A177-3AD203B41FA5}">
                      <a16:colId xmlns:a16="http://schemas.microsoft.com/office/drawing/2014/main" val="3482267698"/>
                    </a:ext>
                  </a:extLst>
                </a:gridCol>
                <a:gridCol w="687026">
                  <a:extLst>
                    <a:ext uri="{9D8B030D-6E8A-4147-A177-3AD203B41FA5}">
                      <a16:colId xmlns:a16="http://schemas.microsoft.com/office/drawing/2014/main" val="1618933460"/>
                    </a:ext>
                  </a:extLst>
                </a:gridCol>
                <a:gridCol w="698476">
                  <a:extLst>
                    <a:ext uri="{9D8B030D-6E8A-4147-A177-3AD203B41FA5}">
                      <a16:colId xmlns:a16="http://schemas.microsoft.com/office/drawing/2014/main" val="4258031599"/>
                    </a:ext>
                  </a:extLst>
                </a:gridCol>
                <a:gridCol w="641224">
                  <a:extLst>
                    <a:ext uri="{9D8B030D-6E8A-4147-A177-3AD203B41FA5}">
                      <a16:colId xmlns:a16="http://schemas.microsoft.com/office/drawing/2014/main" val="586426572"/>
                    </a:ext>
                  </a:extLst>
                </a:gridCol>
              </a:tblGrid>
              <a:tr h="6274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Код бюджетной классификации Российской Федерации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4" marR="5424" marT="54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Наименование доходов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4" marR="5424" marT="54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Уточненный план 2023 года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4" marR="5424" marT="54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Исполнено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за 2023 год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4" marR="5424" marT="54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Исполнено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за 2022 год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4" marR="5424" marT="54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исполнения к уточненному плану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4" marR="5424" marT="54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отклонение к уточненному плану,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тыс. руб.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4" marR="5424" marT="54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исполнения к факту 2022г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4" marR="5424" marT="54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отклонение к факту 2022г,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тыс. руб.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4" marR="5424" marT="54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899708"/>
                  </a:ext>
                </a:extLst>
              </a:tr>
              <a:tr h="7481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000 2 02 30029 04 0004 150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4" marR="5424" marT="54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 - на компенсацию части платы, взимаемой с родителей (законных представителей) за присмотр и уход за детьми, посещающими образовательные организации, реализующие образовательные программы дошкольного образования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634" marR="5424" marT="54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35 019,0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4" marR="5424" marT="54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28 465,0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4" marR="5424" marT="54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29 024,0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4" marR="5424" marT="54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81,3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4" marR="5424" marT="54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-6 554,0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4" marR="5424" marT="54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98,1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4" marR="5424" marT="54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-559,0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4" marR="5424" marT="54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363258"/>
                  </a:ext>
                </a:extLst>
              </a:tr>
              <a:tr h="6927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000 2 02 30029 04 0005 150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4" marR="5424" marT="54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 - на обеспечение компенсации части платы, взимаемой с родителей (законных представителей) за присмотр и уход за детьми, посещающими образовательные организации, реализующие образовательные программы дошкольного образования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634" marR="5424" marT="54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2 064,0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4" marR="5424" marT="54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1 849,0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4" marR="5424" marT="54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1 968,0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4" marR="5424" marT="54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89,6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4" marR="5424" marT="54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-215,0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4" marR="5424" marT="54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94,0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4" marR="5424" marT="54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-119,0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4" marR="5424" marT="54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9637900"/>
                  </a:ext>
                </a:extLst>
              </a:tr>
              <a:tr h="7389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000 2 02 35082 04 0000 150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4" marR="5424" marT="54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Субвенции бюджетам городских округов на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17" marR="5424" marT="54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91 214,0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4" marR="5424" marT="54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85 179,9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4" marR="5424" marT="54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54 080,6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4" marR="5424" marT="54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93,4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4" marR="5424" marT="54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-6 034,1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4" marR="5424" marT="54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157,5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4" marR="5424" marT="54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31 099,3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4" marR="5424" marT="54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8692818"/>
                  </a:ext>
                </a:extLst>
              </a:tr>
              <a:tr h="5634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000 2 02 35120 04 0000 150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4" marR="5424" marT="54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Субвенции бюджетам городских округов на 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17" marR="5424" marT="54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4" marR="5424" marT="54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4" marR="5424" marT="54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614,1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4" marR="5424" marT="54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4" marR="5424" marT="54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-0,1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4" marR="5424" marT="54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4" marR="5424" marT="54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-614,1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4" marR="5424" marT="54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3624123"/>
                  </a:ext>
                </a:extLst>
              </a:tr>
              <a:tr h="10290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000 2 02 35134 04 0000 150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4" marR="5424" marT="54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Субвенции бюджетам городских округов на осуществление полномочий по обеспечению жильем отдельных категорий граждан, установленных Федеральным законом от 12 января 1995 года N 5-ФЗ "О ветеранах", в соответствии с Указом Президента Российской Федерации от 7 мая 2008 года N 714 "Об обеспечении жильем ветеранов Великой Отечественной войны 1941 - 1945 годов"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17" marR="5424" marT="54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6 700,0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4" marR="5424" marT="54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4 942,7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4" marR="5424" marT="54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4" marR="5424" marT="54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73,8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4" marR="5424" marT="54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-1 757,3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4" marR="5424" marT="54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4" marR="5424" marT="54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4 942,7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4" marR="5424" marT="54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0703326"/>
                  </a:ext>
                </a:extLst>
              </a:tr>
              <a:tr h="6927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000 2 02 35179 04 0000 150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4" marR="5424" marT="54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Субвенции бюджетам городских округов на 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17" marR="5424" marT="54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4 673,3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4" marR="5424" marT="54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4 673,3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4" marR="5424" marT="54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4" marR="5424" marT="54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4" marR="5424" marT="54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4" marR="5424" marT="54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4" marR="5424" marT="54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4 673,3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4" marR="5424" marT="54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9309234"/>
                  </a:ext>
                </a:extLst>
              </a:tr>
              <a:tr h="7389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000 2 02 35303 04 0000 150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4" marR="5424" marT="54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Субвенции бюджетам городских округов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817" marR="5424" marT="54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45 388,0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4" marR="5424" marT="54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45 388,0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4" marR="5424" marT="54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45 803,8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4" marR="5424" marT="54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4" marR="5424" marT="54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4" marR="5424" marT="54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99,1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4" marR="5424" marT="54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-415,8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24" marR="5424" marT="54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7737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8132101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econ11\Desktop\Для презентации\1923c8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523" y="1057104"/>
            <a:ext cx="2401631" cy="1603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8900000" sx="101000" sy="101000" algn="b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250825" y="3433763"/>
            <a:ext cx="2362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организаций </a:t>
            </a:r>
          </a:p>
        </p:txBody>
      </p:sp>
      <p:sp>
        <p:nvSpPr>
          <p:cNvPr id="18436" name="TextBox 6"/>
          <p:cNvSpPr txBox="1">
            <a:spLocks noChangeArrowheads="1"/>
          </p:cNvSpPr>
          <p:nvPr/>
        </p:nvSpPr>
        <p:spPr bwMode="auto">
          <a:xfrm>
            <a:off x="1098550" y="681038"/>
            <a:ext cx="1655763" cy="5857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семей</a:t>
            </a:r>
          </a:p>
          <a:p>
            <a:pPr eaLnBrk="1" hangingPunct="1">
              <a:defRPr/>
            </a:pPr>
            <a:endParaRPr lang="ru-RU" altLang="ru-RU" sz="1600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7" name="TextBox 9"/>
          <p:cNvSpPr txBox="1">
            <a:spLocks noChangeArrowheads="1"/>
          </p:cNvSpPr>
          <p:nvPr/>
        </p:nvSpPr>
        <p:spPr bwMode="auto">
          <a:xfrm>
            <a:off x="3738563" y="1087438"/>
            <a:ext cx="4210050" cy="5857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публично-правовых образований</a:t>
            </a:r>
          </a:p>
          <a:p>
            <a:pPr eaLnBrk="1" hangingPunct="1">
              <a:defRPr/>
            </a:pPr>
            <a:endParaRPr lang="ru-RU" altLang="ru-RU" sz="1600" b="1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C:\Users\econ11\Desktop\Для презентации\naklejka-lyudej-na-dengi-kosty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240" y="3894134"/>
            <a:ext cx="2330096" cy="19520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8900000" sx="101000" sy="101000" algn="b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cxnSp>
        <p:nvCxnSpPr>
          <p:cNvPr id="13" name="Прямая со стрелкой 12"/>
          <p:cNvCxnSpPr/>
          <p:nvPr/>
        </p:nvCxnSpPr>
        <p:spPr>
          <a:xfrm flipH="1">
            <a:off x="3814763" y="3536950"/>
            <a:ext cx="917575" cy="8080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767388" y="3529013"/>
            <a:ext cx="0" cy="8794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616700" y="3529013"/>
            <a:ext cx="968375" cy="8080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2881313" y="4429125"/>
            <a:ext cx="1870075" cy="149701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(федеральный бюджет, бюджеты государственных внебюджетных фондов РФ)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922838" y="4495800"/>
            <a:ext cx="1944687" cy="146526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Российской Федерации</a:t>
            </a:r>
          </a:p>
          <a:p>
            <a:pPr algn="ctr" eaLnBrk="1" hangingPunct="1">
              <a:defRPr/>
            </a:pPr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(региональные бюджеты, бюджеты территориальных фондов обязательного медицинского страхования)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978650" y="4456113"/>
            <a:ext cx="1905000" cy="150495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образований</a:t>
            </a:r>
          </a:p>
          <a:p>
            <a:pPr algn="ctr" eaLnBrk="1" hangingPunct="1">
              <a:defRPr/>
            </a:pPr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(местные бюджеты муниципальных районов, городских округов, городских и сельских поселений)</a:t>
            </a:r>
          </a:p>
        </p:txBody>
      </p:sp>
      <p:pic>
        <p:nvPicPr>
          <p:cNvPr id="3077" name="Picture 5" descr="C:\Users\econ11\Desktop\Для презентации\iCDB3IG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2980" y="1493241"/>
            <a:ext cx="2468162" cy="1736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8900000" sx="101000" sy="101000" algn="b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22" name="Объект 5"/>
          <p:cNvSpPr>
            <a:spLocks noGrp="1"/>
          </p:cNvSpPr>
          <p:nvPr>
            <p:ph idx="1"/>
          </p:nvPr>
        </p:nvSpPr>
        <p:spPr>
          <a:xfrm>
            <a:off x="2754221" y="410909"/>
            <a:ext cx="3378566" cy="2772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miter lim="800000"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ru-RU" sz="1600" b="1" cap="all" dirty="0">
                <a:ln w="0"/>
                <a:solidFill>
                  <a:schemeClr val="tx1"/>
                </a:solidFill>
              </a:rPr>
              <a:t>Какие бывают бюджеты?</a:t>
            </a:r>
          </a:p>
        </p:txBody>
      </p:sp>
      <p:sp>
        <p:nvSpPr>
          <p:cNvPr id="21" name="Rectangle 5"/>
          <p:cNvSpPr txBox="1">
            <a:spLocks noChangeArrowheads="1"/>
          </p:cNvSpPr>
          <p:nvPr/>
        </p:nvSpPr>
        <p:spPr bwMode="auto">
          <a:xfrm>
            <a:off x="1098550" y="-8668"/>
            <a:ext cx="8458200" cy="400752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114300" dir="6360000" sx="34000" sy="34000" algn="ctr" rotWithShape="0">
              <a:srgbClr val="000000"/>
            </a:outerShdw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143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– это план доходов и расходов на определенный период</a:t>
            </a:r>
            <a:endParaRPr lang="ru-RU" sz="2000" dirty="0">
              <a:effectLst>
                <a:outerShdw blurRad="1143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015163" y="1965325"/>
            <a:ext cx="1868487" cy="13208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200" b="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Доходы: </a:t>
            </a:r>
            <a:r>
              <a:rPr lang="ru-RU" altLang="ru-RU" sz="1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</a:t>
            </a:r>
          </a:p>
          <a:p>
            <a:pPr eaLnBrk="1" hangingPunct="1">
              <a:defRPr/>
            </a:pPr>
            <a:endParaRPr lang="ru-RU" altLang="ru-RU" sz="1200" b="1" dirty="0">
              <a:solidFill>
                <a:srgbClr val="2626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altLang="ru-RU" sz="1200" b="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Расходы: </a:t>
            </a:r>
            <a:r>
              <a:rPr lang="ru-RU" altLang="ru-RU" sz="1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сфера, образование, образование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50813" y="2787650"/>
            <a:ext cx="3551237" cy="60801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200" b="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Доходы: </a:t>
            </a:r>
            <a:r>
              <a:rPr lang="ru-RU" altLang="ru-RU" sz="1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плата, премии и т.п. </a:t>
            </a:r>
          </a:p>
          <a:p>
            <a:pPr eaLnBrk="1" hangingPunct="1">
              <a:defRPr/>
            </a:pPr>
            <a:r>
              <a:rPr lang="ru-RU" altLang="ru-RU" sz="1200" b="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Расходы: </a:t>
            </a:r>
            <a:r>
              <a:rPr lang="ru-RU" altLang="ru-RU" sz="1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коммунальных услуг, расходы </a:t>
            </a:r>
          </a:p>
          <a:p>
            <a:pPr eaLnBrk="1" hangingPunct="1">
              <a:defRPr/>
            </a:pPr>
            <a:r>
              <a:rPr lang="ru-RU" altLang="ru-RU" sz="1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питание, транспорт и т.п.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50813" y="5905500"/>
            <a:ext cx="2720975" cy="6096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200" b="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Доходы: </a:t>
            </a:r>
            <a:r>
              <a:rPr lang="ru-RU" altLang="ru-RU" sz="1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выручка от реализации и т.п.</a:t>
            </a:r>
          </a:p>
          <a:p>
            <a:pPr eaLnBrk="1" hangingPunct="1">
              <a:defRPr/>
            </a:pPr>
            <a:r>
              <a:rPr lang="ru-RU" altLang="ru-RU" sz="1200" b="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Расходы: </a:t>
            </a:r>
            <a:r>
              <a:rPr lang="ru-RU" altLang="ru-RU" sz="1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заработной платы рабочим, закупка материалов.</a:t>
            </a:r>
          </a:p>
        </p:txBody>
      </p:sp>
    </p:spTree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83185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Информация об объеме и структуре налоговых и неналоговых доходов, а также межбюджетных трансфертах, поступающих в бюджет городского округа Ступино Московской области </a:t>
            </a:r>
          </a:p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за 2023 год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(тыс. руб.)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656848"/>
              </p:ext>
            </p:extLst>
          </p:nvPr>
        </p:nvGraphicFramePr>
        <p:xfrm>
          <a:off x="175491" y="831850"/>
          <a:ext cx="8793017" cy="5917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7454">
                  <a:extLst>
                    <a:ext uri="{9D8B030D-6E8A-4147-A177-3AD203B41FA5}">
                      <a16:colId xmlns:a16="http://schemas.microsoft.com/office/drawing/2014/main" val="1894535388"/>
                    </a:ext>
                  </a:extLst>
                </a:gridCol>
                <a:gridCol w="3177327">
                  <a:extLst>
                    <a:ext uri="{9D8B030D-6E8A-4147-A177-3AD203B41FA5}">
                      <a16:colId xmlns:a16="http://schemas.microsoft.com/office/drawing/2014/main" val="1023565634"/>
                    </a:ext>
                  </a:extLst>
                </a:gridCol>
                <a:gridCol w="646123">
                  <a:extLst>
                    <a:ext uri="{9D8B030D-6E8A-4147-A177-3AD203B41FA5}">
                      <a16:colId xmlns:a16="http://schemas.microsoft.com/office/drawing/2014/main" val="3385342929"/>
                    </a:ext>
                  </a:extLst>
                </a:gridCol>
                <a:gridCol w="715043">
                  <a:extLst>
                    <a:ext uri="{9D8B030D-6E8A-4147-A177-3AD203B41FA5}">
                      <a16:colId xmlns:a16="http://schemas.microsoft.com/office/drawing/2014/main" val="541294476"/>
                    </a:ext>
                  </a:extLst>
                </a:gridCol>
                <a:gridCol w="677712">
                  <a:extLst>
                    <a:ext uri="{9D8B030D-6E8A-4147-A177-3AD203B41FA5}">
                      <a16:colId xmlns:a16="http://schemas.microsoft.com/office/drawing/2014/main" val="3660936706"/>
                    </a:ext>
                  </a:extLst>
                </a:gridCol>
                <a:gridCol w="666226">
                  <a:extLst>
                    <a:ext uri="{9D8B030D-6E8A-4147-A177-3AD203B41FA5}">
                      <a16:colId xmlns:a16="http://schemas.microsoft.com/office/drawing/2014/main" val="749716630"/>
                    </a:ext>
                  </a:extLst>
                </a:gridCol>
                <a:gridCol w="689197">
                  <a:extLst>
                    <a:ext uri="{9D8B030D-6E8A-4147-A177-3AD203B41FA5}">
                      <a16:colId xmlns:a16="http://schemas.microsoft.com/office/drawing/2014/main" val="1840409913"/>
                    </a:ext>
                  </a:extLst>
                </a:gridCol>
                <a:gridCol w="700684">
                  <a:extLst>
                    <a:ext uri="{9D8B030D-6E8A-4147-A177-3AD203B41FA5}">
                      <a16:colId xmlns:a16="http://schemas.microsoft.com/office/drawing/2014/main" val="2682977318"/>
                    </a:ext>
                  </a:extLst>
                </a:gridCol>
                <a:gridCol w="643251">
                  <a:extLst>
                    <a:ext uri="{9D8B030D-6E8A-4147-A177-3AD203B41FA5}">
                      <a16:colId xmlns:a16="http://schemas.microsoft.com/office/drawing/2014/main" val="2065795923"/>
                    </a:ext>
                  </a:extLst>
                </a:gridCol>
              </a:tblGrid>
              <a:tr h="6465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Код бюджетной классификации Российской Федерации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9" marR="7459" marT="7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Наименование доходов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9" marR="7459" marT="7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Уточненный план 2023 года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9" marR="7459" marT="7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Исполнено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за 2023 год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9" marR="7459" marT="7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Исполнено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за 2022 год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9" marR="7459" marT="7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исполнения к уточненному плану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9" marR="7459" marT="7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отклонение к уточненному плану,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тыс. руб.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9" marR="7459" marT="7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исполнения к факту 2022г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9" marR="7459" marT="7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отклонение к факту 2022г,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тыс. руб.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9" marR="7459" marT="7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1105193"/>
                  </a:ext>
                </a:extLst>
              </a:tr>
              <a:tr h="2613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000 2 02 39999 04 0000 150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9" marR="7459" marT="7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Прочие субвенции бюджетам городских округов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32" marR="7459" marT="7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1 916 671,0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9" marR="7459" marT="7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1 927 301,1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9" marR="7459" marT="7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1 802 069,2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9" marR="7459" marT="7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9" marR="7459" marT="7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10 630,1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9" marR="7459" marT="7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106,9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9" marR="7459" marT="7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125 231,9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9" marR="7459" marT="7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359891"/>
                  </a:ext>
                </a:extLst>
              </a:tr>
              <a:tr h="13996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9" marR="7459" marT="7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 - на финансовое обеспечение государственных гарантий реализации прав на получение общедоступного и бесплатного дошкольного образования в муниципальных дошкольных образовательных организациях, общедоступного и бесплатного дошкольного, начального общего, основного общего, среднего общего образования в муниципальных общеобразовательных организациях, обеспечение дополнительного образования детей в муниципальных общеобразовательных организациях в Московской области, включая расходы на оплату труда, приобретение учебников и учебных пособий, средств обучения, игр, игрушек (за исключением расходов на содержание зданий и оплату коммунальных услуг)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265" marR="7459" marT="7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1 907 806,0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9" marR="7459" marT="7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1 918 013,1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9" marR="7459" marT="7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1 795 324,2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9" marR="7459" marT="7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100,5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9" marR="7459" marT="7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10 207,1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9" marR="7459" marT="7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106,8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9" marR="7459" marT="7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122 688,9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9" marR="7459" marT="7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0663365"/>
                  </a:ext>
                </a:extLst>
              </a:tr>
              <a:tr h="15682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9" marR="7459" marT="7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 - на финансовое обеспечение получения гражданами дошкольного образования в частных дошкольных образовательных организациях, дошкольного, начального общего, основного общего, среднего общего образования в частных общеобразовательных организациях, осуществляющих образовательную деятельность по имеющим государственную аккредитацию основным общеобразовательным программам, включая расходы на оплату труда, приобретение учебников и учебных пособий, средств обучения, игр, игрушек (за исключением расходов на содержание зданий и оплату коммунальных услуг), и на обеспечение питанием отдельных категорий обучающихся по очной форме обучения в частных общеобразовательных организациях, осуществляющих образовательную деятельность по имеющим государственную аккредитацию основным общеобразовательным программам 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265" marR="7459" marT="7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8 865,0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9" marR="7459" marT="7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9 288,0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9" marR="7459" marT="7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6 745,0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9" marR="7459" marT="7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104,8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9" marR="7459" marT="7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423,0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9" marR="7459" marT="7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137,7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9" marR="7459" marT="7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2 543,0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9" marR="7459" marT="7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2329284"/>
                  </a:ext>
                </a:extLst>
              </a:tr>
              <a:tr h="236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000 2 02 40000 00 0000 150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9" marR="7459" marT="7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ИНЫЕ МЕЖБЮДЖЕТНЫЕ ТРАНСФЕРТЫ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32" marR="7459" marT="7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346 540,7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9" marR="7459" marT="7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226 590,2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9" marR="7459" marT="7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401 433,3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9" marR="7459" marT="7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65,4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9" marR="7459" marT="7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-119 950,5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9" marR="7459" marT="7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56,4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9" marR="7459" marT="7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-174 843,1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9" marR="7459" marT="7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640904"/>
                  </a:ext>
                </a:extLst>
              </a:tr>
              <a:tr h="4890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000 2 02 45179 04 0000 150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9" marR="7459" marT="7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Межбюджетные трансферты, передаваемые бюджетам городских округов на 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32" marR="7459" marT="7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9" marR="7459" marT="7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9" marR="7459" marT="7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1 477,0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9" marR="7459" marT="7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х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9" marR="7459" marT="7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9" marR="7459" marT="7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9" marR="7459" marT="7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-1 477,0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9" marR="7459" marT="7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1344312"/>
                  </a:ext>
                </a:extLst>
              </a:tr>
              <a:tr h="3203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000 2 02 45519 04 0000 150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9" marR="7459" marT="7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Межбюджетные трансферты, передаваемые бюджетам городских округов на поддержку отрасли культуры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32" marR="7459" marT="7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466,7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9" marR="7459" marT="7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466,7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9" marR="7459" marT="7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200,1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9" marR="7459" marT="7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9" marR="7459" marT="7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9" marR="7459" marT="7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233,3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9" marR="7459" marT="7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266,6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9" marR="7459" marT="7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8797364"/>
                  </a:ext>
                </a:extLst>
              </a:tr>
              <a:tr h="2698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9" marR="7459" marT="7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 - на государственную поддержку отрасли культуры (в части поддержки лучших работников сельских учреждений культуры)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265" marR="7459" marT="7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333,3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9" marR="7459" marT="7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333,3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9" marR="7459" marT="7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9" marR="7459" marT="7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9" marR="7459" marT="7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9" marR="7459" marT="7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х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9" marR="7459" marT="7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333,3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9" marR="7459" marT="7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808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8287411"/>
      </p:ext>
    </p:extLst>
  </p:cSld>
  <p:clrMapOvr>
    <a:masterClrMapping/>
  </p:clrMapOvr>
  <p:transition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83185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Информация об объеме и структуре налоговых и неналоговых доходов, а также межбюджетных трансфертах, поступающих в бюджет городского округа Ступино Московской области </a:t>
            </a:r>
          </a:p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за 2023 год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(тыс. руб.)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326473"/>
              </p:ext>
            </p:extLst>
          </p:nvPr>
        </p:nvGraphicFramePr>
        <p:xfrm>
          <a:off x="184727" y="831850"/>
          <a:ext cx="8783782" cy="58802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0728">
                  <a:extLst>
                    <a:ext uri="{9D8B030D-6E8A-4147-A177-3AD203B41FA5}">
                      <a16:colId xmlns:a16="http://schemas.microsoft.com/office/drawing/2014/main" val="2324140259"/>
                    </a:ext>
                  </a:extLst>
                </a:gridCol>
                <a:gridCol w="2799794">
                  <a:extLst>
                    <a:ext uri="{9D8B030D-6E8A-4147-A177-3AD203B41FA5}">
                      <a16:colId xmlns:a16="http://schemas.microsoft.com/office/drawing/2014/main" val="2833304696"/>
                    </a:ext>
                  </a:extLst>
                </a:gridCol>
                <a:gridCol w="645444">
                  <a:extLst>
                    <a:ext uri="{9D8B030D-6E8A-4147-A177-3AD203B41FA5}">
                      <a16:colId xmlns:a16="http://schemas.microsoft.com/office/drawing/2014/main" val="3527080115"/>
                    </a:ext>
                  </a:extLst>
                </a:gridCol>
                <a:gridCol w="714293">
                  <a:extLst>
                    <a:ext uri="{9D8B030D-6E8A-4147-A177-3AD203B41FA5}">
                      <a16:colId xmlns:a16="http://schemas.microsoft.com/office/drawing/2014/main" val="1962708111"/>
                    </a:ext>
                  </a:extLst>
                </a:gridCol>
                <a:gridCol w="677000">
                  <a:extLst>
                    <a:ext uri="{9D8B030D-6E8A-4147-A177-3AD203B41FA5}">
                      <a16:colId xmlns:a16="http://schemas.microsoft.com/office/drawing/2014/main" val="2695518795"/>
                    </a:ext>
                  </a:extLst>
                </a:gridCol>
                <a:gridCol w="665525">
                  <a:extLst>
                    <a:ext uri="{9D8B030D-6E8A-4147-A177-3AD203B41FA5}">
                      <a16:colId xmlns:a16="http://schemas.microsoft.com/office/drawing/2014/main" val="874766218"/>
                    </a:ext>
                  </a:extLst>
                </a:gridCol>
                <a:gridCol w="688474">
                  <a:extLst>
                    <a:ext uri="{9D8B030D-6E8A-4147-A177-3AD203B41FA5}">
                      <a16:colId xmlns:a16="http://schemas.microsoft.com/office/drawing/2014/main" val="3924582741"/>
                    </a:ext>
                  </a:extLst>
                </a:gridCol>
                <a:gridCol w="699949">
                  <a:extLst>
                    <a:ext uri="{9D8B030D-6E8A-4147-A177-3AD203B41FA5}">
                      <a16:colId xmlns:a16="http://schemas.microsoft.com/office/drawing/2014/main" val="3869045440"/>
                    </a:ext>
                  </a:extLst>
                </a:gridCol>
                <a:gridCol w="642575">
                  <a:extLst>
                    <a:ext uri="{9D8B030D-6E8A-4147-A177-3AD203B41FA5}">
                      <a16:colId xmlns:a16="http://schemas.microsoft.com/office/drawing/2014/main" val="498901262"/>
                    </a:ext>
                  </a:extLst>
                </a:gridCol>
              </a:tblGrid>
              <a:tr h="8183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Код бюджетной классификации Российской Федерации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Наименование доходов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Уточненный план 2023 года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Исполнено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за 2023 год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Исполнено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за 2022 год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исполнения к уточненному плану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отклонение к уточненному плану,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тыс. руб.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исполнения к факту 2022г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отклонение к факту 2022г,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тыс. руб.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7467394"/>
                  </a:ext>
                </a:extLst>
              </a:tr>
              <a:tr h="3725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 - на государственную поддержку отрасли культуры (в части поддержки лучших сельских учреждений культуры)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637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133,3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133,3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х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133,3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2030303"/>
                  </a:ext>
                </a:extLst>
              </a:tr>
              <a:tr h="2835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000 2 02 49999 04 0000 150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Прочие межбюджетные трансферты, передаваемые бюджетам городских округов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86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346 074,0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226 123,5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399 756,2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65,3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-119 950,5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56,6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-173 632,7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8229899"/>
                  </a:ext>
                </a:extLst>
              </a:tr>
              <a:tr h="3725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 - на обеспечение условий для функционирования центров образования естественно-научной и технологической направленностей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637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1 000,0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986,4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1 683,3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98,6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-13,6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58,6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-696,9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5659296"/>
                  </a:ext>
                </a:extLst>
              </a:tr>
              <a:tr h="251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 - на реализацию отдельных мероприятий муниципальных программ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637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6 000,0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6 000,0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24 000,0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25,0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-18 000,0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3699565"/>
                  </a:ext>
                </a:extLst>
              </a:tr>
              <a:tr h="6155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 - на обеспечение комплексной инфраструктурой земельных участков для предоставления отдельным категориям специалистов, работающих в государственных учреждениях здравоохранения Московской области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637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314 534,0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188 619,2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-125 914,8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х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188 619,2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6460399"/>
                  </a:ext>
                </a:extLst>
              </a:tr>
              <a:tr h="7370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 - финансовое обеспечение расходов в связи с освобождением семей отдельных категорий граждан от платы, взимаемой за присмотр и уход за ребенком в муниципальных образовательных организациях в Московской области, реализующих программы дошкольного образования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637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2 500,0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2 500,0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х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2 500,0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7143185"/>
                  </a:ext>
                </a:extLst>
              </a:tr>
              <a:tr h="3727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 - на сохранение достигнутого уровня заработной платы отдельных категорий работников в сферах здравоохранения, культуры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637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21 710,0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21 710,0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х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21 710,0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2634855"/>
                  </a:ext>
                </a:extLst>
              </a:tr>
              <a:tr h="3725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 - на сохранение достигнутого уровня заработной платы отдельных категорий работников в сферах здравоохранения, культуры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637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330,0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532,0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161,2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х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532,0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9454109"/>
                  </a:ext>
                </a:extLst>
              </a:tr>
              <a:tr h="4940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 - на сохранение достигнутого уровня заработной платы отдельных категорий работников организаций дополнительного образования сферы физической культуры и спорта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637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5 776,0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х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5 776,0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х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5 776,0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1145228"/>
                  </a:ext>
                </a:extLst>
              </a:tr>
              <a:tr h="316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 - на реализацию отдельных мероприятий муниципальных программ в сфере образования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637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13 704,3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х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-13 704,3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362657"/>
                  </a:ext>
                </a:extLst>
              </a:tr>
              <a:tr h="8584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 - на организацию деятельности единых дежурно-диспетчерских служб, действующих на территории Московской области, по обеспечению круглосуточного приема вызовов, обработку и передачу в диспетчерские службы информации (о происшествиях или чрезвычайных ситуациях) для организации реагирования, в том числе экстренного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637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2 096,0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х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-2 096,0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6044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5675316"/>
      </p:ext>
    </p:extLst>
  </p:cSld>
  <p:clrMapOvr>
    <a:masterClrMapping/>
  </p:clrMapOvr>
  <p:transition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83185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Информация об объеме и структуре налоговых и неналоговых доходов, а также межбюджетных трансфертах, поступающих в бюджет городского округа Ступино Московской области </a:t>
            </a:r>
          </a:p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за 2023 год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(тыс. руб.)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382848"/>
              </p:ext>
            </p:extLst>
          </p:nvPr>
        </p:nvGraphicFramePr>
        <p:xfrm>
          <a:off x="157018" y="831850"/>
          <a:ext cx="8848435" cy="5764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5237">
                  <a:extLst>
                    <a:ext uri="{9D8B030D-6E8A-4147-A177-3AD203B41FA5}">
                      <a16:colId xmlns:a16="http://schemas.microsoft.com/office/drawing/2014/main" val="3189345538"/>
                    </a:ext>
                  </a:extLst>
                </a:gridCol>
                <a:gridCol w="3055100">
                  <a:extLst>
                    <a:ext uri="{9D8B030D-6E8A-4147-A177-3AD203B41FA5}">
                      <a16:colId xmlns:a16="http://schemas.microsoft.com/office/drawing/2014/main" val="4209790485"/>
                    </a:ext>
                  </a:extLst>
                </a:gridCol>
                <a:gridCol w="650195">
                  <a:extLst>
                    <a:ext uri="{9D8B030D-6E8A-4147-A177-3AD203B41FA5}">
                      <a16:colId xmlns:a16="http://schemas.microsoft.com/office/drawing/2014/main" val="2108373164"/>
                    </a:ext>
                  </a:extLst>
                </a:gridCol>
                <a:gridCol w="719550">
                  <a:extLst>
                    <a:ext uri="{9D8B030D-6E8A-4147-A177-3AD203B41FA5}">
                      <a16:colId xmlns:a16="http://schemas.microsoft.com/office/drawing/2014/main" val="853005565"/>
                    </a:ext>
                  </a:extLst>
                </a:gridCol>
                <a:gridCol w="681983">
                  <a:extLst>
                    <a:ext uri="{9D8B030D-6E8A-4147-A177-3AD203B41FA5}">
                      <a16:colId xmlns:a16="http://schemas.microsoft.com/office/drawing/2014/main" val="1317777581"/>
                    </a:ext>
                  </a:extLst>
                </a:gridCol>
                <a:gridCol w="670424">
                  <a:extLst>
                    <a:ext uri="{9D8B030D-6E8A-4147-A177-3AD203B41FA5}">
                      <a16:colId xmlns:a16="http://schemas.microsoft.com/office/drawing/2014/main" val="2080837308"/>
                    </a:ext>
                  </a:extLst>
                </a:gridCol>
                <a:gridCol w="693541">
                  <a:extLst>
                    <a:ext uri="{9D8B030D-6E8A-4147-A177-3AD203B41FA5}">
                      <a16:colId xmlns:a16="http://schemas.microsoft.com/office/drawing/2014/main" val="1222017341"/>
                    </a:ext>
                  </a:extLst>
                </a:gridCol>
                <a:gridCol w="705100">
                  <a:extLst>
                    <a:ext uri="{9D8B030D-6E8A-4147-A177-3AD203B41FA5}">
                      <a16:colId xmlns:a16="http://schemas.microsoft.com/office/drawing/2014/main" val="874759130"/>
                    </a:ext>
                  </a:extLst>
                </a:gridCol>
                <a:gridCol w="647305">
                  <a:extLst>
                    <a:ext uri="{9D8B030D-6E8A-4147-A177-3AD203B41FA5}">
                      <a16:colId xmlns:a16="http://schemas.microsoft.com/office/drawing/2014/main" val="331253199"/>
                    </a:ext>
                  </a:extLst>
                </a:gridCol>
              </a:tblGrid>
              <a:tr h="8375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Код бюджетной классификации Российской Федерации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Наименование доходов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Уточненный план 2023 года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Исполнено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за 2023 год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Исполнено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за 2022 год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исполнения к уточненному плану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отклонение к уточненному плану,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тыс. руб.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исполнения к факту 2022г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отклонение к факту 2022г,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тыс. руб.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5250840"/>
                  </a:ext>
                </a:extLst>
              </a:tr>
              <a:tr h="4643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 - иной межбюджетный трансферт, имеющий целевое назначение на Возмещение затрат, связанных с выполнением работ по благоустройству территорий, обеспечивающих доступ к водным объектам общего пользования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926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2 490,9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х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-2 490,9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2498522"/>
                  </a:ext>
                </a:extLst>
              </a:tr>
              <a:tr h="3980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 - организация консультирования граждан по вопросам частичной мобилизации кол-центрами многофункциональных центров предоставления государственных и муниципальных услуг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926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278,0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х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-278,0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7311844"/>
                  </a:ext>
                </a:extLst>
              </a:tr>
              <a:tr h="5887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 - финансовое обеспечение расходов в связи с освобождением семей отдельных категорий граждан от платы, взимаемой за присмотр и уход за ребенком в муниципальных образовательных организациях в Московской области, реализующих программы дошкольного образования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926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373,0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х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-373,0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4801027"/>
                  </a:ext>
                </a:extLst>
              </a:tr>
              <a:tr h="6136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 - на организацию работы по преобразованию необходимых сведений о гражданах, которые содержатся в документах воинского учета военных комиссариатов Московской области, в электронно-цифровую форму работниками многофункциональных центров предоставления государственных и муниципальных услуг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926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7,7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х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-7,7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5794436"/>
                  </a:ext>
                </a:extLst>
              </a:tr>
              <a:tr h="4809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 - на материально-техническое обеспечение муниципальных общеобразовательных организаций в Московской области в целях организации автоматизированной системы учета предоставления питания обучающимся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926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2 100,0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х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-2 100,0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1947405"/>
                  </a:ext>
                </a:extLst>
              </a:tr>
              <a:tr h="14345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 - иной межбюджетный трансферт из резервного фонда Правительства Московской области на финансовое обеспечение непредвиденных расходов на безвозмездной и безвозвратной основе  на осуществление неотложных мероприятий, направленных на организацию аварийно-восстановительных работ, связанных в том числе с проведением ремонта несущих конструкций с усилением конструктивных элементов, проведением проектно-изыскательских работ, строительного контроля, ремонтом мест общего пользования, ремонтом квартир, в том числе ремонтом внутриквартирных инженерных систем, пострадавших в результате взрыва бытового газа в многоквартирном доме, расположенном по адресу: Московская область, г. Ступино, пер. Центральный, д. 4. 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926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353 023,0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х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-353 023,0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5426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1234031"/>
      </p:ext>
    </p:extLst>
  </p:cSld>
  <p:clrMapOvr>
    <a:masterClrMapping/>
  </p:clrMapOvr>
  <p:transition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83185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Информация об объеме и структуре налоговых и неналоговых доходов, а также межбюджетных трансфертах, поступающих в бюджет городского округа Ступино Московской области </a:t>
            </a:r>
          </a:p>
          <a:p>
            <a:pPr algn="ctr" eaLnBrk="1" hangingPunct="1">
              <a:defRPr/>
            </a:pPr>
            <a:r>
              <a:rPr lang="ru-RU" altLang="ru-RU" sz="1600" b="1" dirty="0">
                <a:latin typeface="Times New Roman" pitchFamily="18" charset="0"/>
                <a:cs typeface="Arial" charset="0"/>
              </a:rPr>
              <a:t>за 2023 год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t>(тыс. руб.)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923212"/>
              </p:ext>
            </p:extLst>
          </p:nvPr>
        </p:nvGraphicFramePr>
        <p:xfrm>
          <a:off x="129310" y="831851"/>
          <a:ext cx="8783781" cy="57629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0728">
                  <a:extLst>
                    <a:ext uri="{9D8B030D-6E8A-4147-A177-3AD203B41FA5}">
                      <a16:colId xmlns:a16="http://schemas.microsoft.com/office/drawing/2014/main" val="2470545182"/>
                    </a:ext>
                  </a:extLst>
                </a:gridCol>
                <a:gridCol w="2799794">
                  <a:extLst>
                    <a:ext uri="{9D8B030D-6E8A-4147-A177-3AD203B41FA5}">
                      <a16:colId xmlns:a16="http://schemas.microsoft.com/office/drawing/2014/main" val="94404437"/>
                    </a:ext>
                  </a:extLst>
                </a:gridCol>
                <a:gridCol w="645444">
                  <a:extLst>
                    <a:ext uri="{9D8B030D-6E8A-4147-A177-3AD203B41FA5}">
                      <a16:colId xmlns:a16="http://schemas.microsoft.com/office/drawing/2014/main" val="461556110"/>
                    </a:ext>
                  </a:extLst>
                </a:gridCol>
                <a:gridCol w="714292">
                  <a:extLst>
                    <a:ext uri="{9D8B030D-6E8A-4147-A177-3AD203B41FA5}">
                      <a16:colId xmlns:a16="http://schemas.microsoft.com/office/drawing/2014/main" val="1557688213"/>
                    </a:ext>
                  </a:extLst>
                </a:gridCol>
                <a:gridCol w="677000">
                  <a:extLst>
                    <a:ext uri="{9D8B030D-6E8A-4147-A177-3AD203B41FA5}">
                      <a16:colId xmlns:a16="http://schemas.microsoft.com/office/drawing/2014/main" val="2082562031"/>
                    </a:ext>
                  </a:extLst>
                </a:gridCol>
                <a:gridCol w="665525">
                  <a:extLst>
                    <a:ext uri="{9D8B030D-6E8A-4147-A177-3AD203B41FA5}">
                      <a16:colId xmlns:a16="http://schemas.microsoft.com/office/drawing/2014/main" val="2335043133"/>
                    </a:ext>
                  </a:extLst>
                </a:gridCol>
                <a:gridCol w="688474">
                  <a:extLst>
                    <a:ext uri="{9D8B030D-6E8A-4147-A177-3AD203B41FA5}">
                      <a16:colId xmlns:a16="http://schemas.microsoft.com/office/drawing/2014/main" val="4005569288"/>
                    </a:ext>
                  </a:extLst>
                </a:gridCol>
                <a:gridCol w="699948">
                  <a:extLst>
                    <a:ext uri="{9D8B030D-6E8A-4147-A177-3AD203B41FA5}">
                      <a16:colId xmlns:a16="http://schemas.microsoft.com/office/drawing/2014/main" val="1321699609"/>
                    </a:ext>
                  </a:extLst>
                </a:gridCol>
                <a:gridCol w="642576">
                  <a:extLst>
                    <a:ext uri="{9D8B030D-6E8A-4147-A177-3AD203B41FA5}">
                      <a16:colId xmlns:a16="http://schemas.microsoft.com/office/drawing/2014/main" val="1158285166"/>
                    </a:ext>
                  </a:extLst>
                </a:gridCol>
              </a:tblGrid>
              <a:tr h="9965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Код бюджетной классификации Российской Федерации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Наименование доходов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Уточненный план 2023 года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Исполнено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за 2023 год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Исполнено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за 2022 год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исполнения к уточненному плану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отклонение к уточненному плану,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тыс. руб.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исполнения к факту 2022г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отклонение к факту 2022г,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тыс. руб.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3001540"/>
                  </a:ext>
                </a:extLst>
              </a:tr>
              <a:tr h="4450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000 2 03 04000 04 0000 150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БЕЗВОЗМЕЗДНЫЕ ПОСТУПЛЕНИЯ от государственных (муниципальных) организаций в бюджеты городских округов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631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65,8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289,4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х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65,8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22,7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-223,5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5999417"/>
                  </a:ext>
                </a:extLst>
              </a:tr>
              <a:tr h="7351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000 2 18 00000 00 0000 000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ДОХОДЫ БЮДЖЕТОВ БЮДЖЕТНОЙ СИСТЕМЫ РОССИЙСКОЙ ФЕДЕРАЦИИ ОТ ВОЗВРАТА ОСТАТКОВ СУБСИДИЙ, СУБВЕНЦИЙ И ИНЫХ МЕЖБЮДЖЕТНЫХ ТРАНСФЕРТОВ, ИМЕЮЩИХ ЦЕЛЕВОЕ НАЗНАЧЕНИЕ, ПРОШЛЫХ ЛЕТ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631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14 487,8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20 063,8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х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14 487,8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72,2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-5 576,0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3883930"/>
                  </a:ext>
                </a:extLst>
              </a:tr>
              <a:tr h="4450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000 2 18 04010 04 0000 150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Доходы бюджетов городских округов от возврата бюджетными учреждениями остатков субсидий прошлых лет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631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12 204,9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16 754,4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12 204,9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72,8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-4 549,5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3012095"/>
                  </a:ext>
                </a:extLst>
              </a:tr>
              <a:tr h="4450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000 2 18 04020 04 0000 150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Доходы бюджетов городских округов от возврата автономными учреждениями остатков субсидий прошлых лет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631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918,6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3 309,4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918,6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27,8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-2 390,8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0179076"/>
                  </a:ext>
                </a:extLst>
              </a:tr>
              <a:tr h="4450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000 2 18 04030 04 0000 150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Доходы бюджетов городских округов от возврата иными организациями остатков субсидий прошлых лет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631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1 364,3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1 364,3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1 364,3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4289550"/>
                  </a:ext>
                </a:extLst>
              </a:tr>
              <a:tr h="5901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000 2 19 00000 00 0000 000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631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8 577,1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-156 605,0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-53 715,5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х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-165 182,1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291,5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-102 889,5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1347576"/>
                  </a:ext>
                </a:extLst>
              </a:tr>
              <a:tr h="7351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000 2 19 25242 04 0000 150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Возврат остатков субсидий на ликвидацию несанкционированных свалок в границах городов и наиболее опасных объектов накопленного экологического вреда окружающей среде из бюджетов городских округов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631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-1 296,1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х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-1 296,1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-1 296,1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7504378"/>
                  </a:ext>
                </a:extLst>
              </a:tr>
              <a:tr h="5901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000 2 19 60010 04 0000 150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Возврат прочих остатков субсидий, субвенций и иных межбюджетных трансфертов, имеющих целевое назначение, прошлых лет из бюджетов городских округов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631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8 577,1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-155 308,9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-53 715,5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-1 810,7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-163 886,0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289,1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-101 593,4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4607659"/>
                  </a:ext>
                </a:extLst>
              </a:tr>
              <a:tr h="3354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ВСЕГО ДОХОДОВ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12 073 896,5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11 405 810,3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8 932 950,3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94,5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-668 086,2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127,7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2 472 860,1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92" marR="8292" marT="82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742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8286248"/>
      </p:ext>
    </p:extLst>
  </p:cSld>
  <p:clrMapOvr>
    <a:masterClrMapping/>
  </p:clrMapOvr>
  <p:transition>
    <p:dissolv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893763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 2" panose="05020102010507070707" pitchFamily="18" charset="2"/>
              <a:buNone/>
              <a:defRPr/>
            </a:pPr>
            <a:r>
              <a:rPr lang="ru-RU" altLang="ru-RU" sz="1700" b="1" dirty="0">
                <a:cs typeface="Arial" charset="0"/>
              </a:rPr>
              <a:t>Информация об удельном объеме налоговых и неналоговых доходов бюджета городского округа Ступино Московской области в расчете на душу населения в сравнении с другими муниципальными образованиями Московской обл</a:t>
            </a:r>
            <a:r>
              <a:rPr lang="ru-RU" altLang="ru-RU" b="1" dirty="0">
                <a:cs typeface="Arial" charset="0"/>
              </a:rPr>
              <a:t>асти</a:t>
            </a:r>
            <a:endParaRPr lang="ru-RU" altLang="ru-RU" b="1" dirty="0">
              <a:latin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405801"/>
              </p:ext>
            </p:extLst>
          </p:nvPr>
        </p:nvGraphicFramePr>
        <p:xfrm>
          <a:off x="241663" y="897655"/>
          <a:ext cx="4267200" cy="5358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09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9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8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0770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Наименование городских округов Московской области</a:t>
                      </a: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Налоговые и неналоговые доходы на душу населения                           (рублей)   </a:t>
                      </a: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9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Ступино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50 944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9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Черноголовка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46 109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9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Пущино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44 437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69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Звездный городок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40 117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69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Рузский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39 947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69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Коломна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39 926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69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Бронницы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39 784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69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Дмитровский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39 397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69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Восход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39 380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69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Сергиево-Посадский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39 203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69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Шаховская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38 959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69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Одинцовский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38 353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69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Луховицы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38 306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69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Истра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38 241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69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Красногорск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37 779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69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Химки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37 261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69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Кашира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35 929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69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Солнечногорск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35 412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69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Егорьевск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34 895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69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Электросталь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33 434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69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Протвино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32 868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69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Серпухов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32 795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69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Волоколамский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32 515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69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Мытищи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32 235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69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Дубна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30 863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69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Талдомский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30 373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569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Можайский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30 251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569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Щёлково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30 068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569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Серебряные Пруды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29 638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569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Лобня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29 307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981025"/>
              </p:ext>
            </p:extLst>
          </p:nvPr>
        </p:nvGraphicFramePr>
        <p:xfrm>
          <a:off x="4572000" y="898291"/>
          <a:ext cx="4267200" cy="536552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09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9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8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7774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Наименование городских округов Московской области</a:t>
                      </a: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Налоговые и неналоговые доходы на душу населения                           (рублей)   </a:t>
                      </a: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Зарайск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29 301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Наро-Фоминский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29 162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Воскресенск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28 581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Орехово-Зуевский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28 286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9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Павлово-Посадский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28 283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9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Краснознаменск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28 194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9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Домодедово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27 963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9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Богородский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27 951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9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Клин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27 343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9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Фрязино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27 185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9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Власиха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26 342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9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Пушкинский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26 055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9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Раменский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25 145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9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Лосино-Петровский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25 110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9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Подольск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9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Чехов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24 768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9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Лыткарино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24 599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9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Долгопрудный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24 377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9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Жуковский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24 154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9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Шатура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23 770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9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Ленинский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22 791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9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Дзержинский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22 488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9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Королёв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21 951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9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Реутов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21 470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9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Молодежный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21 146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9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Лотошино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20 861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59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Котельники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19 760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59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Люберцы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18 646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59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Балашиха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17 188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59591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E89F7A3-1D4A-4FED-BB36-BD307D7B2629}"/>
              </a:ext>
            </a:extLst>
          </p:cNvPr>
          <p:cNvSpPr/>
          <p:nvPr/>
        </p:nvSpPr>
        <p:spPr>
          <a:xfrm>
            <a:off x="178526" y="6344646"/>
            <a:ext cx="86606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u="sng" dirty="0">
                <a:solidFill>
                  <a:srgbClr val="0563C1"/>
                </a:solidFill>
              </a:rPr>
              <a:t>https://budget.mosreg.ru/analitika/ispolnenie-byudjeta-subekta/sravnenie-po-osnovnym-parametram-ispolneniya-byudzhetov-municipalnyx-obrazovanij/</a:t>
            </a:r>
            <a:endParaRPr lang="ru-RU" sz="10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CFD8EB7-53F1-472C-B943-9505790B8F5B}"/>
              </a:ext>
            </a:extLst>
          </p:cNvPr>
          <p:cNvSpPr/>
          <p:nvPr/>
        </p:nvSpPr>
        <p:spPr>
          <a:xfrm>
            <a:off x="178526" y="6590867"/>
            <a:ext cx="86606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u="sng" dirty="0">
                <a:solidFill>
                  <a:srgbClr val="0563C1"/>
                </a:solidFill>
              </a:rPr>
              <a:t>https://budget.mosreg.ru/byudzhet-dlya-grazhdan/proekt-zakona-o-byudzhete-moskovskoj-oblasti/</a:t>
            </a:r>
            <a:endParaRPr lang="ru-RU" sz="1000" dirty="0"/>
          </a:p>
        </p:txBody>
      </p:sp>
    </p:spTree>
  </p:cSld>
  <p:clrMapOvr>
    <a:masterClrMapping/>
  </p:clrMapOvr>
  <p:transition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ChangeArrowheads="1"/>
          </p:cNvSpPr>
          <p:nvPr/>
        </p:nvSpPr>
        <p:spPr bwMode="auto">
          <a:xfrm>
            <a:off x="69669" y="153988"/>
            <a:ext cx="9012419" cy="1754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dirty="0">
                <a:cs typeface="Arial" panose="020B0604020202020204" pitchFamily="34" charset="0"/>
              </a:rPr>
              <a:t>ИНФОРМАЦИЯ О НАЛОГОВЫХ ЛЬГОТАХ И СТАВКАХ НАЛОГОВ, </a:t>
            </a:r>
          </a:p>
          <a:p>
            <a:pPr algn="ctr" eaLnBrk="1" hangingPunct="1">
              <a:defRPr/>
            </a:pPr>
            <a:r>
              <a:rPr lang="ru-RU" altLang="ru-RU" sz="1400" b="1" dirty="0">
                <a:cs typeface="Arial" panose="020B0604020202020204" pitchFamily="34" charset="0"/>
              </a:rPr>
              <a:t>И ОБ ОЦЕНКЕ НАЛОГОВЫХ РАСХОДОВ </a:t>
            </a:r>
            <a:r>
              <a:rPr lang="ru-RU" altLang="ru-RU" sz="1400" b="1" dirty="0">
                <a:cs typeface="Times New Roman" pitchFamily="18" charset="0"/>
              </a:rPr>
              <a:t>В СВЯЗИ С ПРЕДОСТАВЛЕНИЕМ ЛЬГОТ, УСТАНОВЛЕННЫХ СОВЕТОМ ДЕПУТАТОВ ГОРОДСКОГО ОКРУГА СТУПИНО МОСКОВСКОЙ ОБЛАСТИ, </a:t>
            </a:r>
            <a:r>
              <a:rPr lang="ru-RU" altLang="ru-RU" sz="1400" b="1" i="1" dirty="0">
                <a:cs typeface="Times New Roman" pitchFamily="18" charset="0"/>
              </a:rPr>
              <a:t>в соответствии с </a:t>
            </a:r>
            <a:r>
              <a:rPr lang="ru-RU" sz="1400" b="1" i="1" dirty="0"/>
              <a:t>Порядком формирования перечня налоговых расходов и оценки налоговых расходов городского округа Ступино Московской области, утвержденным постановлением администрации городского округа Ступино Московской области </a:t>
            </a:r>
          </a:p>
          <a:p>
            <a:pPr algn="ctr"/>
            <a:r>
              <a:rPr lang="ru-RU" sz="1200" dirty="0"/>
              <a:t>(в редакции постановлений администрации ГО Ступино Московской области </a:t>
            </a:r>
          </a:p>
          <a:p>
            <a:pPr algn="ctr"/>
            <a:r>
              <a:rPr lang="ru-RU" sz="1200" dirty="0"/>
              <a:t>от 30.07.2020 № 1616-п, от 18.06.2021 № 1561-п, от 01.03.2023 № 574-п, от 26.12.2023 № 5831-п) </a:t>
            </a:r>
            <a:endParaRPr lang="ru-RU" altLang="ru-RU" sz="16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422" y="2123263"/>
            <a:ext cx="9004662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18900000" sx="101000" sy="101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b="1" dirty="0">
                <a:solidFill>
                  <a:prstClr val="black"/>
                </a:solidFill>
              </a:rPr>
              <a:t>Налог на имущество физических лиц </a:t>
            </a:r>
            <a:r>
              <a:rPr lang="ru-RU" sz="1400" dirty="0">
                <a:solidFill>
                  <a:prstClr val="black"/>
                </a:solidFill>
              </a:rPr>
              <a:t>на территории городского округа Ступино Московской области установлен решением Совета депутатов городского округа Ступино Московской области </a:t>
            </a:r>
          </a:p>
          <a:p>
            <a:pPr lvl="0" algn="ctr">
              <a:defRPr/>
            </a:pPr>
            <a:r>
              <a:rPr lang="ru-RU" sz="1400" dirty="0">
                <a:solidFill>
                  <a:prstClr val="black"/>
                </a:solidFill>
              </a:rPr>
              <a:t>от 15.10.2020 № 468/48 "О налоге на имущество физических лиц на территории городского округа Ступино Московской области" 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7422" y="3207480"/>
            <a:ext cx="9004662" cy="1169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18900000" sx="101000" sy="101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b="1" dirty="0">
                <a:solidFill>
                  <a:prstClr val="black"/>
                </a:solidFill>
              </a:rPr>
              <a:t>Земельный налог </a:t>
            </a:r>
            <a:r>
              <a:rPr lang="ru-RU" sz="1400" dirty="0">
                <a:solidFill>
                  <a:prstClr val="black"/>
                </a:solidFill>
              </a:rPr>
              <a:t>на территории городского округа Ступино Московской области установлен решением Совета депутатов городского округа Ступино Московской области от 19 ноября 2020 N 488/50 </a:t>
            </a:r>
          </a:p>
          <a:p>
            <a:pPr lvl="0" algn="ctr">
              <a:defRPr/>
            </a:pPr>
            <a:r>
              <a:rPr lang="ru-RU" sz="1400" dirty="0">
                <a:solidFill>
                  <a:prstClr val="black"/>
                </a:solidFill>
              </a:rPr>
              <a:t>«О земельном налоге на территории городского округа Ступино Московской области»</a:t>
            </a:r>
          </a:p>
          <a:p>
            <a:pPr algn="ctr"/>
            <a:r>
              <a:rPr lang="ru-RU" sz="1400" dirty="0"/>
              <a:t>(</a:t>
            </a:r>
            <a:r>
              <a:rPr lang="ru-RU" sz="1100" dirty="0"/>
              <a:t>в редакции решений Совета депутатов городского округа Ступино Московской области</a:t>
            </a:r>
          </a:p>
          <a:p>
            <a:pPr algn="ctr"/>
            <a:r>
              <a:rPr lang="ru-RU" sz="1100" dirty="0"/>
              <a:t>от 17.11.2023 №161/17, от 17.11.2023 №162/17</a:t>
            </a:r>
            <a:r>
              <a:rPr lang="ru-RU" sz="1400" dirty="0"/>
              <a:t>)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946106548"/>
              </p:ext>
            </p:extLst>
          </p:nvPr>
        </p:nvGraphicFramePr>
        <p:xfrm>
          <a:off x="61916" y="6347619"/>
          <a:ext cx="9004662" cy="481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891C034-447A-4807-AB87-75B6844BB55A}"/>
              </a:ext>
            </a:extLst>
          </p:cNvPr>
          <p:cNvSpPr/>
          <p:nvPr/>
        </p:nvSpPr>
        <p:spPr>
          <a:xfrm>
            <a:off x="54160" y="5794281"/>
            <a:ext cx="9012418" cy="481873"/>
          </a:xfrm>
          <a:prstGeom prst="rect">
            <a:avLst/>
          </a:prstGeom>
          <a:solidFill>
            <a:srgbClr val="E1E7DD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Aft>
                <a:spcPct val="35000"/>
              </a:spcAft>
            </a:pPr>
            <a:r>
              <a:rPr lang="en-US" sz="1600" u="sng" dirty="0">
                <a:solidFill>
                  <a:srgbClr val="7030A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https://stupinoadm.ru/dokumenty/normativnye-dokumenty/normativnye-dokumenty/</a:t>
            </a:r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724EA4E-E272-4997-A020-395FD0B32358}"/>
              </a:ext>
            </a:extLst>
          </p:cNvPr>
          <p:cNvSpPr/>
          <p:nvPr/>
        </p:nvSpPr>
        <p:spPr>
          <a:xfrm>
            <a:off x="61916" y="4430154"/>
            <a:ext cx="9004662" cy="12926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18900000" sx="101000" sy="101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b="1" dirty="0"/>
              <a:t>Порядок формирования перечня налоговых расходов и оценки налоговых расходов городского округа Ступино Московской области</a:t>
            </a:r>
            <a:r>
              <a:rPr lang="ru-RU" sz="1400" dirty="0"/>
              <a:t> </a:t>
            </a:r>
            <a:r>
              <a:rPr lang="ru-RU" sz="1400" dirty="0">
                <a:solidFill>
                  <a:prstClr val="black"/>
                </a:solidFill>
              </a:rPr>
              <a:t>утвержден постановлением администрации городского округа Ступино Московской области от 20.02.2020 N 300-п «</a:t>
            </a:r>
            <a:r>
              <a:rPr lang="ru-RU" sz="1400" dirty="0"/>
              <a:t>Об утверждении Порядка формирования перечня налоговых расходов и оценки налоговых расходов городского округа Ступино Московской области</a:t>
            </a:r>
            <a:r>
              <a:rPr lang="ru-RU" sz="1400" dirty="0">
                <a:solidFill>
                  <a:prstClr val="black"/>
                </a:solidFill>
              </a:rPr>
              <a:t>»</a:t>
            </a:r>
          </a:p>
          <a:p>
            <a:pPr algn="ctr"/>
            <a:r>
              <a:rPr lang="ru-RU" sz="1100" dirty="0"/>
              <a:t>(в редакции постановлений администрации ГО Ступино Московской области </a:t>
            </a:r>
          </a:p>
          <a:p>
            <a:pPr algn="ctr"/>
            <a:r>
              <a:rPr lang="ru-RU" sz="1100" dirty="0"/>
              <a:t>от 30.07.2020 № 1616-п, от 18.06.2021 № 1561-п, от 01.03.2023 № 574-п, от 26.12.2023 № 5831-п)  </a:t>
            </a:r>
            <a:endParaRPr lang="ru-RU" sz="1400" dirty="0"/>
          </a:p>
        </p:txBody>
      </p:sp>
    </p:spTree>
  </p:cSld>
  <p:clrMapOvr>
    <a:masterClrMapping/>
  </p:clrMapOvr>
  <p:transition spd="slow">
    <p:dissolv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ChangeArrowheads="1"/>
          </p:cNvSpPr>
          <p:nvPr/>
        </p:nvSpPr>
        <p:spPr bwMode="auto">
          <a:xfrm>
            <a:off x="78867" y="53426"/>
            <a:ext cx="9012419" cy="203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dirty="0">
                <a:latin typeface="+mn-lt"/>
                <a:cs typeface="Arial" panose="020B0604020202020204" pitchFamily="34" charset="0"/>
              </a:rPr>
              <a:t>ИНФОРМАЦИЯ О НАЛОГОВЫХ ЛЬГОТАХ И СТАВКАХ НАЛОГОВ, </a:t>
            </a:r>
          </a:p>
          <a:p>
            <a:pPr algn="ctr" eaLnBrk="1" hangingPunct="1">
              <a:defRPr/>
            </a:pPr>
            <a:r>
              <a:rPr lang="ru-RU" altLang="ru-RU" sz="1400" b="1" dirty="0">
                <a:latin typeface="+mn-lt"/>
                <a:cs typeface="Arial" panose="020B0604020202020204" pitchFamily="34" charset="0"/>
              </a:rPr>
              <a:t>И ОБ ОЦЕНКЕ НАЛОГОВЫХ РАСХОДОВ </a:t>
            </a:r>
            <a:r>
              <a:rPr lang="ru-RU" altLang="ru-RU" sz="1400" b="1" dirty="0">
                <a:latin typeface="+mn-lt"/>
                <a:cs typeface="Times New Roman" pitchFamily="18" charset="0"/>
              </a:rPr>
              <a:t>В СВЯЗИ С ПРЕДОСТАВЛЕНИЕМ ЛЬГОТ, УСТАНОВЛЕННЫХ СОВЕТОМ ДЕПУТАТОВ ГОРОДСКОГО ОКРУГА СТУПИНО МОСКОВСКОЙ ОБЛАСТИ, </a:t>
            </a:r>
            <a:r>
              <a:rPr lang="ru-RU" altLang="ru-RU" sz="1400" b="1" i="1" dirty="0">
                <a:latin typeface="+mn-lt"/>
                <a:cs typeface="Times New Roman" pitchFamily="18" charset="0"/>
              </a:rPr>
              <a:t>в соответствии с </a:t>
            </a:r>
            <a:r>
              <a:rPr lang="ru-RU" sz="1400" b="1" i="1" dirty="0">
                <a:latin typeface="+mn-lt"/>
              </a:rPr>
              <a:t>Порядком формирования перечня налоговых расходов и оценки налоговых расходов городского округа Ступино Московской области, утвержденным постановлением администрации городского округа Ступино Московской области </a:t>
            </a:r>
          </a:p>
          <a:p>
            <a:pPr algn="ctr"/>
            <a:r>
              <a:rPr lang="ru-RU" sz="1200" dirty="0"/>
              <a:t>(в редакции постановлений администрации ГО Ступино Московской области </a:t>
            </a:r>
          </a:p>
          <a:p>
            <a:pPr algn="ctr"/>
            <a:r>
              <a:rPr lang="ru-RU" sz="1200" dirty="0"/>
              <a:t>от 30.07.2020 № 1616-п, от 18.06.2021 № 1561-п, от 01.03.2023 № 574-п, от 26.12.2023 № 5831-п) </a:t>
            </a:r>
            <a:endParaRPr lang="ru-RU" altLang="ru-RU" sz="1200" b="1" dirty="0"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ru-RU" altLang="ru-RU" sz="14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BCEDD05-133E-4320-9632-B69FDF8A0FA7}"/>
              </a:ext>
            </a:extLst>
          </p:cNvPr>
          <p:cNvSpPr/>
          <p:nvPr/>
        </p:nvSpPr>
        <p:spPr>
          <a:xfrm>
            <a:off x="86624" y="1890868"/>
            <a:ext cx="9004662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18900000" sx="101000" sy="101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b="1" dirty="0">
                <a:solidFill>
                  <a:prstClr val="black"/>
                </a:solidFill>
              </a:rPr>
              <a:t>Налог на имущество физических лиц </a:t>
            </a:r>
            <a:r>
              <a:rPr lang="ru-RU" sz="1400" dirty="0">
                <a:solidFill>
                  <a:prstClr val="black"/>
                </a:solidFill>
              </a:rPr>
              <a:t>на территории городского округа Ступино Московской области</a:t>
            </a:r>
            <a:endParaRPr lang="ru-RU" sz="1400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B33CBC99-C0CE-4172-A3EA-B5C23E6ACA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960071"/>
              </p:ext>
            </p:extLst>
          </p:nvPr>
        </p:nvGraphicFramePr>
        <p:xfrm>
          <a:off x="86624" y="2311896"/>
          <a:ext cx="8872818" cy="428185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731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5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3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37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236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и № нормативного правового акта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ctr">
                    <a:gradFill>
                      <a:gsLst>
                        <a:gs pos="0">
                          <a:srgbClr val="C5E6C0"/>
                        </a:gs>
                        <a:gs pos="48000">
                          <a:srgbClr val="BAE1B3"/>
                        </a:gs>
                        <a:gs pos="100000">
                          <a:srgbClr val="8FCB7F"/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ставки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ctr">
                    <a:gradFill>
                      <a:gsLst>
                        <a:gs pos="0">
                          <a:srgbClr val="C5E6C0"/>
                        </a:gs>
                        <a:gs pos="48000">
                          <a:srgbClr val="BAE1B3"/>
                        </a:gs>
                        <a:gs pos="100000">
                          <a:srgbClr val="8FCB7F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льготы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ctr">
                    <a:gradFill>
                      <a:gsLst>
                        <a:gs pos="0">
                          <a:srgbClr val="C5E6C0"/>
                        </a:gs>
                        <a:gs pos="48000">
                          <a:srgbClr val="BAE1B3"/>
                        </a:gs>
                        <a:gs pos="100000">
                          <a:srgbClr val="8FCB7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6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имущества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ctr">
                    <a:gradFill>
                      <a:gsLst>
                        <a:gs pos="0">
                          <a:srgbClr val="C5E6C0"/>
                        </a:gs>
                        <a:gs pos="48000">
                          <a:srgbClr val="BAE1B3"/>
                        </a:gs>
                        <a:gs pos="100000">
                          <a:srgbClr val="8FCB7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Ставка 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ctr">
                    <a:gradFill>
                      <a:gsLst>
                        <a:gs pos="0">
                          <a:srgbClr val="C5E6C0"/>
                        </a:gs>
                        <a:gs pos="48000">
                          <a:srgbClr val="BAE1B3"/>
                        </a:gs>
                        <a:gs pos="100000">
                          <a:srgbClr val="8FCB7F"/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051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городского округа Ступино Московской области </a:t>
                      </a:r>
                    </a:p>
                    <a:p>
                      <a:pPr algn="ctr" fontAlgn="ctr"/>
                      <a:r>
                        <a:rPr lang="ru-RU" sz="1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15.10.2020 № 468/48 </a:t>
                      </a:r>
                    </a:p>
                    <a:p>
                      <a:pPr algn="ctr" fontAlgn="ctr"/>
                      <a:r>
                        <a:rPr lang="ru-RU" sz="1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"О налоге на имущество физических лиц на территории городского округа Ступино Московской области"  </a:t>
                      </a:r>
                      <a:br>
                        <a:rPr lang="ru-RU" sz="1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ctr">
                    <a:solidFill>
                      <a:srgbClr val="CBE8C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Квартира, часть квартиры, комната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ctr"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ctr"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Освобождается от уплаты налога на имущество физических лиц постоянно зарегистрированный на территории городского округа Ступино Московской области один из родителей в многодетной малоимущей семье, в отношении одного объекта налогообложения жилого назначения по выбору налогоплательщика:</a:t>
                      </a:r>
                      <a:br>
                        <a:rPr lang="ru-RU" sz="1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квартира, часть квартиры, комната;</a:t>
                      </a:r>
                      <a:br>
                        <a:rPr lang="ru-RU" sz="1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жилой дом, часть жилого дома.</a:t>
                      </a:r>
                      <a:br>
                        <a:rPr lang="ru-RU" sz="1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>
                    <a:solidFill>
                      <a:srgbClr val="CBE8C6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Жилой дом, часть жилого дома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ctr">
                    <a:solidFill>
                      <a:srgbClr val="CBE8C6">
                        <a:alpha val="40000"/>
                      </a:srgb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ctr">
                    <a:solidFill>
                      <a:srgbClr val="CBE8C6">
                        <a:alpha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2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 незавершенного строительства в случае, если проектируемым назначением таких объектов является жилой дом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ctr"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9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Единые недвижимые комплексы, в состав которых входит хотя бы один жилой дом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ctr">
                    <a:solidFill>
                      <a:srgbClr val="CBE8C6">
                        <a:alpha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Гаражи и </a:t>
                      </a:r>
                      <a:r>
                        <a:rPr lang="ru-RU" sz="100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машино-места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ctr"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51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Хозяйственные строения или сооружения, площадь каждого из которых не превышает 50 квадратных метров и которые расположены на земельных участках, предоставленных для ведения личного подсобного хозяйства, огородничества, садоводства или индивидуального жилищного строительства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ctr">
                    <a:solidFill>
                      <a:srgbClr val="CBE8C6">
                        <a:alpha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11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налогообложения, включенные в перечень, определяемый в соответствии с пунктом 7 статьи 378.2 Налогового кодекса Российской Федерации, объекты налогообложения, предусмотренные абзацем вторым пункта 10 статьи 378.2 Налогового кодекса Российской Федерации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ctr"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ctr"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35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налогообложения, кадастровая стоимость каждого из которых превышает 300 млн. рублей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ctr">
                    <a:solidFill>
                      <a:srgbClr val="CBE8C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ctr">
                    <a:solidFill>
                      <a:srgbClr val="CBE8C6">
                        <a:alpha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36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ctr"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0" marR="7180" marT="7180" marB="0" anchor="ctr"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6815749"/>
      </p:ext>
    </p:extLst>
  </p:cSld>
  <p:clrMapOvr>
    <a:masterClrMapping/>
  </p:clrMapOvr>
  <p:transition spd="slow">
    <p:dissolv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ChangeArrowheads="1"/>
          </p:cNvSpPr>
          <p:nvPr/>
        </p:nvSpPr>
        <p:spPr bwMode="auto">
          <a:xfrm>
            <a:off x="78867" y="53426"/>
            <a:ext cx="9012419" cy="1000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000" b="1" dirty="0">
                <a:cs typeface="Arial" panose="020B0604020202020204" pitchFamily="34" charset="0"/>
              </a:rPr>
              <a:t>ИНФОРМАЦИЯ О НАЛОГОВЫХ ЛЬГОТАХ И СТАВКАХ НАЛОГОВ, </a:t>
            </a:r>
          </a:p>
          <a:p>
            <a:pPr algn="ctr" eaLnBrk="1" hangingPunct="1">
              <a:defRPr/>
            </a:pPr>
            <a:r>
              <a:rPr lang="ru-RU" altLang="ru-RU" sz="1000" b="1" dirty="0">
                <a:cs typeface="Arial" panose="020B0604020202020204" pitchFamily="34" charset="0"/>
              </a:rPr>
              <a:t>И ОБ ОЦЕНКЕ НАЛОГОВЫХ РАСХОДОВ </a:t>
            </a:r>
            <a:r>
              <a:rPr lang="ru-RU" altLang="ru-RU" sz="1000" b="1" dirty="0">
                <a:cs typeface="Times New Roman" pitchFamily="18" charset="0"/>
              </a:rPr>
              <a:t>В СВЯЗИ С ПРЕДОСТАВЛЕНИЕМ ЛЬГОТ, УСТАНОВЛЕННЫХ СОВЕТОМ ДЕПУТАТОВ ГОРОДСКОГО ОКРУГА СТУПИНО МОСКОВСКОЙ ОБЛАСТИ, </a:t>
            </a:r>
            <a:r>
              <a:rPr lang="ru-RU" altLang="ru-RU" sz="1000" b="1" i="1" dirty="0">
                <a:cs typeface="Times New Roman" pitchFamily="18" charset="0"/>
              </a:rPr>
              <a:t>в соответствии с </a:t>
            </a:r>
            <a:r>
              <a:rPr lang="ru-RU" sz="1000" b="1" i="1" dirty="0"/>
              <a:t>Порядком формирования перечня налоговых расходов и оценки налоговых расходов городского округа Ступино Московской области, утвержденным постановлением администрации городского округа Ступино Московской области </a:t>
            </a:r>
            <a:r>
              <a:rPr lang="ru-RU" sz="900" dirty="0"/>
              <a:t>(в редакции постановлений администрации ГО Ступино Московской области </a:t>
            </a:r>
          </a:p>
          <a:p>
            <a:pPr algn="ctr"/>
            <a:r>
              <a:rPr lang="ru-RU" sz="900" dirty="0"/>
              <a:t>от 30.07.2020 № 1616-п, от 18.06.2021 № 1561-п, от 01.03.2023 № 574-п, от 26.12.2023 № 5831-п) </a:t>
            </a:r>
            <a:endParaRPr lang="ru-RU" altLang="ru-RU" sz="900" b="1" dirty="0"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BCEDD05-133E-4320-9632-B69FDF8A0FA7}"/>
              </a:ext>
            </a:extLst>
          </p:cNvPr>
          <p:cNvSpPr/>
          <p:nvPr/>
        </p:nvSpPr>
        <p:spPr>
          <a:xfrm>
            <a:off x="69669" y="1088318"/>
            <a:ext cx="9004662" cy="2462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18900000" sx="101000" sy="101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000" b="1" dirty="0">
                <a:solidFill>
                  <a:prstClr val="black"/>
                </a:solidFill>
              </a:rPr>
              <a:t>Земельный налог </a:t>
            </a:r>
            <a:r>
              <a:rPr lang="ru-RU" sz="1000" dirty="0">
                <a:solidFill>
                  <a:prstClr val="black"/>
                </a:solidFill>
              </a:rPr>
              <a:t>на территории городского округа Ступино Московской области</a:t>
            </a:r>
            <a:endParaRPr lang="ru-RU" sz="1000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804AF1D3-5D8B-45EF-AC52-A3C9CB31C9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867171"/>
              </p:ext>
            </p:extLst>
          </p:nvPr>
        </p:nvGraphicFramePr>
        <p:xfrm>
          <a:off x="91943" y="1406616"/>
          <a:ext cx="8986265" cy="5344803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225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3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776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256">
                <a:tc rowSpan="2">
                  <a:txBody>
                    <a:bodyPr/>
                    <a:lstStyle/>
                    <a:p>
                      <a:pPr algn="ctr" fontAlgn="ctr"/>
                      <a:endParaRPr lang="ru-RU" sz="700" u="none" strike="noStrike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01" marR="3601" marT="3601" marB="0" anchor="ctr">
                    <a:gradFill>
                      <a:gsLst>
                        <a:gs pos="0">
                          <a:srgbClr val="C5E6C0"/>
                        </a:gs>
                        <a:gs pos="48000">
                          <a:srgbClr val="BAE1B3"/>
                        </a:gs>
                        <a:gs pos="100000">
                          <a:srgbClr val="8FCB7F"/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latin typeface="+mn-lt"/>
                          <a:cs typeface="Times New Roman" panose="02020603050405020304" pitchFamily="18" charset="0"/>
                        </a:rPr>
                        <a:t>Налоговые ставки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01" marR="3601" marT="3601" marB="0" anchor="ctr">
                    <a:gradFill>
                      <a:gsLst>
                        <a:gs pos="0">
                          <a:srgbClr val="C5E6C0"/>
                        </a:gs>
                        <a:gs pos="48000">
                          <a:srgbClr val="BAE1B3"/>
                        </a:gs>
                        <a:gs pos="100000">
                          <a:srgbClr val="8FCB7F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latin typeface="+mn-lt"/>
                          <a:cs typeface="Times New Roman" panose="02020603050405020304" pitchFamily="18" charset="0"/>
                        </a:rPr>
                        <a:t>Налоговые льготы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01" marR="3601" marT="3601" marB="0" anchor="ctr">
                    <a:gradFill>
                      <a:gsLst>
                        <a:gs pos="0">
                          <a:srgbClr val="C5E6C0"/>
                        </a:gs>
                        <a:gs pos="48000">
                          <a:srgbClr val="BAE1B3"/>
                        </a:gs>
                        <a:gs pos="100000">
                          <a:srgbClr val="8FCB7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5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latin typeface="+mn-lt"/>
                          <a:cs typeface="Times New Roman" panose="02020603050405020304" pitchFamily="18" charset="0"/>
                        </a:rPr>
                        <a:t>категория земель и (или) вид разрешенного использования земельного участка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01" marR="3601" marT="3601" marB="0" anchor="ctr">
                    <a:gradFill>
                      <a:gsLst>
                        <a:gs pos="0">
                          <a:srgbClr val="C5E6C0"/>
                        </a:gs>
                        <a:gs pos="48000">
                          <a:srgbClr val="BAE1B3"/>
                        </a:gs>
                        <a:gs pos="100000">
                          <a:srgbClr val="8FCB7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latin typeface="+mn-lt"/>
                          <a:cs typeface="Times New Roman" panose="02020603050405020304" pitchFamily="18" charset="0"/>
                        </a:rPr>
                        <a:t>%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01" marR="3601" marT="3601" marB="0" anchor="ctr">
                    <a:gradFill>
                      <a:gsLst>
                        <a:gs pos="0">
                          <a:srgbClr val="C5E6C0"/>
                        </a:gs>
                        <a:gs pos="48000">
                          <a:srgbClr val="BAE1B3"/>
                        </a:gs>
                        <a:gs pos="100000">
                          <a:srgbClr val="8FCB7F"/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3381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latin typeface="+mn-lt"/>
                          <a:cs typeface="Times New Roman" panose="02020603050405020304" pitchFamily="18" charset="0"/>
                        </a:rPr>
                        <a:t>решение Совета депутатов городского округа Ступино Московской области </a:t>
                      </a:r>
                    </a:p>
                    <a:p>
                      <a:pPr algn="ctr" fontAlgn="ctr"/>
                      <a:r>
                        <a:rPr lang="ru-RU" sz="700" u="none" strike="noStrike" dirty="0">
                          <a:latin typeface="+mn-lt"/>
                          <a:cs typeface="Times New Roman" panose="02020603050405020304" pitchFamily="18" charset="0"/>
                        </a:rPr>
                        <a:t>от 19 ноября 2020 </a:t>
                      </a:r>
                    </a:p>
                    <a:p>
                      <a:pPr algn="ctr" fontAlgn="ctr"/>
                      <a:r>
                        <a:rPr lang="ru-RU" sz="700" u="none" strike="noStrike" dirty="0">
                          <a:latin typeface="+mn-lt"/>
                          <a:cs typeface="Times New Roman" panose="02020603050405020304" pitchFamily="18" charset="0"/>
                        </a:rPr>
                        <a:t>N 488/50 </a:t>
                      </a:r>
                    </a:p>
                    <a:p>
                      <a:pPr algn="ctr"/>
                      <a:r>
                        <a:rPr lang="ru-RU" sz="700" u="none" strike="noStrike" dirty="0">
                          <a:latin typeface="+mn-lt"/>
                          <a:cs typeface="Times New Roman" panose="02020603050405020304" pitchFamily="18" charset="0"/>
                        </a:rPr>
                        <a:t>«О земельном налоге на территории городского округа Ступино Московской области»</a:t>
                      </a:r>
                    </a:p>
                    <a:p>
                      <a:pPr algn="ctr"/>
                      <a:r>
                        <a:rPr lang="ru-RU" sz="700" dirty="0">
                          <a:latin typeface="+mn-lt"/>
                        </a:rPr>
                        <a:t>(в редакции решений Совета депутатов городского округа Ступино Московской области</a:t>
                      </a:r>
                    </a:p>
                    <a:p>
                      <a:pPr algn="ctr"/>
                      <a:r>
                        <a:rPr lang="ru-RU" sz="700" dirty="0">
                          <a:latin typeface="+mn-lt"/>
                        </a:rPr>
                        <a:t>от 17.11.2023 №161/17, </a:t>
                      </a:r>
                    </a:p>
                    <a:p>
                      <a:pPr algn="ctr"/>
                      <a:r>
                        <a:rPr lang="ru-RU" sz="700" dirty="0">
                          <a:latin typeface="+mn-lt"/>
                        </a:rPr>
                        <a:t>от 17.11.2023 №162/17)</a:t>
                      </a:r>
                    </a:p>
                    <a:p>
                      <a:pPr algn="ctr" fontAlgn="ctr"/>
                      <a:r>
                        <a:rPr lang="ru-RU" sz="700" u="none" strike="noStrike" dirty="0">
                          <a:latin typeface="+mn-lt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700" u="none" strike="noStrike" dirty="0"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lang="ru-RU" sz="700" u="none" strike="noStrike" dirty="0">
                          <a:latin typeface="+mn-lt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700" u="none" strike="noStrike" dirty="0">
                          <a:latin typeface="+mn-lt"/>
                          <a:cs typeface="Times New Roman" panose="02020603050405020304" pitchFamily="18" charset="0"/>
                        </a:rPr>
                      </a:br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01" marR="3601" marT="3601" marB="0" anchor="ctr">
                    <a:solidFill>
                      <a:srgbClr val="CBE8C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latin typeface="+mn-lt"/>
                          <a:cs typeface="Times New Roman" panose="02020603050405020304" pitchFamily="18" charset="0"/>
                        </a:rPr>
                        <a:t>занятые жилищным фондом и объектами инженерной инфраструктуры жилищно-коммунального комплекса (за исключением доли в праве на земельный участок, приходящейся на объект, не относящийся к жилищному фонду и к объектам инженерной инфраструктуры жилищно-коммунального комплекса)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01" marR="3601" marT="3601" marB="0" anchor="ctr">
                    <a:solidFill>
                      <a:srgbClr val="CBE8C6">
                        <a:alpha val="4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latin typeface="+mn-lt"/>
                          <a:cs typeface="Times New Roman" panose="02020603050405020304" pitchFamily="18" charset="0"/>
                        </a:rPr>
                        <a:t>0,25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01" marR="3601" marT="3601" marB="0" anchor="ctr">
                    <a:solidFill>
                      <a:srgbClr val="CBE8C6">
                        <a:alpha val="40000"/>
                      </a:srgb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 fontAlgn="t"/>
                      <a:r>
                        <a:rPr lang="ru-RU" sz="700" u="sng" strike="noStrike" dirty="0">
                          <a:latin typeface="+mn-lt"/>
                          <a:cs typeface="Times New Roman" panose="02020603050405020304" pitchFamily="18" charset="0"/>
                        </a:rPr>
                        <a:t>Налоговая база уменьшается на величину кадастровой стоимости 4000 квадратных метров площади земельного участка, находящегося  в собственности, постоянном (бессрочном) пользовании или пожизненном наследуемом владении налогоплательщиков, относящихся к одной из следующих категорий:</a:t>
                      </a:r>
                      <a:r>
                        <a:rPr lang="ru-RU" sz="700" u="none" strike="noStrike" dirty="0">
                          <a:latin typeface="+mn-lt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700" u="none" strike="noStrike" dirty="0"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lang="ru-RU" sz="700" u="none" strike="noStrike" dirty="0">
                          <a:latin typeface="+mn-lt"/>
                          <a:cs typeface="Times New Roman" panose="02020603050405020304" pitchFamily="18" charset="0"/>
                        </a:rPr>
                        <a:t>  Героев Советского Союза, Героев Российской Федерации, Героев Социалистического труда; полных кавалеров ордена Славы;</a:t>
                      </a:r>
                      <a:br>
                        <a:rPr lang="ru-RU" sz="700" u="none" strike="noStrike" dirty="0"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lang="ru-RU" sz="700" u="none" strike="noStrike" dirty="0">
                          <a:latin typeface="+mn-lt"/>
                          <a:cs typeface="Times New Roman" panose="02020603050405020304" pitchFamily="18" charset="0"/>
                        </a:rPr>
                        <a:t>  инвалидов I и II групп инвалидности;</a:t>
                      </a:r>
                      <a:br>
                        <a:rPr lang="ru-RU" sz="700" u="none" strike="noStrike" dirty="0"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lang="ru-RU" sz="700" u="none" strike="noStrike" dirty="0">
                          <a:latin typeface="+mn-lt"/>
                          <a:cs typeface="Times New Roman" panose="02020603050405020304" pitchFamily="18" charset="0"/>
                        </a:rPr>
                        <a:t>  инвалидов  с детства,  детей – инвалидов;</a:t>
                      </a:r>
                      <a:br>
                        <a:rPr lang="ru-RU" sz="700" u="none" strike="noStrike" dirty="0"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lang="ru-RU" sz="700" u="none" strike="noStrike" dirty="0">
                          <a:latin typeface="+mn-lt"/>
                          <a:cs typeface="Times New Roman" panose="02020603050405020304" pitchFamily="18" charset="0"/>
                        </a:rPr>
                        <a:t>  ветеранов и инвалидов Великой Отечественной войны;</a:t>
                      </a:r>
                      <a:br>
                        <a:rPr lang="ru-RU" sz="700" u="none" strike="noStrike" dirty="0"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lang="ru-RU" sz="700" u="none" strike="noStrike" dirty="0">
                          <a:latin typeface="+mn-lt"/>
                          <a:cs typeface="Times New Roman" panose="02020603050405020304" pitchFamily="18" charset="0"/>
                        </a:rPr>
                        <a:t>  ветеранов и инвалидов боевых действий;</a:t>
                      </a:r>
                      <a:br>
                        <a:rPr lang="ru-RU" sz="700" u="none" strike="noStrike" dirty="0"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lang="ru-RU" sz="700" u="none" strike="noStrike" dirty="0">
                          <a:latin typeface="+mn-lt"/>
                          <a:cs typeface="Times New Roman" panose="02020603050405020304" pitchFamily="18" charset="0"/>
                        </a:rPr>
                        <a:t>  физических лиц, имеющих право на получение социальной поддержки в соответствии с Законом Российской Федерации «О социальной защите граждан, подвергшихся воздействию радиации вследствие катастрофы на Чернобыльской АЭС», в соответствии с Федеральным законом от 26.11.1998 №175-ФЗ «О социальной защите граждан Российской Федерации, подвергшихся воздействию радиации вследствие аварии в 1957 году на производственном объединении «Маяк» и сбросов радиоактивных отходов в реку Теча» и в соответствии с Федеральным законом от 10.01.2002 №2-ФЗ «О социальных гарантиях гражданам, подвергшимся радиационному воздействию вследствие ядерных испытаний на Семипалатинском полигоне»;</a:t>
                      </a:r>
                      <a:br>
                        <a:rPr lang="ru-RU" sz="700" u="none" strike="noStrike" dirty="0"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lang="ru-RU" sz="700" u="none" strike="noStrike" dirty="0">
                          <a:latin typeface="+mn-lt"/>
                          <a:cs typeface="Times New Roman" panose="02020603050405020304" pitchFamily="18" charset="0"/>
                        </a:rPr>
                        <a:t>  физических лиц, принимавших в составе подразделений особого риска непосредственное участие в испытаниях ядерного и термоядерного оружия, ликвидации аварий ядерных установок на средствах вооружения и военных объектах;</a:t>
                      </a:r>
                      <a:br>
                        <a:rPr lang="ru-RU" sz="700" u="none" strike="noStrike" dirty="0"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lang="ru-RU" sz="700" u="none" strike="noStrike" dirty="0">
                          <a:latin typeface="+mn-lt"/>
                          <a:cs typeface="Times New Roman" panose="02020603050405020304" pitchFamily="18" charset="0"/>
                        </a:rPr>
                        <a:t>  физических лиц, получивших или перенесших лучевую болезнь или ставших инвалидами в результате испытаний, учений и иных работ, связанных с любыми видами ядерных установок, включая ядерное оружие и космическую технику;</a:t>
                      </a:r>
                      <a:br>
                        <a:rPr lang="ru-RU" sz="700" u="none" strike="noStrike" dirty="0"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lang="ru-RU" sz="700" u="none" strike="noStrike" dirty="0">
                          <a:latin typeface="+mn-lt"/>
                          <a:cs typeface="Times New Roman" panose="02020603050405020304" pitchFamily="18" charset="0"/>
                        </a:rPr>
                        <a:t>  членов семей военнослужащих и сотрудников органов внутренних дел, потерявших кормильца при исполнении им служебных обязанностей;</a:t>
                      </a:r>
                      <a:br>
                        <a:rPr lang="ru-RU" sz="700" u="none" strike="noStrike" dirty="0"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lang="ru-RU" sz="700" u="none" strike="noStrike" dirty="0">
                          <a:latin typeface="+mn-lt"/>
                          <a:cs typeface="Times New Roman" panose="02020603050405020304" pitchFamily="18" charset="0"/>
                        </a:rPr>
                        <a:t>  бывших несовершеннолетних узников концлагерей, гетто и других мест принудительного   содержания, созданных фашистами в период второй мировой войны;</a:t>
                      </a:r>
                      <a:br>
                        <a:rPr lang="ru-RU" sz="700" u="none" strike="noStrike" dirty="0"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lang="ru-RU" sz="700" u="none" strike="noStrike" dirty="0">
                          <a:latin typeface="+mn-lt"/>
                          <a:cs typeface="Times New Roman" panose="02020603050405020304" pitchFamily="18" charset="0"/>
                        </a:rPr>
                        <a:t>  семей, постоянно зарегистрированных на территории городского округа Ступино Московской области,  имеющих 3-х и более несовершеннолетних детей, в отношении земельных участков, предоставленных (приобретаемых) для индивидуального жилищного строительства, личного подсобного хозяйства, садоводства, огородничества;</a:t>
                      </a:r>
                    </a:p>
                    <a:p>
                      <a:pPr algn="l" fontAlgn="t"/>
                      <a:r>
                        <a:rPr lang="ru-RU" sz="700" u="none" strike="noStrike" dirty="0">
                          <a:latin typeface="+mn-lt"/>
                          <a:cs typeface="Times New Roman" panose="02020603050405020304" pitchFamily="18" charset="0"/>
                        </a:rPr>
                        <a:t>  женщин, которым присвоено звание «Мать-героиня».     </a:t>
                      </a:r>
                    </a:p>
                    <a:p>
                      <a:pPr algn="l" fontAlgn="t"/>
                      <a:endParaRPr lang="ru-RU" sz="700" u="sng" strike="noStrike" dirty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700" u="sng" strike="noStrike" dirty="0">
                          <a:latin typeface="+mn-lt"/>
                          <a:cs typeface="Times New Roman" panose="02020603050405020304" pitchFamily="18" charset="0"/>
                        </a:rPr>
                        <a:t>Уменьшение исчисленной суммы налога на 50%</a:t>
                      </a:r>
                      <a:r>
                        <a:rPr lang="ru-RU" sz="700" u="none" strike="noStrike" dirty="0">
                          <a:latin typeface="+mn-lt"/>
                          <a:cs typeface="Times New Roman" panose="02020603050405020304" pitchFamily="18" charset="0"/>
                        </a:rPr>
                        <a:t>  в отношении земельного участка, площадь которого не более 4000 квадратных метров,  приобретенного (предоставленного) для индивидуального жилищного строительства, личного подсобного хозяйства, садоводства,  огородничества,  и находящегося  в собственности, постоянном (бессрочном) пользовании или пожизненном наследуемом владении,  налогоплательщиков, постоянно зарегистрированных на территории городского округа Ступино Московской области,  относящихся к одной из следующих категорий:</a:t>
                      </a:r>
                      <a:br>
                        <a:rPr lang="ru-RU" sz="700" u="none" strike="noStrike" dirty="0"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lang="ru-RU" sz="700" u="none" strike="noStrike" dirty="0">
                          <a:latin typeface="+mn-lt"/>
                          <a:cs typeface="Times New Roman" panose="02020603050405020304" pitchFamily="18" charset="0"/>
                        </a:rPr>
                        <a:t>  малоимущих семей и малоимущих одиноко проживающих граждан,  среднедушевой доход которых ниже величины прожиточного минимума, установленной в Московской области на душу населения;</a:t>
                      </a:r>
                      <a:br>
                        <a:rPr lang="ru-RU" sz="700" u="none" strike="noStrike" dirty="0"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lang="ru-RU" sz="700" u="none" strike="noStrike" dirty="0">
                          <a:latin typeface="+mn-lt"/>
                          <a:cs typeface="Times New Roman" panose="02020603050405020304" pitchFamily="18" charset="0"/>
                        </a:rPr>
                        <a:t>  пенсионеров, а также лиц, достигших  предпенсионного возраста (женщины – 55 лет, мужчины – 60 лет), среднедушевой доход которых ниже двукратной величины прожиточного минимума, установленной в Московской области для пенсионеров. </a:t>
                      </a:r>
                    </a:p>
                    <a:p>
                      <a:pPr algn="l" fontAlgn="t"/>
                      <a:endParaRPr lang="ru-RU" sz="700" u="none" strike="noStrike" dirty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700" u="sng" strike="noStrike" dirty="0">
                          <a:latin typeface="+mn-lt"/>
                          <a:cs typeface="Times New Roman" panose="02020603050405020304" pitchFamily="18" charset="0"/>
                        </a:rPr>
                        <a:t>Освобождение</a:t>
                      </a:r>
                      <a:r>
                        <a:rPr lang="ru-RU" sz="700" u="none" strike="noStrike" dirty="0">
                          <a:latin typeface="+mn-lt"/>
                          <a:cs typeface="Times New Roman" panose="02020603050405020304" pitchFamily="18" charset="0"/>
                        </a:rPr>
                        <a:t> от уплаты земельного налога  собственников  земельных участков, не имеющих статус резидентов особой экономической зоны промышленно-производственного типа «Ступино Квадрат», в отношении  земельных участков, расположенных на территории особой экономической зоны промышленно-производственного типа «Ступино Квадрат» (утратило силу с 01.01.2023г.).</a:t>
                      </a:r>
                    </a:p>
                    <a:p>
                      <a:pPr algn="l" fontAlgn="t"/>
                      <a:endParaRPr lang="ru-RU" sz="700" u="sng" strike="noStrike" dirty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700" u="sng" strike="noStrike" dirty="0">
                          <a:latin typeface="+mn-lt"/>
                          <a:cs typeface="Times New Roman" panose="02020603050405020304" pitchFamily="18" charset="0"/>
                        </a:rPr>
                        <a:t>Уменьшение исчисленной суммы налога на 50%</a:t>
                      </a:r>
                      <a:r>
                        <a:rPr lang="ru-RU" sz="700" u="none" strike="noStrike" dirty="0">
                          <a:latin typeface="+mn-lt"/>
                          <a:cs typeface="Times New Roman" panose="02020603050405020304" pitchFamily="18" charset="0"/>
                        </a:rPr>
                        <a:t>  для собственников земельных участков, имеющих статус резидентов особой экономической зоны промышленно-производственного типа «Ступино Квадрат», в отношении  земельных участков, расположенных на территории особой экономической зоны промышленно-производственного типа «Ступино Квадрат</a:t>
                      </a:r>
                      <a:r>
                        <a:rPr lang="ru-RU" sz="700" u="none" strike="noStrike">
                          <a:latin typeface="+mn-lt"/>
                          <a:cs typeface="Times New Roman" panose="02020603050405020304" pitchFamily="18" charset="0"/>
                        </a:rPr>
                        <a:t>», сроком </a:t>
                      </a:r>
                      <a:r>
                        <a:rPr lang="ru-RU" sz="700" u="none" strike="noStrike" dirty="0">
                          <a:latin typeface="+mn-lt"/>
                          <a:cs typeface="Times New Roman" panose="02020603050405020304" pitchFamily="18" charset="0"/>
                        </a:rPr>
                        <a:t>на два года  после  истечения срока  действия налоговой льготы, установленной подпунктом 9 пункта 1 статьи 395 Налогового кодекса Российской Федерации.  </a:t>
                      </a:r>
                      <a:endParaRPr lang="ru-RU" sz="700" u="sng" strike="noStrike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01" marR="3601" marT="3601" marB="0" anchor="ctr">
                    <a:solidFill>
                      <a:srgbClr val="CBE8C6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8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latin typeface="+mn-lt"/>
                          <a:cs typeface="Times New Roman" panose="02020603050405020304" pitchFamily="18" charset="0"/>
                        </a:rPr>
                        <a:t>не используемые в предпринимательской деятельности, приобретенные (предоставленные) для ведения личного подсобного хозяйства, индивидуального жилищного строительства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01" marR="3601" marT="3601" marB="0" anchor="ctr">
                    <a:solidFill>
                      <a:srgbClr val="CBE8C6">
                        <a:alpha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7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latin typeface="+mn-lt"/>
                          <a:cs typeface="Times New Roman" panose="02020603050405020304" pitchFamily="18" charset="0"/>
                        </a:rPr>
                        <a:t>не используемые в предпринимательской деятельности, приобретенные (предоставленные) для садоводства  или  огородничества, а также земельные участки общего назначения, предусмотренные Федеральным законом от 29.07.2017 №217-ФЗ «О ведении гражданами садоводства и огородничества для собственных нужд и о внесении изменений в отдельные законодательные акты Российской Федерации»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01" marR="3601" marT="3601" marB="0" anchor="ctr">
                    <a:solidFill>
                      <a:srgbClr val="CBE8C6">
                        <a:alpha val="4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latin typeface="+mn-lt"/>
                          <a:cs typeface="Times New Roman" panose="02020603050405020304" pitchFamily="18" charset="0"/>
                        </a:rPr>
                        <a:t>0,3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01" marR="3601" marT="3601" marB="0" anchor="ctr">
                    <a:solidFill>
                      <a:srgbClr val="CBE8C6">
                        <a:alpha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8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latin typeface="+mn-lt"/>
                          <a:cs typeface="Times New Roman" panose="02020603050405020304" pitchFamily="18" charset="0"/>
                        </a:rPr>
                        <a:t>ограниченные в обороте в соответствии с законодательством Российской Федерации, предоставленные для обеспечения обороны, безопасности и таможенных нужд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01" marR="3601" marT="3601" marB="0" anchor="ctr">
                    <a:solidFill>
                      <a:srgbClr val="CBE8C6">
                        <a:alpha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11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latin typeface="+mn-lt"/>
                          <a:cs typeface="Times New Roman" panose="02020603050405020304" pitchFamily="18" charset="0"/>
                        </a:rPr>
                        <a:t>приобретенные (предоставленные) для  жилищного строительства (за исключением земельных участков, приобретенных (предоставленных) для индивидуального жилищного строительства, используемых в предпринимательской деятельности)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ru-RU" sz="700" u="none" strike="noStrike" dirty="0">
                          <a:latin typeface="+mn-lt"/>
                          <a:cs typeface="Times New Roman" panose="02020603050405020304" pitchFamily="18" charset="0"/>
                        </a:rPr>
                        <a:t>приобретенные (предоставленные) для объектов гаражного назначения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01" marR="3601" marT="3601" marB="0" anchor="ctr">
                    <a:solidFill>
                      <a:srgbClr val="CBE8C6">
                        <a:alpha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0395842"/>
      </p:ext>
    </p:extLst>
  </p:cSld>
  <p:clrMapOvr>
    <a:masterClrMapping/>
  </p:clrMapOvr>
  <p:transition spd="slow">
    <p:dissolv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C02F56C-ECF4-4010-895D-2921B1694F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736836"/>
              </p:ext>
            </p:extLst>
          </p:nvPr>
        </p:nvGraphicFramePr>
        <p:xfrm>
          <a:off x="78867" y="1479912"/>
          <a:ext cx="8986265" cy="2689416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225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3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776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5355">
                <a:tc rowSpan="2">
                  <a:txBody>
                    <a:bodyPr/>
                    <a:lstStyle/>
                    <a:p>
                      <a:pPr algn="ctr" fontAlgn="ctr"/>
                      <a:endParaRPr lang="ru-RU" sz="700" u="none" strike="noStrike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01" marR="3601" marT="3601" marB="0" anchor="ctr">
                    <a:gradFill>
                      <a:gsLst>
                        <a:gs pos="0">
                          <a:srgbClr val="C5E6C0"/>
                        </a:gs>
                        <a:gs pos="48000">
                          <a:srgbClr val="BAE1B3"/>
                        </a:gs>
                        <a:gs pos="100000">
                          <a:srgbClr val="8FCB7F"/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latin typeface="+mn-lt"/>
                          <a:cs typeface="Times New Roman" panose="02020603050405020304" pitchFamily="18" charset="0"/>
                        </a:rPr>
                        <a:t>Налоговые ставки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01" marR="3601" marT="3601" marB="0" anchor="ctr">
                    <a:gradFill>
                      <a:gsLst>
                        <a:gs pos="0">
                          <a:srgbClr val="C5E6C0"/>
                        </a:gs>
                        <a:gs pos="48000">
                          <a:srgbClr val="BAE1B3"/>
                        </a:gs>
                        <a:gs pos="100000">
                          <a:srgbClr val="8FCB7F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latin typeface="+mn-lt"/>
                          <a:cs typeface="Times New Roman" panose="02020603050405020304" pitchFamily="18" charset="0"/>
                        </a:rPr>
                        <a:t>Налоговые льготы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01" marR="3601" marT="3601" marB="0" anchor="ctr">
                    <a:gradFill>
                      <a:gsLst>
                        <a:gs pos="0">
                          <a:srgbClr val="C5E6C0"/>
                        </a:gs>
                        <a:gs pos="48000">
                          <a:srgbClr val="BAE1B3"/>
                        </a:gs>
                        <a:gs pos="100000">
                          <a:srgbClr val="8FCB7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5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latin typeface="+mn-lt"/>
                          <a:cs typeface="Times New Roman" panose="02020603050405020304" pitchFamily="18" charset="0"/>
                        </a:rPr>
                        <a:t>категория земель и (или) вид разрешенного использования земельного участка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01" marR="3601" marT="3601" marB="0" anchor="ctr">
                    <a:gradFill>
                      <a:gsLst>
                        <a:gs pos="0">
                          <a:srgbClr val="C5E6C0"/>
                        </a:gs>
                        <a:gs pos="48000">
                          <a:srgbClr val="BAE1B3"/>
                        </a:gs>
                        <a:gs pos="100000">
                          <a:srgbClr val="8FCB7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latin typeface="+mn-lt"/>
                          <a:cs typeface="Times New Roman" panose="02020603050405020304" pitchFamily="18" charset="0"/>
                        </a:rPr>
                        <a:t>%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01" marR="3601" marT="3601" marB="0" anchor="ctr">
                    <a:gradFill>
                      <a:gsLst>
                        <a:gs pos="0">
                          <a:srgbClr val="C5E6C0"/>
                        </a:gs>
                        <a:gs pos="48000">
                          <a:srgbClr val="BAE1B3"/>
                        </a:gs>
                        <a:gs pos="100000">
                          <a:srgbClr val="8FCB7F"/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488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latin typeface="+mn-lt"/>
                          <a:cs typeface="Times New Roman" panose="02020603050405020304" pitchFamily="18" charset="0"/>
                        </a:rPr>
                        <a:t>решение Совета депутатов городского округа Ступино Московской области </a:t>
                      </a:r>
                    </a:p>
                    <a:p>
                      <a:pPr algn="ctr" fontAlgn="ctr"/>
                      <a:r>
                        <a:rPr lang="ru-RU" sz="700" u="none" strike="noStrike" dirty="0">
                          <a:latin typeface="+mn-lt"/>
                          <a:cs typeface="Times New Roman" panose="02020603050405020304" pitchFamily="18" charset="0"/>
                        </a:rPr>
                        <a:t>от 19 ноября 2020 </a:t>
                      </a:r>
                    </a:p>
                    <a:p>
                      <a:pPr algn="ctr" fontAlgn="ctr"/>
                      <a:r>
                        <a:rPr lang="ru-RU" sz="700" u="none" strike="noStrike" dirty="0">
                          <a:latin typeface="+mn-lt"/>
                          <a:cs typeface="Times New Roman" panose="02020603050405020304" pitchFamily="18" charset="0"/>
                        </a:rPr>
                        <a:t>N 488/50 </a:t>
                      </a:r>
                    </a:p>
                    <a:p>
                      <a:pPr algn="ctr"/>
                      <a:r>
                        <a:rPr lang="ru-RU" sz="700" u="none" strike="noStrike" dirty="0">
                          <a:latin typeface="+mn-lt"/>
                          <a:cs typeface="Times New Roman" panose="02020603050405020304" pitchFamily="18" charset="0"/>
                        </a:rPr>
                        <a:t>«О земельном налоге на территории городского округа Ступино Московской области»</a:t>
                      </a:r>
                    </a:p>
                    <a:p>
                      <a:pPr algn="ctr"/>
                      <a:r>
                        <a:rPr lang="ru-RU" sz="700" dirty="0">
                          <a:latin typeface="+mn-lt"/>
                        </a:rPr>
                        <a:t>(в редакции решений Совета депутатов городского округа Ступино Московской области</a:t>
                      </a:r>
                    </a:p>
                    <a:p>
                      <a:pPr algn="ctr"/>
                      <a:r>
                        <a:rPr lang="ru-RU" sz="700" dirty="0">
                          <a:latin typeface="+mn-lt"/>
                        </a:rPr>
                        <a:t>от 17.11.2023 №161/17, </a:t>
                      </a:r>
                    </a:p>
                    <a:p>
                      <a:pPr algn="ctr"/>
                      <a:r>
                        <a:rPr lang="ru-RU" sz="700" dirty="0">
                          <a:latin typeface="+mn-lt"/>
                        </a:rPr>
                        <a:t>от 17.11.2023 №162/17)</a:t>
                      </a:r>
                    </a:p>
                    <a:p>
                      <a:pPr algn="ctr" fontAlgn="ctr"/>
                      <a:r>
                        <a:rPr lang="ru-RU" sz="700" u="none" strike="noStrike" dirty="0">
                          <a:latin typeface="+mn-lt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700" u="none" strike="noStrike" dirty="0"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lang="ru-RU" sz="700" u="none" strike="noStrike" dirty="0">
                          <a:latin typeface="+mn-lt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700" u="none" strike="noStrike" dirty="0">
                          <a:latin typeface="+mn-lt"/>
                          <a:cs typeface="Times New Roman" panose="02020603050405020304" pitchFamily="18" charset="0"/>
                        </a:rPr>
                      </a:br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01" marR="3601" marT="3601" marB="0" anchor="ctr">
                    <a:solidFill>
                      <a:srgbClr val="CBE8C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latin typeface="+mn-lt"/>
                          <a:cs typeface="Times New Roman" panose="02020603050405020304" pitchFamily="18" charset="0"/>
                        </a:rPr>
                        <a:t>отнесенные к землям сельскохозяйственного назначения или к землям в составе зон сельскохозяйственного использования в населенных пунктах, не используемые согласно целевому назначению земель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01" marR="3601" marT="3601" marB="0" anchor="ctr">
                    <a:solidFill>
                      <a:srgbClr val="CBE8C6">
                        <a:alpha val="4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latin typeface="+mn-lt"/>
                          <a:cs typeface="Times New Roman" panose="02020603050405020304" pitchFamily="18" charset="0"/>
                        </a:rPr>
                        <a:t>1,5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01" marR="3601" marT="3601" marB="0" anchor="ctr">
                    <a:solidFill>
                      <a:srgbClr val="CBE8C6">
                        <a:alpha val="4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endParaRPr lang="ru-RU" sz="700" u="sng" strike="noStrike" dirty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700" u="sng" strike="noStrike" dirty="0">
                          <a:latin typeface="+mn-lt"/>
                          <a:cs typeface="Times New Roman" panose="02020603050405020304" pitchFamily="18" charset="0"/>
                        </a:rPr>
                        <a:t>Освобождение</a:t>
                      </a:r>
                      <a:r>
                        <a:rPr lang="ru-RU" sz="700" u="none" strike="noStrike" dirty="0">
                          <a:latin typeface="+mn-lt"/>
                          <a:cs typeface="Times New Roman" panose="02020603050405020304" pitchFamily="18" charset="0"/>
                        </a:rPr>
                        <a:t> от уплаты земельного налога государственных и муниципальных учреждений, вид деятельности которых направлен на сопровождение процедуры оформления права муниципальной собственности и собственности Московской области на объекты недвижимости, включая земельные участки   </a:t>
                      </a:r>
                    </a:p>
                    <a:p>
                      <a:pPr algn="l" fontAlgn="t"/>
                      <a:endParaRPr lang="ru-RU" sz="700" u="sng" strike="noStrike" dirty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sng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Освобождение</a:t>
                      </a:r>
                      <a:r>
                        <a:rPr lang="ru-RU" sz="7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от уплаты земельного налога субъектов малого и среднего предпринимательства, зарегистрированные на территории городского округа Ступино Московской области, осуществившие в налоговом периоде на территории городского округа Ступино Московской области капитальные вложения в размере не менее 40 млн. рублей в строительство (приобретение), реконструкцию и техническое перевооружение основных средств, указанных в приложении 1 к решению (утратило силу с 01.01.2024г.).</a:t>
                      </a:r>
                    </a:p>
                    <a:p>
                      <a:pPr algn="l" fontAlgn="t"/>
                      <a:endParaRPr lang="ru-RU" sz="700" u="sng" strike="noStrike" dirty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700" u="sng" strike="noStrike" dirty="0">
                          <a:latin typeface="+mn-lt"/>
                          <a:cs typeface="Times New Roman" panose="02020603050405020304" pitchFamily="18" charset="0"/>
                        </a:rPr>
                        <a:t>Уменьшение исчисленной суммы земельного налога </a:t>
                      </a:r>
                      <a:r>
                        <a:rPr lang="ru-RU" sz="7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для субъектов малого и среднего предпринимательства, зарегистрированных на территории городского округа Ступино Московской области, осуществивших в налоговом периоде (отчетном календарном году) на территории городского округа Ступино Московской области капитальные вложения за счет собственных средств в размере не менее 40 млн. рублей в строительство (приобретение), реконструкцию и техническое перевооружение основных средств, указанных в приложении 1 к решению:</a:t>
                      </a:r>
                    </a:p>
                    <a:p>
                      <a:pPr lvl="0"/>
                      <a:r>
                        <a:rPr lang="ru-RU" sz="7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 на 50% - в случае, если сумма земельного налога, исчисленного за налоговый период (отчетный календарный год) без учета налоговой льготы, не превышает 40 млн. рублей;</a:t>
                      </a:r>
                    </a:p>
                    <a:p>
                      <a:pPr lvl="0"/>
                      <a:r>
                        <a:rPr lang="ru-RU" sz="7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 на 20 миллионов рублей - в случае, если сумма земельного налога, исчисленного за налоговый период (отчетный календарный год) без учета налоговой льготы, превышает 40 млн. рублей. </a:t>
                      </a:r>
                    </a:p>
                    <a:p>
                      <a:pPr lvl="0"/>
                      <a:r>
                        <a:rPr lang="ru-RU" sz="700" u="none" strike="noStrike" dirty="0">
                          <a:latin typeface="+mn-lt"/>
                          <a:cs typeface="Times New Roman" panose="02020603050405020304" pitchFamily="18" charset="0"/>
                        </a:rPr>
                        <a:t>(вступает в силу с 01.01.2024г.).</a:t>
                      </a:r>
                      <a:endParaRPr lang="ru-RU" sz="7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1" marR="3601" marT="3601" marB="0" anchor="ctr">
                    <a:solidFill>
                      <a:srgbClr val="CBE8C6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48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latin typeface="+mn-lt"/>
                          <a:cs typeface="Times New Roman" panose="02020603050405020304" pitchFamily="18" charset="0"/>
                        </a:rPr>
                        <a:t>используемые в предпринимательской деятельности, приобретенные (предоставленные) для ведения личного подсобного хозяйства, индивидуального жилищного строительства, садоводства, огородничества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01" marR="3601" marT="3601" marB="0" anchor="ctr">
                    <a:solidFill>
                      <a:srgbClr val="CBE8C6">
                        <a:alpha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657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700" u="none" strike="noStrike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  <a:endParaRPr lang="ru-RU" sz="7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1" marR="3601" marT="3601" marB="0" anchor="ctr">
                    <a:solidFill>
                      <a:srgbClr val="CBE8C6">
                        <a:alpha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9DCFBD1B-60B8-475C-AD33-4CB664EB7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67" y="53426"/>
            <a:ext cx="9012419" cy="1000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000" b="1" dirty="0">
                <a:cs typeface="Arial" panose="020B0604020202020204" pitchFamily="34" charset="0"/>
              </a:rPr>
              <a:t>ИНФОРМАЦИЯ О НАЛОГОВЫХ ЛЬГОТАХ И СТАВКАХ НАЛОГОВ, </a:t>
            </a:r>
          </a:p>
          <a:p>
            <a:pPr algn="ctr" eaLnBrk="1" hangingPunct="1">
              <a:defRPr/>
            </a:pPr>
            <a:r>
              <a:rPr lang="ru-RU" altLang="ru-RU" sz="1000" b="1" dirty="0">
                <a:cs typeface="Arial" panose="020B0604020202020204" pitchFamily="34" charset="0"/>
              </a:rPr>
              <a:t>И ОБ ОЦЕНКЕ НАЛОГОВЫХ РАСХОДОВ </a:t>
            </a:r>
            <a:r>
              <a:rPr lang="ru-RU" altLang="ru-RU" sz="1000" b="1" dirty="0">
                <a:cs typeface="Times New Roman" pitchFamily="18" charset="0"/>
              </a:rPr>
              <a:t>В СВЯЗИ С ПРЕДОСТАВЛЕНИЕМ ЛЬГОТ, УСТАНОВЛЕННЫХ СОВЕТОМ ДЕПУТАТОВ ГОРОДСКОГО ОКРУГА СТУПИНО МОСКОВСКОЙ ОБЛАСТИ, </a:t>
            </a:r>
            <a:r>
              <a:rPr lang="ru-RU" altLang="ru-RU" sz="1000" b="1" i="1" dirty="0">
                <a:cs typeface="Times New Roman" pitchFamily="18" charset="0"/>
              </a:rPr>
              <a:t>в соответствии с </a:t>
            </a:r>
            <a:r>
              <a:rPr lang="ru-RU" sz="1000" b="1" i="1" dirty="0"/>
              <a:t>Порядком формирования перечня налоговых расходов и оценки налоговых расходов городского округа Ступино Московской области, утвержденным постановлением администрации городского округа Ступино Московской области </a:t>
            </a:r>
            <a:r>
              <a:rPr lang="ru-RU" sz="900" dirty="0"/>
              <a:t>(в редакции постановлений администрации ГО Ступино Московской области </a:t>
            </a:r>
          </a:p>
          <a:p>
            <a:pPr algn="ctr"/>
            <a:r>
              <a:rPr lang="ru-RU" sz="900" dirty="0"/>
              <a:t>от 30.07.2020 № 1616-п, от 18.06.2021 № 1561-п, от 01.03.2023 № 574-п, от 26.12.2023 № 5831-п) </a:t>
            </a:r>
            <a:endParaRPr lang="ru-RU" altLang="ru-RU" sz="900" b="1" dirty="0"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99A7673-CF74-429B-888C-6DDEEB3E5ABF}"/>
              </a:ext>
            </a:extLst>
          </p:cNvPr>
          <p:cNvSpPr/>
          <p:nvPr/>
        </p:nvSpPr>
        <p:spPr>
          <a:xfrm>
            <a:off x="78867" y="1143649"/>
            <a:ext cx="9004662" cy="2462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18900000" sx="101000" sy="101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000" b="1" dirty="0">
                <a:solidFill>
                  <a:prstClr val="black"/>
                </a:solidFill>
              </a:rPr>
              <a:t>Земельный налог </a:t>
            </a:r>
            <a:r>
              <a:rPr lang="ru-RU" sz="1000" dirty="0">
                <a:solidFill>
                  <a:prstClr val="black"/>
                </a:solidFill>
              </a:rPr>
              <a:t>на территории городского округа Ступино Московской области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988574805"/>
      </p:ext>
    </p:extLst>
  </p:cSld>
  <p:clrMapOvr>
    <a:masterClrMapping/>
  </p:clrMapOvr>
  <p:transition>
    <p:dissolv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B2CD8163-A04F-4F61-AD44-3444933A45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802038"/>
              </p:ext>
            </p:extLst>
          </p:nvPr>
        </p:nvGraphicFramePr>
        <p:xfrm>
          <a:off x="119063" y="943022"/>
          <a:ext cx="8803640" cy="5913385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329218">
                  <a:extLst>
                    <a:ext uri="{9D8B030D-6E8A-4147-A177-3AD203B41FA5}">
                      <a16:colId xmlns:a16="http://schemas.microsoft.com/office/drawing/2014/main" val="22886008"/>
                    </a:ext>
                  </a:extLst>
                </a:gridCol>
                <a:gridCol w="4635447">
                  <a:extLst>
                    <a:ext uri="{9D8B030D-6E8A-4147-A177-3AD203B41FA5}">
                      <a16:colId xmlns:a16="http://schemas.microsoft.com/office/drawing/2014/main" val="3068943210"/>
                    </a:ext>
                  </a:extLst>
                </a:gridCol>
                <a:gridCol w="975250">
                  <a:extLst>
                    <a:ext uri="{9D8B030D-6E8A-4147-A177-3AD203B41FA5}">
                      <a16:colId xmlns:a16="http://schemas.microsoft.com/office/drawing/2014/main" val="4286992274"/>
                    </a:ext>
                  </a:extLst>
                </a:gridCol>
                <a:gridCol w="572745">
                  <a:extLst>
                    <a:ext uri="{9D8B030D-6E8A-4147-A177-3AD203B41FA5}">
                      <a16:colId xmlns:a16="http://schemas.microsoft.com/office/drawing/2014/main" val="2878862851"/>
                    </a:ext>
                  </a:extLst>
                </a:gridCol>
                <a:gridCol w="572745">
                  <a:extLst>
                    <a:ext uri="{9D8B030D-6E8A-4147-A177-3AD203B41FA5}">
                      <a16:colId xmlns:a16="http://schemas.microsoft.com/office/drawing/2014/main" val="2819387178"/>
                    </a:ext>
                  </a:extLst>
                </a:gridCol>
                <a:gridCol w="572745">
                  <a:extLst>
                    <a:ext uri="{9D8B030D-6E8A-4147-A177-3AD203B41FA5}">
                      <a16:colId xmlns:a16="http://schemas.microsoft.com/office/drawing/2014/main" val="1827902260"/>
                    </a:ext>
                  </a:extLst>
                </a:gridCol>
                <a:gridCol w="572745">
                  <a:extLst>
                    <a:ext uri="{9D8B030D-6E8A-4147-A177-3AD203B41FA5}">
                      <a16:colId xmlns:a16="http://schemas.microsoft.com/office/drawing/2014/main" val="2548171096"/>
                    </a:ext>
                  </a:extLst>
                </a:gridCol>
                <a:gridCol w="572745">
                  <a:extLst>
                    <a:ext uri="{9D8B030D-6E8A-4147-A177-3AD203B41FA5}">
                      <a16:colId xmlns:a16="http://schemas.microsoft.com/office/drawing/2014/main" val="3391641086"/>
                    </a:ext>
                  </a:extLst>
                </a:gridCol>
              </a:tblGrid>
              <a:tr h="1533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50" u="none" strike="noStrike" dirty="0">
                          <a:effectLst/>
                        </a:rPr>
                        <a:t>N </a:t>
                      </a:r>
                      <a:r>
                        <a:rPr lang="ru-RU" sz="550" u="none" strike="noStrike" dirty="0">
                          <a:effectLst/>
                        </a:rPr>
                        <a:t>п/п</a:t>
                      </a:r>
                      <a:endParaRPr lang="ru-RU" sz="5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</a:rPr>
                        <a:t>Категории плательщиков налогов, для которых предусмотрены налоговые льготы</a:t>
                      </a:r>
                      <a:endParaRPr lang="ru-RU" sz="5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</a:rPr>
                        <a:t>количество пользователей льготы</a:t>
                      </a:r>
                      <a:endParaRPr lang="ru-RU" sz="5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</a:rPr>
                        <a:t>отчет  2022 год</a:t>
                      </a:r>
                      <a:endParaRPr lang="ru-RU" sz="5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</a:rPr>
                        <a:t>оценка 2023 год</a:t>
                      </a:r>
                      <a:endParaRPr lang="ru-RU" sz="5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прогноз 2024 год</a:t>
                      </a:r>
                      <a:endParaRPr lang="ru-RU" sz="5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</a:rPr>
                        <a:t>прогноз 2025 год</a:t>
                      </a:r>
                      <a:endParaRPr lang="ru-RU" sz="5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</a:rPr>
                        <a:t>прогноз 2026 год</a:t>
                      </a:r>
                      <a:endParaRPr lang="ru-RU" sz="5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extLst>
                  <a:ext uri="{0D108BD9-81ED-4DB2-BD59-A6C34878D82A}">
                    <a16:rowId xmlns:a16="http://schemas.microsoft.com/office/drawing/2014/main" val="2239387684"/>
                  </a:ext>
                </a:extLst>
              </a:tr>
              <a:tr h="177619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</a:rPr>
                        <a:t>Решение Совета депутатов городского округа Ступино Московской области от 19.11.2020 № 488/50</a:t>
                      </a:r>
                      <a:br>
                        <a:rPr lang="ru-RU" sz="550" u="none" strike="noStrike" dirty="0">
                          <a:effectLst/>
                        </a:rPr>
                      </a:br>
                      <a:r>
                        <a:rPr lang="ru-RU" sz="550" u="none" strike="noStrike" dirty="0">
                          <a:effectLst/>
                        </a:rPr>
                        <a:t> "О земельном налоге на территории городского округа Ступино Московской области"</a:t>
                      </a:r>
                      <a:endParaRPr lang="ru-RU" sz="5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5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extLst>
                  <a:ext uri="{0D108BD9-81ED-4DB2-BD59-A6C34878D82A}">
                    <a16:rowId xmlns:a16="http://schemas.microsoft.com/office/drawing/2014/main" val="433756301"/>
                  </a:ext>
                </a:extLst>
              </a:tr>
              <a:tr h="1776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1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50" u="none" strike="noStrike" dirty="0">
                          <a:effectLst/>
                        </a:rPr>
                        <a:t>Герои Советского Союза, Герои Российской Федерации, </a:t>
                      </a:r>
                      <a:br>
                        <a:rPr lang="ru-RU" sz="550" u="none" strike="noStrike" dirty="0">
                          <a:effectLst/>
                        </a:rPr>
                      </a:br>
                      <a:r>
                        <a:rPr lang="ru-RU" sz="550" u="none" strike="noStrike" dirty="0">
                          <a:effectLst/>
                        </a:rPr>
                        <a:t>полные кавалеры ордена Славы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</a:rPr>
                        <a:t>2022 - 2</a:t>
                      </a:r>
                      <a:br>
                        <a:rPr lang="ru-RU" sz="550" u="none" strike="noStrike" dirty="0">
                          <a:effectLst/>
                        </a:rPr>
                      </a:br>
                      <a:r>
                        <a:rPr lang="ru-RU" sz="550" u="none" strike="noStrike" dirty="0">
                          <a:effectLst/>
                        </a:rPr>
                        <a:t>2023 - 2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</a:rPr>
                        <a:t>1,7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1,7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1,7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1,7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1,7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extLst>
                  <a:ext uri="{0D108BD9-81ED-4DB2-BD59-A6C34878D82A}">
                    <a16:rowId xmlns:a16="http://schemas.microsoft.com/office/drawing/2014/main" val="1673576972"/>
                  </a:ext>
                </a:extLst>
              </a:tr>
              <a:tr h="1776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50" u="none" strike="noStrike" dirty="0">
                          <a:effectLst/>
                        </a:rPr>
                        <a:t>Герои Социалистического труда</a:t>
                      </a:r>
                      <a:endParaRPr lang="ru-RU" sz="550" dirty="0"/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50" u="none" strike="noStrike">
                          <a:effectLst/>
                        </a:rPr>
                        <a:t>2022 - 0</a:t>
                      </a:r>
                      <a:br>
                        <a:rPr lang="ru-RU" sz="550" u="none" strike="noStrike">
                          <a:effectLst/>
                        </a:rPr>
                      </a:br>
                      <a:r>
                        <a:rPr lang="ru-RU" sz="550" u="none" strike="noStrike">
                          <a:effectLst/>
                        </a:rPr>
                        <a:t>2023 - 0 </a:t>
                      </a:r>
                      <a:endParaRPr lang="ru-RU" sz="550"/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50" u="none" strike="noStrike" dirty="0">
                          <a:effectLst/>
                        </a:rPr>
                        <a:t>0,0</a:t>
                      </a:r>
                      <a:endParaRPr lang="ru-RU" sz="550" dirty="0"/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0,0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0,0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0,0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0,0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extLst>
                  <a:ext uri="{0D108BD9-81ED-4DB2-BD59-A6C34878D82A}">
                    <a16:rowId xmlns:a16="http://schemas.microsoft.com/office/drawing/2014/main" val="4176443113"/>
                  </a:ext>
                </a:extLst>
              </a:tr>
              <a:tr h="1776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2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50" u="none" strike="noStrike" dirty="0">
                          <a:effectLst/>
                        </a:rPr>
                        <a:t>инвалиды I и II групп инвалидности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2022 - 2372</a:t>
                      </a:r>
                      <a:br>
                        <a:rPr lang="ru-RU" sz="550" u="none" strike="noStrike">
                          <a:effectLst/>
                        </a:rPr>
                      </a:br>
                      <a:r>
                        <a:rPr lang="ru-RU" sz="550" u="none" strike="noStrike">
                          <a:effectLst/>
                        </a:rPr>
                        <a:t>2023 - 2372 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1 713,0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1 713,0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1 713,0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1 713,0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1 713,0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extLst>
                  <a:ext uri="{0D108BD9-81ED-4DB2-BD59-A6C34878D82A}">
                    <a16:rowId xmlns:a16="http://schemas.microsoft.com/office/drawing/2014/main" val="4074830111"/>
                  </a:ext>
                </a:extLst>
              </a:tr>
              <a:tr h="1776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3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50" u="none" strike="noStrike" dirty="0">
                          <a:effectLst/>
                        </a:rPr>
                        <a:t>инвалиды с детства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2022 - 54</a:t>
                      </a:r>
                      <a:br>
                        <a:rPr lang="ru-RU" sz="550" u="none" strike="noStrike">
                          <a:effectLst/>
                        </a:rPr>
                      </a:br>
                      <a:r>
                        <a:rPr lang="ru-RU" sz="550" u="none" strike="noStrike">
                          <a:effectLst/>
                        </a:rPr>
                        <a:t>2023 - 54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41,3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41,3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</a:rPr>
                        <a:t>41,3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41,3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41,3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extLst>
                  <a:ext uri="{0D108BD9-81ED-4DB2-BD59-A6C34878D82A}">
                    <a16:rowId xmlns:a16="http://schemas.microsoft.com/office/drawing/2014/main" val="2197269984"/>
                  </a:ext>
                </a:extLst>
              </a:tr>
              <a:tr h="1776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550" u="none" strike="noStrike" dirty="0">
                          <a:effectLst/>
                        </a:rPr>
                        <a:t>дети инвалиды</a:t>
                      </a:r>
                      <a:endParaRPr lang="ru-RU" sz="550" dirty="0"/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50" u="none" strike="noStrike">
                          <a:effectLst/>
                        </a:rPr>
                        <a:t>2022 - 2</a:t>
                      </a:r>
                      <a:br>
                        <a:rPr lang="ru-RU" sz="550" u="none" strike="noStrike">
                          <a:effectLst/>
                        </a:rPr>
                      </a:br>
                      <a:r>
                        <a:rPr lang="ru-RU" sz="550" u="none" strike="noStrike">
                          <a:effectLst/>
                        </a:rPr>
                        <a:t>2023 - 2</a:t>
                      </a:r>
                      <a:endParaRPr lang="ru-RU" sz="550"/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50" u="none" strike="noStrike" dirty="0">
                          <a:effectLst/>
                        </a:rPr>
                        <a:t>3,6</a:t>
                      </a:r>
                      <a:endParaRPr lang="ru-RU" sz="550" dirty="0"/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3,6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3,6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3,6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3,6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extLst>
                  <a:ext uri="{0D108BD9-81ED-4DB2-BD59-A6C34878D82A}">
                    <a16:rowId xmlns:a16="http://schemas.microsoft.com/office/drawing/2014/main" val="995925413"/>
                  </a:ext>
                </a:extLst>
              </a:tr>
              <a:tr h="1776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4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50" u="none" strike="noStrike" dirty="0">
                          <a:effectLst/>
                        </a:rPr>
                        <a:t>ветераны и инвалиды Великой Отечественной войны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2022 - 88</a:t>
                      </a:r>
                      <a:br>
                        <a:rPr lang="ru-RU" sz="550" u="none" strike="noStrike">
                          <a:effectLst/>
                        </a:rPr>
                      </a:br>
                      <a:r>
                        <a:rPr lang="ru-RU" sz="550" u="none" strike="noStrike">
                          <a:effectLst/>
                        </a:rPr>
                        <a:t>2023 - 78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67,0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</a:rPr>
                        <a:t>56,0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50,4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45,3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40,8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extLst>
                  <a:ext uri="{0D108BD9-81ED-4DB2-BD59-A6C34878D82A}">
                    <a16:rowId xmlns:a16="http://schemas.microsoft.com/office/drawing/2014/main" val="4081267087"/>
                  </a:ext>
                </a:extLst>
              </a:tr>
              <a:tr h="1776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5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50" u="none" strike="noStrike" dirty="0">
                          <a:effectLst/>
                        </a:rPr>
                        <a:t>ветераны и инвалиды боевых действий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2022 - 492</a:t>
                      </a:r>
                      <a:br>
                        <a:rPr lang="ru-RU" sz="550" u="none" strike="noStrike">
                          <a:effectLst/>
                        </a:rPr>
                      </a:br>
                      <a:r>
                        <a:rPr lang="ru-RU" sz="550" u="none" strike="noStrike">
                          <a:effectLst/>
                        </a:rPr>
                        <a:t>2023 - 530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383,0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391,0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395,0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</a:rPr>
                        <a:t>399,0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400,0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extLst>
                  <a:ext uri="{0D108BD9-81ED-4DB2-BD59-A6C34878D82A}">
                    <a16:rowId xmlns:a16="http://schemas.microsoft.com/office/drawing/2014/main" val="2964379128"/>
                  </a:ext>
                </a:extLst>
              </a:tr>
              <a:tr h="6134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6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50" u="none" strike="noStrike" dirty="0">
                          <a:effectLst/>
                        </a:rPr>
                        <a:t>физические лица, имеющие право на получение социальной поддержки в соответствии с Законом Российской Федерации «О социальной защите граждан, подвергшихся воздействию радиации вследствие катастрофы на Чернобыльской АЭС» (в редакции Закона Российской Федерации от 18 июня 1992 года №3061-1), в соответствии с Федеральным законом от 26 ноября 1998 года №175-ФЗ «О социальной защите граждан Российской Федерации, подвергшихся воздействию радиации вследствие аварии в 1957 году на производственном объединении «Маяк» и сбросов отходов в реку Теча» и в соответствии с Федеральным законом от 10 января 2002 года №2-ФЗ «О социальных гарантиях гражданам, подвергшимся радиационному воздействию вследствие ядерных испытаний на Семипалатинском полигоне»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2022 - 201</a:t>
                      </a:r>
                      <a:br>
                        <a:rPr lang="ru-RU" sz="550" u="none" strike="noStrike">
                          <a:effectLst/>
                        </a:rPr>
                      </a:br>
                      <a:r>
                        <a:rPr lang="ru-RU" sz="550" u="none" strike="noStrike">
                          <a:effectLst/>
                        </a:rPr>
                        <a:t>2023 - 201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162,0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162,0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</a:rPr>
                        <a:t>162,0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</a:rPr>
                        <a:t>162,0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162,0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extLst>
                  <a:ext uri="{0D108BD9-81ED-4DB2-BD59-A6C34878D82A}">
                    <a16:rowId xmlns:a16="http://schemas.microsoft.com/office/drawing/2014/main" val="4203711125"/>
                  </a:ext>
                </a:extLst>
              </a:tr>
              <a:tr h="2286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7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50" u="none" strike="noStrike">
                          <a:effectLst/>
                        </a:rPr>
                        <a:t>физические лица, принимавшие в составе подразделений особого риска непосредственное участие в испытаниях ядерного и термоядерного оружия, ликвидации аварий ядерных установок на средствах вооружения и военных объектах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2022 - 20</a:t>
                      </a:r>
                      <a:br>
                        <a:rPr lang="ru-RU" sz="550" u="none" strike="noStrike">
                          <a:effectLst/>
                        </a:rPr>
                      </a:br>
                      <a:r>
                        <a:rPr lang="ru-RU" sz="550" u="none" strike="noStrike">
                          <a:effectLst/>
                        </a:rPr>
                        <a:t>2023 - 20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12,2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12,2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12,2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12,2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12,2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extLst>
                  <a:ext uri="{0D108BD9-81ED-4DB2-BD59-A6C34878D82A}">
                    <a16:rowId xmlns:a16="http://schemas.microsoft.com/office/drawing/2014/main" val="4040379980"/>
                  </a:ext>
                </a:extLst>
              </a:tr>
              <a:tr h="2286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8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50" u="none" strike="noStrike">
                          <a:effectLst/>
                        </a:rPr>
                        <a:t>физические лица, получившие или перенесшие лучевую болезнь или ставшие инвалидами в результате испытаний, учений и иных работ, связанных с любыми видами ядерных установок, включая ядерное оружие и космическую технику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2022 - 7</a:t>
                      </a:r>
                      <a:br>
                        <a:rPr lang="ru-RU" sz="550" u="none" strike="noStrike">
                          <a:effectLst/>
                        </a:rPr>
                      </a:br>
                      <a:r>
                        <a:rPr lang="ru-RU" sz="550" u="none" strike="noStrike">
                          <a:effectLst/>
                        </a:rPr>
                        <a:t>2023 - 7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</a:rPr>
                        <a:t>10,7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10,7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10,7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10,7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</a:rPr>
                        <a:t>10,7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extLst>
                  <a:ext uri="{0D108BD9-81ED-4DB2-BD59-A6C34878D82A}">
                    <a16:rowId xmlns:a16="http://schemas.microsoft.com/office/drawing/2014/main" val="50542637"/>
                  </a:ext>
                </a:extLst>
              </a:tr>
              <a:tr h="1776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9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50" u="none" strike="noStrike" dirty="0">
                          <a:effectLst/>
                        </a:rPr>
                        <a:t>члены семей военнослужащих и сотрудников органов внутренних дел, потерявшие кормильца при исполнении им служебных обязанностей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2022 - 26</a:t>
                      </a:r>
                      <a:br>
                        <a:rPr lang="ru-RU" sz="550" u="none" strike="noStrike">
                          <a:effectLst/>
                        </a:rPr>
                      </a:br>
                      <a:r>
                        <a:rPr lang="ru-RU" sz="550" u="none" strike="noStrike">
                          <a:effectLst/>
                        </a:rPr>
                        <a:t>2023 - 26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21,4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21,4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21,4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21,4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21,4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extLst>
                  <a:ext uri="{0D108BD9-81ED-4DB2-BD59-A6C34878D82A}">
                    <a16:rowId xmlns:a16="http://schemas.microsoft.com/office/drawing/2014/main" val="1973581378"/>
                  </a:ext>
                </a:extLst>
              </a:tr>
              <a:tr h="1776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10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50" u="none" strike="noStrike">
                          <a:effectLst/>
                        </a:rPr>
                        <a:t>бывшие несовершеннолетние узники концлагерей, гетто и других мест принудительного содержания, созданных фашистами в период второй мировой войны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2022 - 6</a:t>
                      </a:r>
                      <a:br>
                        <a:rPr lang="ru-RU" sz="550" u="none" strike="noStrike">
                          <a:effectLst/>
                        </a:rPr>
                      </a:br>
                      <a:r>
                        <a:rPr lang="ru-RU" sz="550" u="none" strike="noStrike">
                          <a:effectLst/>
                        </a:rPr>
                        <a:t>2023 - 6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5,4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5,0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5,0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</a:rPr>
                        <a:t>5,0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5,0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extLst>
                  <a:ext uri="{0D108BD9-81ED-4DB2-BD59-A6C34878D82A}">
                    <a16:rowId xmlns:a16="http://schemas.microsoft.com/office/drawing/2014/main" val="1937076324"/>
                  </a:ext>
                </a:extLst>
              </a:tr>
              <a:tr h="2647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11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50" u="none" strike="noStrike" dirty="0">
                          <a:effectLst/>
                        </a:rPr>
                        <a:t>семьи, постоянно зарегистрированные на территории городского округа Ступино Московской области, имеющие 3-х и более несовершеннолетних детей, в отношении земельных участков, предоставленных (приобретаемых) для индивидуального жилищного строительства, личного подсобного хозяйства, садоводства, огородничества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2022 - 308</a:t>
                      </a:r>
                      <a:br>
                        <a:rPr lang="ru-RU" sz="550" u="none" strike="noStrike">
                          <a:effectLst/>
                        </a:rPr>
                      </a:br>
                      <a:r>
                        <a:rPr lang="ru-RU" sz="550" u="none" strike="noStrike">
                          <a:effectLst/>
                        </a:rPr>
                        <a:t>2023 - 308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</a:rPr>
                        <a:t>176,6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176,6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176,6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176,6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176,6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extLst>
                  <a:ext uri="{0D108BD9-81ED-4DB2-BD59-A6C34878D82A}">
                    <a16:rowId xmlns:a16="http://schemas.microsoft.com/office/drawing/2014/main" val="3526414922"/>
                  </a:ext>
                </a:extLst>
              </a:tr>
              <a:tr h="1776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12</a:t>
                      </a:r>
                      <a:endParaRPr lang="ru-RU" sz="55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50" u="none" strike="noStrike">
                          <a:effectLst/>
                        </a:rPr>
                        <a:t>женщины, которым присвоено звание "Мать - героиня"</a:t>
                      </a:r>
                      <a:endParaRPr lang="ru-RU" sz="55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2022 - 0</a:t>
                      </a:r>
                      <a:br>
                        <a:rPr lang="ru-RU" sz="550" u="none" strike="noStrike">
                          <a:effectLst/>
                        </a:rPr>
                      </a:br>
                      <a:r>
                        <a:rPr lang="ru-RU" sz="550" u="none" strike="noStrike">
                          <a:effectLst/>
                        </a:rPr>
                        <a:t>2023 - 0 </a:t>
                      </a:r>
                      <a:endParaRPr lang="ru-RU" sz="55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</a:rPr>
                        <a:t>0,0</a:t>
                      </a:r>
                      <a:endParaRPr lang="ru-RU" sz="550" b="0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0,0</a:t>
                      </a:r>
                      <a:endParaRPr lang="ru-RU" sz="55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0,0</a:t>
                      </a:r>
                      <a:endParaRPr lang="ru-RU" sz="55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0,0</a:t>
                      </a:r>
                      <a:endParaRPr lang="ru-RU" sz="55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</a:rPr>
                        <a:t>0,0</a:t>
                      </a:r>
                      <a:endParaRPr lang="ru-RU" sz="550" b="0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extLst>
                  <a:ext uri="{0D108BD9-81ED-4DB2-BD59-A6C34878D82A}">
                    <a16:rowId xmlns:a16="http://schemas.microsoft.com/office/drawing/2014/main" val="1374856984"/>
                  </a:ext>
                </a:extLst>
              </a:tr>
              <a:tr h="2647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13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50" u="none" strike="noStrike">
                          <a:effectLst/>
                        </a:rPr>
                        <a:t>малоимущие семьи и малоимущие одиноко проживающие граждане,  среднедушевой доход которых ниже величины прожиточного минимума, установленной в Московской области на душу населения, постоянно зарегистрированные на территории городского округа Ступино Московской области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2022 - 0</a:t>
                      </a:r>
                      <a:br>
                        <a:rPr lang="ru-RU" sz="550" u="none" strike="noStrike">
                          <a:effectLst/>
                        </a:rPr>
                      </a:br>
                      <a:r>
                        <a:rPr lang="ru-RU" sz="550" u="none" strike="noStrike">
                          <a:effectLst/>
                        </a:rPr>
                        <a:t>2023 - 0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0,0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0,0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0,0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</a:rPr>
                        <a:t>0,0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</a:rPr>
                        <a:t>0,0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extLst>
                  <a:ext uri="{0D108BD9-81ED-4DB2-BD59-A6C34878D82A}">
                    <a16:rowId xmlns:a16="http://schemas.microsoft.com/office/drawing/2014/main" val="630824369"/>
                  </a:ext>
                </a:extLst>
              </a:tr>
              <a:tr h="2647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14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50" u="none" strike="noStrike">
                          <a:effectLst/>
                        </a:rPr>
                        <a:t>пенсионеры, а также лица, достигшие предпенсионного возраста (женщины – 55 лет, мужчины – 60 лет), доход которых ниже двукратной величины прожиточного минимума, установленной в Московской области для пенсионеров, постоянно зарегистрированные на территории городского округа Ступино Московской области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2022 - 3</a:t>
                      </a:r>
                      <a:br>
                        <a:rPr lang="ru-RU" sz="550" u="none" strike="noStrike">
                          <a:effectLst/>
                        </a:rPr>
                      </a:br>
                      <a:r>
                        <a:rPr lang="ru-RU" sz="550" u="none" strike="noStrike">
                          <a:effectLst/>
                        </a:rPr>
                        <a:t>2023 - 3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4,8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4,8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4,8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</a:rPr>
                        <a:t>4,8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</a:rPr>
                        <a:t>4,8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extLst>
                  <a:ext uri="{0D108BD9-81ED-4DB2-BD59-A6C34878D82A}">
                    <a16:rowId xmlns:a16="http://schemas.microsoft.com/office/drawing/2014/main" val="2027245651"/>
                  </a:ext>
                </a:extLst>
              </a:tr>
              <a:tr h="1776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15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50" u="none" strike="noStrike">
                          <a:effectLst/>
                        </a:rPr>
                        <a:t>собственники земельных участков, не имеющие статус резидентов особой экономической зоны промышленно-производственного типа «Ступино Квадрат»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2022 - 4</a:t>
                      </a:r>
                      <a:br>
                        <a:rPr lang="ru-RU" sz="550" u="none" strike="noStrike">
                          <a:effectLst/>
                        </a:rPr>
                      </a:br>
                      <a:r>
                        <a:rPr lang="ru-RU" sz="550" u="none" strike="noStrike">
                          <a:effectLst/>
                        </a:rPr>
                        <a:t>2023 - 0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18 908,7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</a:rPr>
                        <a:t>0,0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</a:rPr>
                        <a:t>0,0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0,0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</a:rPr>
                        <a:t>0,0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extLst>
                  <a:ext uri="{0D108BD9-81ED-4DB2-BD59-A6C34878D82A}">
                    <a16:rowId xmlns:a16="http://schemas.microsoft.com/office/drawing/2014/main" val="1008538878"/>
                  </a:ext>
                </a:extLst>
              </a:tr>
              <a:tr h="2647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16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50" u="none" strike="noStrike">
                          <a:effectLst/>
                        </a:rPr>
                        <a:t>собственники земельных участков, имеющие статус резидентов ОЭЗ ППТ «Ступино Квадрат», в отношении земельных участков, расположенных на территории ОЭЗ ППТ "Ступино Квадрат" (сроком на два года  после  истечения срока  действия налоговой льготы, установленной подпунктом 9 пункта 1 статьи 395 НК РФ) 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2022 - 2</a:t>
                      </a:r>
                      <a:br>
                        <a:rPr lang="ru-RU" sz="550" u="none" strike="noStrike">
                          <a:effectLst/>
                        </a:rPr>
                      </a:br>
                      <a:r>
                        <a:rPr lang="ru-RU" sz="550" u="none" strike="noStrike">
                          <a:effectLst/>
                        </a:rPr>
                        <a:t>2023 - 5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91,3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288,0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672,7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</a:rPr>
                        <a:t>750,5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</a:rPr>
                        <a:t>345,9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extLst>
                  <a:ext uri="{0D108BD9-81ED-4DB2-BD59-A6C34878D82A}">
                    <a16:rowId xmlns:a16="http://schemas.microsoft.com/office/drawing/2014/main" val="4258798021"/>
                  </a:ext>
                </a:extLst>
              </a:tr>
              <a:tr h="2647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17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50" u="none" strike="noStrike">
                          <a:effectLst/>
                        </a:rPr>
                        <a:t>государственные и муниципальные учреждения, вид деятельности которых направлен на сопровождение процедуры оформления права муниципальной собственности и собственности Московской области на объекты недвижимости, включая земельные участки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2022 - 0</a:t>
                      </a:r>
                      <a:br>
                        <a:rPr lang="ru-RU" sz="550" u="none" strike="noStrike">
                          <a:effectLst/>
                        </a:rPr>
                      </a:br>
                      <a:r>
                        <a:rPr lang="ru-RU" sz="550" u="none" strike="noStrike">
                          <a:effectLst/>
                        </a:rPr>
                        <a:t>2023 - 0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0,0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0,0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0,0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</a:rPr>
                        <a:t>0,0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</a:rPr>
                        <a:t>0,0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extLst>
                  <a:ext uri="{0D108BD9-81ED-4DB2-BD59-A6C34878D82A}">
                    <a16:rowId xmlns:a16="http://schemas.microsoft.com/office/drawing/2014/main" val="2297761606"/>
                  </a:ext>
                </a:extLst>
              </a:tr>
              <a:tr h="3794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18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50" u="none" strike="noStrike" dirty="0">
                          <a:effectLst/>
                        </a:rPr>
                        <a:t>субъекты малого и среднего предпринимательства, зарегистрированные на территории городского округа Ступино Московской области, осуществившие в налоговом периоде (отчетном календарном году) на территории городского округа Ступино Московской области капитальные вложения за счет собственных средств в размере не менее 40 млн. рублей в строительство (приобретение), реконструкцию и техническое перевооружение основных средств (с 01.01.2024)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</a:rPr>
                        <a:t>2023 – </a:t>
                      </a:r>
                      <a:r>
                        <a:rPr lang="ru-RU" sz="5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ru-RU" sz="550" u="none" strike="noStrike" dirty="0">
                        <a:effectLst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0,0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0,0</a:t>
                      </a:r>
                      <a:endParaRPr lang="ru-RU" sz="55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20 000,0</a:t>
                      </a:r>
                      <a:endParaRPr lang="ru-RU" sz="55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</a:rPr>
                        <a:t>20 000,0</a:t>
                      </a:r>
                      <a:endParaRPr lang="ru-RU" sz="550" b="0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</a:rPr>
                        <a:t>20 000,0</a:t>
                      </a:r>
                      <a:endParaRPr lang="ru-RU" sz="550" b="0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extLst>
                  <a:ext uri="{0D108BD9-81ED-4DB2-BD59-A6C34878D82A}">
                    <a16:rowId xmlns:a16="http://schemas.microsoft.com/office/drawing/2014/main" val="1103025945"/>
                  </a:ext>
                </a:extLst>
              </a:tr>
              <a:tr h="3040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550" u="none" strike="noStrike" dirty="0">
                          <a:effectLst/>
                        </a:rPr>
                        <a:t>субъекты малого и среднего предпринимательства, зарегистрированные на территории городского округа Ступино МО, осуществившие в налоговом периоде на территории городского округа Ступино МО капитальные вложения в размере не менее 40 млн. руб. в строительство (приобретение), реконструкцию и техническое перевооружение основных средств (до 31.12.2023)</a:t>
                      </a:r>
                      <a:endParaRPr lang="ru-RU" sz="550" dirty="0"/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50" u="none" strike="noStrike" dirty="0">
                          <a:effectLst/>
                        </a:rPr>
                        <a:t>2022 - 1</a:t>
                      </a:r>
                      <a:br>
                        <a:rPr lang="ru-RU" sz="550" u="none" strike="noStrike" dirty="0">
                          <a:effectLst/>
                        </a:rPr>
                      </a:br>
                      <a:r>
                        <a:rPr lang="ru-RU" sz="550" u="none" strike="noStrike" dirty="0">
                          <a:effectLst/>
                        </a:rPr>
                        <a:t>2023 - 1</a:t>
                      </a:r>
                      <a:endParaRPr lang="ru-RU" sz="550" dirty="0"/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50" u="none" strike="noStrike" dirty="0">
                          <a:effectLst/>
                        </a:rPr>
                        <a:t>45 592,7</a:t>
                      </a:r>
                      <a:endParaRPr lang="ru-RU" sz="550" dirty="0"/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</a:rPr>
                        <a:t>58 936,8</a:t>
                      </a:r>
                      <a:endParaRPr lang="ru-RU" sz="55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0,0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</a:rPr>
                        <a:t>0,0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</a:rPr>
                        <a:t>0,0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extLst>
                  <a:ext uri="{0D108BD9-81ED-4DB2-BD59-A6C34878D82A}">
                    <a16:rowId xmlns:a16="http://schemas.microsoft.com/office/drawing/2014/main" val="2552771206"/>
                  </a:ext>
                </a:extLst>
              </a:tr>
              <a:tr h="177619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</a:rPr>
                        <a:t>Решение Совета депутатов городского округа Ступино Московской области от 15.10.2020 № 468/48 </a:t>
                      </a:r>
                      <a:br>
                        <a:rPr lang="ru-RU" sz="550" u="none" strike="noStrike" dirty="0">
                          <a:effectLst/>
                        </a:rPr>
                      </a:br>
                      <a:r>
                        <a:rPr lang="ru-RU" sz="550" u="none" strike="noStrike" dirty="0">
                          <a:effectLst/>
                        </a:rPr>
                        <a:t>"О налоге на имущество физических лиц на территории городского округа Ступино Московской области"   </a:t>
                      </a:r>
                      <a:endParaRPr lang="ru-RU" sz="5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50" u="none" strike="noStrike">
                          <a:effectLst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50" u="none" strike="noStrike" dirty="0">
                          <a:effectLst/>
                        </a:rPr>
                        <a:t> 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extLst>
                  <a:ext uri="{0D108BD9-81ED-4DB2-BD59-A6C34878D82A}">
                    <a16:rowId xmlns:a16="http://schemas.microsoft.com/office/drawing/2014/main" val="423114380"/>
                  </a:ext>
                </a:extLst>
              </a:tr>
              <a:tr h="1776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1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50" u="none" strike="noStrike" dirty="0">
                          <a:effectLst/>
                        </a:rPr>
                        <a:t>постоянно зарегистрированный на территории городского округа Ступино Московской области один из родителей в многодетной малоимущей семье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2022 - 28</a:t>
                      </a:r>
                      <a:br>
                        <a:rPr lang="ru-RU" sz="550" u="none" strike="noStrike">
                          <a:effectLst/>
                        </a:rPr>
                      </a:br>
                      <a:r>
                        <a:rPr lang="ru-RU" sz="550" u="none" strike="noStrike">
                          <a:effectLst/>
                        </a:rPr>
                        <a:t>2023 - 28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</a:rPr>
                        <a:t>36,0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36,0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36,0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36,0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</a:rPr>
                        <a:t>36,0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extLst>
                  <a:ext uri="{0D108BD9-81ED-4DB2-BD59-A6C34878D82A}">
                    <a16:rowId xmlns:a16="http://schemas.microsoft.com/office/drawing/2014/main" val="2419211198"/>
                  </a:ext>
                </a:extLst>
              </a:tr>
              <a:tr h="1776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550" u="none" strike="noStrike">
                          <a:effectLst/>
                        </a:rPr>
                        <a:t> </a:t>
                      </a:r>
                      <a:endParaRPr lang="ru-RU" sz="5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50" u="none" strike="noStrike" dirty="0">
                          <a:effectLst/>
                        </a:rPr>
                        <a:t>Выпадающие доходы, всего:</a:t>
                      </a:r>
                      <a:endParaRPr lang="ru-RU" sz="5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</a:rPr>
                        <a:t>2022 - 3616</a:t>
                      </a:r>
                      <a:br>
                        <a:rPr lang="ru-RU" sz="550" u="none" strike="noStrike" dirty="0">
                          <a:effectLst/>
                        </a:rPr>
                      </a:br>
                      <a:r>
                        <a:rPr lang="ru-RU" sz="550" u="none" strike="noStrike" dirty="0">
                          <a:effectLst/>
                        </a:rPr>
                        <a:t>2023 - 3643</a:t>
                      </a:r>
                      <a:endParaRPr lang="ru-RU" sz="5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</a:rPr>
                        <a:t>67 231,4</a:t>
                      </a:r>
                      <a:endParaRPr lang="ru-RU" sz="5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</a:rPr>
                        <a:t>61 860,1</a:t>
                      </a:r>
                      <a:endParaRPr lang="ru-RU" sz="5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23 306,4</a:t>
                      </a:r>
                      <a:endParaRPr lang="ru-RU" sz="5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>
                          <a:effectLst/>
                        </a:rPr>
                        <a:t>23 383,1</a:t>
                      </a:r>
                      <a:endParaRPr lang="ru-RU" sz="5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50" u="none" strike="noStrike" dirty="0">
                          <a:effectLst/>
                        </a:rPr>
                        <a:t>22 975,0</a:t>
                      </a:r>
                      <a:endParaRPr lang="ru-RU" sz="5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1" marR="3151" marT="3151" marB="0" anchor="ctr"/>
                </a:tc>
                <a:extLst>
                  <a:ext uri="{0D108BD9-81ED-4DB2-BD59-A6C34878D82A}">
                    <a16:rowId xmlns:a16="http://schemas.microsoft.com/office/drawing/2014/main" val="989953599"/>
                  </a:ext>
                </a:extLst>
              </a:tr>
            </a:tbl>
          </a:graphicData>
        </a:graphic>
      </p:graphicFrame>
      <p:sp>
        <p:nvSpPr>
          <p:cNvPr id="8" name="Rectangle 5">
            <a:extLst>
              <a:ext uri="{FF2B5EF4-FFF2-40B4-BE49-F238E27FC236}">
                <a16:creationId xmlns:a16="http://schemas.microsoft.com/office/drawing/2014/main" id="{E4A86703-7359-4FEE-8395-457CE2E13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063" y="19050"/>
            <a:ext cx="8890000" cy="92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900" b="1" dirty="0">
                <a:cs typeface="Arial" panose="020B0604020202020204" pitchFamily="34" charset="0"/>
              </a:rPr>
              <a:t>ИНФОРМАЦИЯ ОБ ОЦЕНКЕ НАЛОГОВЫХ РАСХОДОВ </a:t>
            </a:r>
            <a:r>
              <a:rPr lang="ru-RU" altLang="ru-RU" sz="900" b="1" dirty="0">
                <a:cs typeface="Times New Roman" pitchFamily="18" charset="0"/>
              </a:rPr>
              <a:t>В СВЯЗИ С ПРЕДОСТАВЛЕНИЕМ ЛЬГОТ, УСТАНОВЛЕННЫХ СОВЕТОМ ДЕПУТАТОВ ГОРОДСКОГО ОКРУГА СТУПИНО МОСКОВСКОЙ ОБЛАСТИ, </a:t>
            </a:r>
            <a:r>
              <a:rPr lang="ru-RU" altLang="ru-RU" sz="900" b="1" i="1" dirty="0">
                <a:cs typeface="Times New Roman" pitchFamily="18" charset="0"/>
              </a:rPr>
              <a:t>в соответствии с </a:t>
            </a:r>
            <a:r>
              <a:rPr lang="ru-RU" sz="900" b="1" i="1" dirty="0"/>
              <a:t>Порядком формирования перечня налоговых расходов и оценки налоговых расходов городского округа Ступино Московской области, утвержденным постановлением администрации городского округа Ступино Московской области </a:t>
            </a:r>
            <a:r>
              <a:rPr lang="ru-RU" sz="900" dirty="0">
                <a:solidFill>
                  <a:prstClr val="black"/>
                </a:solidFill>
              </a:rPr>
              <a:t>(постановление администрации городского округа Ступино Московской области от 20.02.2020 N 300-п </a:t>
            </a:r>
          </a:p>
          <a:p>
            <a:pPr algn="ctr"/>
            <a:r>
              <a:rPr lang="ru-RU" sz="900" dirty="0">
                <a:solidFill>
                  <a:prstClr val="black"/>
                </a:solidFill>
              </a:rPr>
              <a:t>«</a:t>
            </a:r>
            <a:r>
              <a:rPr lang="ru-RU" sz="900" dirty="0"/>
              <a:t>Об утверждении Порядка формирования перечня налоговых расходов и оценки налоговых расходов городского округа Ступино Московской области</a:t>
            </a:r>
            <a:r>
              <a:rPr lang="ru-RU" sz="900" dirty="0">
                <a:solidFill>
                  <a:prstClr val="black"/>
                </a:solidFill>
              </a:rPr>
              <a:t>» </a:t>
            </a:r>
          </a:p>
          <a:p>
            <a:pPr algn="ctr"/>
            <a:r>
              <a:rPr lang="ru-RU" sz="700" dirty="0">
                <a:solidFill>
                  <a:prstClr val="black"/>
                </a:solidFill>
              </a:rPr>
              <a:t>(</a:t>
            </a:r>
            <a:r>
              <a:rPr lang="ru-RU" sz="700" dirty="0"/>
              <a:t>в редакции постановлений администрации ГО Ступино Московской области от 30.07.2020 № 1616-п, от 18.06.2021 № 1561-п, от 01.03.2023 № 574-п, от 26.12.2023 № 5831-п)</a:t>
            </a:r>
            <a:r>
              <a:rPr lang="ru-RU" sz="900" dirty="0">
                <a:solidFill>
                  <a:prstClr val="black"/>
                </a:solidFill>
              </a:rPr>
              <a:t>)</a:t>
            </a:r>
            <a:endParaRPr lang="ru-RU" altLang="ru-RU" sz="900" dirty="0"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144607"/>
      </p:ext>
    </p:ext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50" y="20638"/>
            <a:ext cx="8458200" cy="74453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</a:p>
        </p:txBody>
      </p:sp>
      <p:sp>
        <p:nvSpPr>
          <p:cNvPr id="5" name="圆角矩形 8"/>
          <p:cNvSpPr/>
          <p:nvPr/>
        </p:nvSpPr>
        <p:spPr>
          <a:xfrm>
            <a:off x="428625" y="857250"/>
            <a:ext cx="8501063" cy="571500"/>
          </a:xfrm>
          <a:prstGeom prst="roundRect">
            <a:avLst/>
          </a:prstGeom>
          <a:solidFill>
            <a:srgbClr val="B6DCB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圆角矩形 9"/>
          <p:cNvSpPr/>
          <p:nvPr/>
        </p:nvSpPr>
        <p:spPr>
          <a:xfrm>
            <a:off x="428625" y="1500188"/>
            <a:ext cx="8501063" cy="50006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Доходы бюджета - денежные средства поступающие в бюджет</a:t>
            </a:r>
            <a:endParaRPr lang="zh-CN" altLang="en-US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圆角矩形 10"/>
          <p:cNvSpPr/>
          <p:nvPr/>
        </p:nvSpPr>
        <p:spPr>
          <a:xfrm>
            <a:off x="428625" y="2071688"/>
            <a:ext cx="8501063" cy="500062"/>
          </a:xfrm>
          <a:prstGeom prst="roundRect">
            <a:avLst/>
          </a:prstGeom>
          <a:solidFill>
            <a:srgbClr val="B6DCB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Расходы бюджета - денежные средства, выплачиваемые из бюджета</a:t>
            </a:r>
            <a:endParaRPr lang="zh-CN" altLang="en-US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圆角矩形 10"/>
          <p:cNvSpPr/>
          <p:nvPr/>
        </p:nvSpPr>
        <p:spPr>
          <a:xfrm>
            <a:off x="428625" y="3357563"/>
            <a:ext cx="8501063" cy="571500"/>
          </a:xfrm>
          <a:prstGeom prst="roundRect">
            <a:avLst/>
          </a:prstGeom>
          <a:solidFill>
            <a:srgbClr val="B6DCB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средства, предоставляемые одним бюджетом бюджетной системы другому бюджету бюджетной системы</a:t>
            </a:r>
            <a:endParaRPr lang="zh-CN" altLang="en-US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圆角矩形 11"/>
          <p:cNvSpPr/>
          <p:nvPr/>
        </p:nvSpPr>
        <p:spPr>
          <a:xfrm>
            <a:off x="428625" y="2643188"/>
            <a:ext cx="8501063" cy="5715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Бюджетная система -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  <a:endParaRPr lang="zh-CN" altLang="en-US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圆角矩形 10"/>
          <p:cNvSpPr/>
          <p:nvPr/>
        </p:nvSpPr>
        <p:spPr>
          <a:xfrm>
            <a:off x="428625" y="4071938"/>
            <a:ext cx="8501063" cy="5715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- свод бюджетов бюджетной системы на соответствующей территории (без учета межбюджетных трансфертов между этими бюджетами)</a:t>
            </a:r>
            <a:endParaRPr lang="zh-CN" altLang="en-US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28625" y="4714875"/>
            <a:ext cx="8501063" cy="357188"/>
          </a:xfrm>
          <a:prstGeom prst="roundRect">
            <a:avLst/>
          </a:prstGeom>
          <a:solidFill>
            <a:srgbClr val="B6DCB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Дефицит бюджета - превышение расходов бюджета над его доходами</a:t>
            </a:r>
            <a:endParaRPr lang="zh-CN" altLang="en-US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圆角矩形 10"/>
          <p:cNvSpPr/>
          <p:nvPr/>
        </p:nvSpPr>
        <p:spPr>
          <a:xfrm>
            <a:off x="428625" y="5143500"/>
            <a:ext cx="8429625" cy="42862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Профицит бюджета - превышение доходов бюджета над его расходами</a:t>
            </a:r>
            <a:endParaRPr lang="zh-CN" altLang="en-US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圆角矩形 10"/>
          <p:cNvSpPr/>
          <p:nvPr/>
        </p:nvSpPr>
        <p:spPr>
          <a:xfrm>
            <a:off x="428625" y="5643563"/>
            <a:ext cx="8429625" cy="857250"/>
          </a:xfrm>
          <a:prstGeom prst="roundRect">
            <a:avLst/>
          </a:prstGeom>
          <a:solidFill>
            <a:srgbClr val="B6DCB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Бюджетный процесс – регламентируемая законодательством деятельность органов исполнительной власти,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  <a:endParaRPr lang="zh-CN" altLang="en-US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103517"/>
            <a:ext cx="9144000" cy="369974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городского округа Ступино Московской области за 2023 год</a:t>
            </a:r>
            <a:endParaRPr lang="ru-RU" altLang="ru-RU" b="1" dirty="0">
              <a:solidFill>
                <a:srgbClr val="000000"/>
              </a:solidFill>
              <a:latin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591714112"/>
              </p:ext>
            </p:extLst>
          </p:nvPr>
        </p:nvGraphicFramePr>
        <p:xfrm>
          <a:off x="0" y="549721"/>
          <a:ext cx="9144000" cy="628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9802005"/>
      </p:ext>
    </p:extLst>
  </p:cSld>
  <p:clrMapOvr>
    <a:masterClrMapping/>
  </p:clrMapOvr>
  <p:transition>
    <p:dissolv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городского округа Ступино Московской области по муниципальным программам и непрограммным направлениям деятельности  за 2023 год (тыс. руб.)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731315"/>
              </p:ext>
            </p:extLst>
          </p:nvPr>
        </p:nvGraphicFramePr>
        <p:xfrm>
          <a:off x="221674" y="584202"/>
          <a:ext cx="8756070" cy="61121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026">
                  <a:extLst>
                    <a:ext uri="{9D8B030D-6E8A-4147-A177-3AD203B41FA5}">
                      <a16:colId xmlns:a16="http://schemas.microsoft.com/office/drawing/2014/main" val="1063489503"/>
                    </a:ext>
                  </a:extLst>
                </a:gridCol>
                <a:gridCol w="5307664">
                  <a:extLst>
                    <a:ext uri="{9D8B030D-6E8A-4147-A177-3AD203B41FA5}">
                      <a16:colId xmlns:a16="http://schemas.microsoft.com/office/drawing/2014/main" val="1265030828"/>
                    </a:ext>
                  </a:extLst>
                </a:gridCol>
                <a:gridCol w="1098448">
                  <a:extLst>
                    <a:ext uri="{9D8B030D-6E8A-4147-A177-3AD203B41FA5}">
                      <a16:colId xmlns:a16="http://schemas.microsoft.com/office/drawing/2014/main" val="1671362981"/>
                    </a:ext>
                  </a:extLst>
                </a:gridCol>
                <a:gridCol w="1260513">
                  <a:extLst>
                    <a:ext uri="{9D8B030D-6E8A-4147-A177-3AD203B41FA5}">
                      <a16:colId xmlns:a16="http://schemas.microsoft.com/office/drawing/2014/main" val="3649165320"/>
                    </a:ext>
                  </a:extLst>
                </a:gridCol>
                <a:gridCol w="1026419">
                  <a:extLst>
                    <a:ext uri="{9D8B030D-6E8A-4147-A177-3AD203B41FA5}">
                      <a16:colId xmlns:a16="http://schemas.microsoft.com/office/drawing/2014/main" val="1350216581"/>
                    </a:ext>
                  </a:extLst>
                </a:gridCol>
              </a:tblGrid>
              <a:tr h="51588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Наименование муниципальной программы/подпрограммы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Уточненный план 2023 года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Исполнено за 2023 год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% исполнения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3776845"/>
                  </a:ext>
                </a:extLst>
              </a:tr>
              <a:tr h="2265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Муниципальная программа "Здравоохранение"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4 253,8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4 146,8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97,5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7778404"/>
                  </a:ext>
                </a:extLst>
              </a:tr>
              <a:tr h="4418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Подпрограмма "Финансовое обеспечение системы организации медицинской помощи"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4 253,8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4 146,8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97,5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9550657"/>
                  </a:ext>
                </a:extLst>
              </a:tr>
              <a:tr h="2265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Муниципальная программа "Культура и туризм"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836 323,1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835 359,1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99,9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7519581"/>
                  </a:ext>
                </a:extLst>
              </a:tr>
              <a:tr h="2265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Подпрограмма "Развитие музейного дела"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19 535,0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19 535,0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2786056"/>
                  </a:ext>
                </a:extLst>
              </a:tr>
              <a:tr h="2265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Подпрограмма "Развитие библиотечного дела"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60 637,6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60 637,6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3538984"/>
                  </a:ext>
                </a:extLst>
              </a:tr>
              <a:tr h="4418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Подпрограмма "Развитие профессионального искусства, гастрольно-концертной и культурно-досуговой деятельности, кинематографии"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376 245,5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375 281,6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99,7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120585"/>
                  </a:ext>
                </a:extLst>
              </a:tr>
              <a:tr h="4418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Подпрограмма "Укрепление материально-технической базы муниципальных учреждений культуры"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215 281,0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215 280,9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930606"/>
                  </a:ext>
                </a:extLst>
              </a:tr>
              <a:tr h="2265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Подпрограмма "Развитие образования в сфере культуры"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160 218,2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160 218,2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4746206"/>
                  </a:ext>
                </a:extLst>
              </a:tr>
              <a:tr h="2265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Обеспечивающая подпрограмма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4 405,8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4 405,8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4715250"/>
                  </a:ext>
                </a:extLst>
              </a:tr>
              <a:tr h="2265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Муниципальная программа "Образование"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effectLst/>
                        </a:rPr>
                        <a:t>3 749 017,2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effectLst/>
                        </a:rPr>
                        <a:t>3 710 729,9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99,0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7187882"/>
                  </a:ext>
                </a:extLst>
              </a:tr>
              <a:tr h="2265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Подпрограмма "Общее образование"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3 583 964,9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3 545 762,6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98,9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4171684"/>
                  </a:ext>
                </a:extLst>
              </a:tr>
              <a:tr h="4418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Подпрограмма "Дополнительное образование, воспитание и психолого-социальное сопровождение детей"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148 795,8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148 795,5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4623505"/>
                  </a:ext>
                </a:extLst>
              </a:tr>
              <a:tr h="2265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Обеспечивающая подпрограмма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16 256,5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16 171,8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99,5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0240238"/>
                  </a:ext>
                </a:extLst>
              </a:tr>
              <a:tr h="2265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Муниципальная программа "Социальная защита населения"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84 209,0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82 552,3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98,0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7861828"/>
                  </a:ext>
                </a:extLst>
              </a:tr>
              <a:tr h="2265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Подпрограмма "Социальная поддержка граждан"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18 355,0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17 640,5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96,1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4562137"/>
                  </a:ext>
                </a:extLst>
              </a:tr>
              <a:tr h="2265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Подпрограмма " Развитие системы отдыха и оздоровления детей"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45 798,0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44 957,2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98,2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5204450"/>
                  </a:ext>
                </a:extLst>
              </a:tr>
              <a:tr h="2265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Обеспечивающая подпрограмма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6 964,0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6 862,5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98,5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791427"/>
                  </a:ext>
                </a:extLst>
              </a:tr>
              <a:tr h="4418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Подпрограмма "Развитие и поддержка социально ориентированных некоммерческих организаций"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12 245,0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12 245,0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3103060"/>
                  </a:ext>
                </a:extLst>
              </a:tr>
              <a:tr h="4418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Подпрограмма "Обеспечение доступности для инвалидов и маломобильных групп населения объектов инфраструктуры и услуг"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847,0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847,0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1730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0225545"/>
      </p:ext>
    </p:extLst>
  </p:cSld>
  <p:clrMapOvr>
    <a:masterClrMapping/>
  </p:clrMapOvr>
  <p:transition>
    <p:dissolv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городского округа Ступино Московской области по муниципальным программам и непрограммным направлениям деятельности  за 2023 год (тыс. руб.)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130775"/>
              </p:ext>
            </p:extLst>
          </p:nvPr>
        </p:nvGraphicFramePr>
        <p:xfrm>
          <a:off x="193964" y="584197"/>
          <a:ext cx="8756071" cy="61029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026">
                  <a:extLst>
                    <a:ext uri="{9D8B030D-6E8A-4147-A177-3AD203B41FA5}">
                      <a16:colId xmlns:a16="http://schemas.microsoft.com/office/drawing/2014/main" val="3043668892"/>
                    </a:ext>
                  </a:extLst>
                </a:gridCol>
                <a:gridCol w="5307665">
                  <a:extLst>
                    <a:ext uri="{9D8B030D-6E8A-4147-A177-3AD203B41FA5}">
                      <a16:colId xmlns:a16="http://schemas.microsoft.com/office/drawing/2014/main" val="3220147518"/>
                    </a:ext>
                  </a:extLst>
                </a:gridCol>
                <a:gridCol w="1098448">
                  <a:extLst>
                    <a:ext uri="{9D8B030D-6E8A-4147-A177-3AD203B41FA5}">
                      <a16:colId xmlns:a16="http://schemas.microsoft.com/office/drawing/2014/main" val="266685772"/>
                    </a:ext>
                  </a:extLst>
                </a:gridCol>
                <a:gridCol w="1260513">
                  <a:extLst>
                    <a:ext uri="{9D8B030D-6E8A-4147-A177-3AD203B41FA5}">
                      <a16:colId xmlns:a16="http://schemas.microsoft.com/office/drawing/2014/main" val="2477399049"/>
                    </a:ext>
                  </a:extLst>
                </a:gridCol>
                <a:gridCol w="1026419">
                  <a:extLst>
                    <a:ext uri="{9D8B030D-6E8A-4147-A177-3AD203B41FA5}">
                      <a16:colId xmlns:a16="http://schemas.microsoft.com/office/drawing/2014/main" val="1727256019"/>
                    </a:ext>
                  </a:extLst>
                </a:gridCol>
              </a:tblGrid>
              <a:tr h="46664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Наименование муниципальной программы/подпрограммы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Уточненный план 2023 года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Исполнено за 2023 год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% исполнения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9704479"/>
                  </a:ext>
                </a:extLst>
              </a:tr>
              <a:tr h="2049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Муниципальная программа "Спорт"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698 999,3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632 355,5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90,5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1925821"/>
                  </a:ext>
                </a:extLst>
              </a:tr>
              <a:tr h="2049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Подпрограмма "Развитие физической культуры и спорта"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449 619,1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383 045,2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85,2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1484685"/>
                  </a:ext>
                </a:extLst>
              </a:tr>
              <a:tr h="2049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Подпрограмма "Подготовка спортивного резерва"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249 380,3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249 310,3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9204616"/>
                  </a:ext>
                </a:extLst>
              </a:tr>
              <a:tr h="2049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Муниципальная программа "Развитие сельского хозяйства"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8 459,3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7 907,6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93,5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141094"/>
                  </a:ext>
                </a:extLst>
              </a:tr>
              <a:tr h="3996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Подпрограмма "Вовлечение в оборот земель сельскохозяйственного назначения и развитие мелиорации"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478,5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478,5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049379"/>
                  </a:ext>
                </a:extLst>
              </a:tr>
              <a:tr h="2049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Подпрограмма "Комплексное развитие сельских территорий"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2 199,8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2 161,9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98,3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637615"/>
                  </a:ext>
                </a:extLst>
              </a:tr>
              <a:tr h="5944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Подпрограмма "Обеспечение эпизоотического и ветеринарно-санитарного благополучия и развитие государственной ветеринарной службы"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5 781,0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5 267,2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91,1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5407528"/>
                  </a:ext>
                </a:extLst>
              </a:tr>
              <a:tr h="2049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Муниципальная программа "Экология и окружающая среда"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102 610,3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101 426,8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98,8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349370"/>
                  </a:ext>
                </a:extLst>
              </a:tr>
              <a:tr h="2049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Подпрограмма "Охрана окружающей среды"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246,5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246,5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8561093"/>
                  </a:ext>
                </a:extLst>
              </a:tr>
              <a:tr h="2049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Подпрограмма "Развитие лесного хозяйства"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379,7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379,7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24773"/>
                  </a:ext>
                </a:extLst>
              </a:tr>
              <a:tr h="2049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Подпрограмма "Ликвидация накопленного вреда окружающей среде"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101 984,2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100 800,6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98,8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7084526"/>
                  </a:ext>
                </a:extLst>
              </a:tr>
              <a:tr h="3996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Муниципальная программа "Безопасность и обеспечение безопасности жизнедеятельности населения"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179 691,6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164 683,6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91,6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6576019"/>
                  </a:ext>
                </a:extLst>
              </a:tr>
              <a:tr h="2049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Подпрограмма "Профилактика преступлений и иных правонарушений"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108 608,7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96 632,0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89,0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368610"/>
                  </a:ext>
                </a:extLst>
              </a:tr>
              <a:tr h="5944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Подпрограмма "Обеспечение мероприятий по защите населения и территорий от чрезвычайных ситуаций на территории муниципального образования Московской области"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4 669,7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4 240,4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90,8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6402571"/>
                  </a:ext>
                </a:extLst>
              </a:tr>
              <a:tr h="3996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Подпрограмма "Обеспечение мероприятий гражданской обороны на территории муниципального образования Московской области"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2 964,3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2 809,3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94,8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1308417"/>
                  </a:ext>
                </a:extLst>
              </a:tr>
              <a:tr h="3996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Подпрограмма "Обеспечение пожарной безопасности на территории муниципального образования Московской области"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5 351,1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3 851,1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72,0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4405800"/>
                  </a:ext>
                </a:extLst>
              </a:tr>
              <a:tr h="5944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Подпрограмма "Обеспечение безопасности населения на водных объектах, расположенных на территории муниципального образования Московской области"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2 282,7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2 282,7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1387667"/>
                  </a:ext>
                </a:extLst>
              </a:tr>
              <a:tr h="2049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Обеспечивающая подпрограмма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55 815,0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54 868,1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98,3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26492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городского округа Ступино Московской области по муниципальным программам и непрограммным направлениям деятельности  за 2023 год (тыс. руб.)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658386"/>
              </p:ext>
            </p:extLst>
          </p:nvPr>
        </p:nvGraphicFramePr>
        <p:xfrm>
          <a:off x="166255" y="584200"/>
          <a:ext cx="8820728" cy="60659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492">
                  <a:extLst>
                    <a:ext uri="{9D8B030D-6E8A-4147-A177-3AD203B41FA5}">
                      <a16:colId xmlns:a16="http://schemas.microsoft.com/office/drawing/2014/main" val="3491821175"/>
                    </a:ext>
                  </a:extLst>
                </a:gridCol>
                <a:gridCol w="5346857">
                  <a:extLst>
                    <a:ext uri="{9D8B030D-6E8A-4147-A177-3AD203B41FA5}">
                      <a16:colId xmlns:a16="http://schemas.microsoft.com/office/drawing/2014/main" val="1037322234"/>
                    </a:ext>
                  </a:extLst>
                </a:gridCol>
                <a:gridCol w="1106560">
                  <a:extLst>
                    <a:ext uri="{9D8B030D-6E8A-4147-A177-3AD203B41FA5}">
                      <a16:colId xmlns:a16="http://schemas.microsoft.com/office/drawing/2014/main" val="3133050169"/>
                    </a:ext>
                  </a:extLst>
                </a:gridCol>
                <a:gridCol w="1269821">
                  <a:extLst>
                    <a:ext uri="{9D8B030D-6E8A-4147-A177-3AD203B41FA5}">
                      <a16:colId xmlns:a16="http://schemas.microsoft.com/office/drawing/2014/main" val="2627001607"/>
                    </a:ext>
                  </a:extLst>
                </a:gridCol>
                <a:gridCol w="1033998">
                  <a:extLst>
                    <a:ext uri="{9D8B030D-6E8A-4147-A177-3AD203B41FA5}">
                      <a16:colId xmlns:a16="http://schemas.microsoft.com/office/drawing/2014/main" val="3761983259"/>
                    </a:ext>
                  </a:extLst>
                </a:gridCol>
              </a:tblGrid>
              <a:tr h="53271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Наименование муниципальной программы/подпрограммы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Уточненный план 2023 года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Исполнено за 2023 год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% исполнения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6154112"/>
                  </a:ext>
                </a:extLst>
              </a:tr>
              <a:tr h="2339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Муниципальная программа "Жилище"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effectLst/>
                        </a:rPr>
                        <a:t>363 930,1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298 932,3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82,1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43536849"/>
                  </a:ext>
                </a:extLst>
              </a:tr>
              <a:tr h="2339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Подпрограмма "Создание условий для жилищного строительства"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256 618,0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192 108,7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74,9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7338468"/>
                  </a:ext>
                </a:extLst>
              </a:tr>
              <a:tr h="2339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Подпрограмма "Обеспечение жильем молодых семей"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16 701,1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16 700,9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4025180"/>
                  </a:ext>
                </a:extLst>
              </a:tr>
              <a:tr h="6786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Подпрограмма "Обеспечение жильем детей-сирот и детей, оставшихся без попечения родителей, лиц из числа детей-сирот и детей, оставшихся без попечения родителей"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85 511,0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85 179,9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99,6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04394288"/>
                  </a:ext>
                </a:extLst>
              </a:tr>
              <a:tr h="4562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Подпрограмма "Обеспечение жильем отдельных категорий граждан за счет средств федерального бюджета"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5 100,0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4 942,7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96,9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5256319"/>
                  </a:ext>
                </a:extLst>
              </a:tr>
              <a:tr h="4562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Муниципальная программа "Развитие инженерной инфраструктуры, </a:t>
                      </a:r>
                      <a:r>
                        <a:rPr lang="ru-RU" sz="1200" b="1" u="none" strike="noStrike" dirty="0" err="1">
                          <a:effectLst/>
                        </a:rPr>
                        <a:t>энергоэффективности</a:t>
                      </a:r>
                      <a:r>
                        <a:rPr lang="ru-RU" sz="1200" b="1" u="none" strike="noStrike" dirty="0">
                          <a:effectLst/>
                        </a:rPr>
                        <a:t> и отрасли обращения с отходами"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91 636,4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85 269,4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93,1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51245080"/>
                  </a:ext>
                </a:extLst>
              </a:tr>
              <a:tr h="2339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Подпрограмма "Чистая вода"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10 713,6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10 600,2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98,9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9849932"/>
                  </a:ext>
                </a:extLst>
              </a:tr>
              <a:tr h="2339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Подпрограмма "Объекты теплоснабжения, инженерные коммуникации"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61 831,2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56 248,7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91,0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85328464"/>
                  </a:ext>
                </a:extLst>
              </a:tr>
              <a:tr h="4562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Подпрограмма "Энергосбережение и повышение энергетической эффективности"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3 420,6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3 420,6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93457151"/>
                  </a:ext>
                </a:extLst>
              </a:tr>
              <a:tr h="2339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Обеспечивающая подпрограмма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9 000,0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9 000,0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1927993"/>
                  </a:ext>
                </a:extLst>
              </a:tr>
              <a:tr h="4562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Подпрограмма "Реализация полномочий в сфере жилищно-коммунального хозяйства"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6 671,0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6 000,0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89,9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3583209"/>
                  </a:ext>
                </a:extLst>
              </a:tr>
              <a:tr h="2339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Муниципальная программа "Предпринимательство"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2 000,0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effectLst/>
                        </a:rPr>
                        <a:t>2 000,0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2509310"/>
                  </a:ext>
                </a:extLst>
              </a:tr>
              <a:tr h="2339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Подпрограмма "Развитие малого и среднего предпринимательства"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2 000,0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2 000,0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8454751"/>
                  </a:ext>
                </a:extLst>
              </a:tr>
              <a:tr h="4562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Муниципальная программа "Управление имуществом и муниципальными финансами"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788 244,2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777 503,9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98,6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1020476"/>
                  </a:ext>
                </a:extLst>
              </a:tr>
              <a:tr h="2339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Подпрограмма "Эффективное управление имущественным комплексом"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72 063,1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71 224,3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98,8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3582955"/>
                  </a:ext>
                </a:extLst>
              </a:tr>
              <a:tr h="2339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Подпрограмма "Управление муниципальным долгом"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560,4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560,4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4882768"/>
                  </a:ext>
                </a:extLst>
              </a:tr>
              <a:tr h="2339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Обеспечивающая подпрограмма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715 620,7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705 719,1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98,6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9022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6897144"/>
      </p:ext>
    </p:extLst>
  </p:cSld>
  <p:clrMapOvr>
    <a:masterClrMapping/>
  </p:clrMapOvr>
  <p:transition>
    <p:dissolv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городского округа Ступино Московской области по муниципальным программам и непрограммным направлениям деятельности  за 2023 год (тыс. руб.)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965199"/>
              </p:ext>
            </p:extLst>
          </p:nvPr>
        </p:nvGraphicFramePr>
        <p:xfrm>
          <a:off x="129309" y="584193"/>
          <a:ext cx="8876146" cy="61398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055">
                  <a:extLst>
                    <a:ext uri="{9D8B030D-6E8A-4147-A177-3AD203B41FA5}">
                      <a16:colId xmlns:a16="http://schemas.microsoft.com/office/drawing/2014/main" val="1261384064"/>
                    </a:ext>
                  </a:extLst>
                </a:gridCol>
                <a:gridCol w="5380349">
                  <a:extLst>
                    <a:ext uri="{9D8B030D-6E8A-4147-A177-3AD203B41FA5}">
                      <a16:colId xmlns:a16="http://schemas.microsoft.com/office/drawing/2014/main" val="1003492562"/>
                    </a:ext>
                  </a:extLst>
                </a:gridCol>
                <a:gridCol w="1113490">
                  <a:extLst>
                    <a:ext uri="{9D8B030D-6E8A-4147-A177-3AD203B41FA5}">
                      <a16:colId xmlns:a16="http://schemas.microsoft.com/office/drawing/2014/main" val="3981111931"/>
                    </a:ext>
                  </a:extLst>
                </a:gridCol>
                <a:gridCol w="1277776">
                  <a:extLst>
                    <a:ext uri="{9D8B030D-6E8A-4147-A177-3AD203B41FA5}">
                      <a16:colId xmlns:a16="http://schemas.microsoft.com/office/drawing/2014/main" val="4001208978"/>
                    </a:ext>
                  </a:extLst>
                </a:gridCol>
                <a:gridCol w="1040476">
                  <a:extLst>
                    <a:ext uri="{9D8B030D-6E8A-4147-A177-3AD203B41FA5}">
                      <a16:colId xmlns:a16="http://schemas.microsoft.com/office/drawing/2014/main" val="2856639248"/>
                    </a:ext>
                  </a:extLst>
                </a:gridCol>
              </a:tblGrid>
              <a:tr h="45913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Наименование муниципальной программы/подпрограммы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Уточненный план 2023 года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Исполнено за 2023 год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% исполнения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78476"/>
                  </a:ext>
                </a:extLst>
              </a:tr>
              <a:tr h="5890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Муниципальная программа "Развитие институтов гражданского общества, повышение эффективности местного самоуправления и реализации молодежной политики"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81 356,1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81 066,6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99,6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7061080"/>
                  </a:ext>
                </a:extLst>
              </a:tr>
              <a:tr h="5890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Подпрограмма "Развитие системы информирования населения о деятельности органов местного самоуправления городских округов Московской области, создание доступной современной </a:t>
                      </a:r>
                      <a:r>
                        <a:rPr lang="ru-RU" sz="1200" u="none" strike="noStrike" dirty="0" err="1">
                          <a:effectLst/>
                        </a:rPr>
                        <a:t>медиасреды</a:t>
                      </a:r>
                      <a:r>
                        <a:rPr lang="ru-RU" sz="1200" u="none" strike="noStrike" dirty="0">
                          <a:effectLst/>
                        </a:rPr>
                        <a:t>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18 615,4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18 588,3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99,9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7127159"/>
                  </a:ext>
                </a:extLst>
              </a:tr>
              <a:tr h="2030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Подпрограмма "Эффективное местное самоуправление"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2 157,6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1 895,2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87,8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23649"/>
                  </a:ext>
                </a:extLst>
              </a:tr>
              <a:tr h="2030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Подпрограмма "Молодежь Подмосковья"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1 856,0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1 856,0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0999562"/>
                  </a:ext>
                </a:extLst>
              </a:tr>
              <a:tr h="3960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Подпрограмма "Развитие добровольчества (волонтерства) в городском округе Московской области"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235,8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235,8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8676573"/>
                  </a:ext>
                </a:extLst>
              </a:tr>
              <a:tr h="2030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Обеспечивающая подпрограмма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58 491,3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58 491,2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3599887"/>
                  </a:ext>
                </a:extLst>
              </a:tr>
              <a:tr h="3960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Муниципальная программа "Развитие и функционирование дорожно-транспортного комплекса"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480 021,2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469 883,9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97,9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762315"/>
                  </a:ext>
                </a:extLst>
              </a:tr>
              <a:tr h="2030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Подпрограмма "Пассажирский транспорт общего пользования"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68 504,4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66 193,0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96,6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9394100"/>
                  </a:ext>
                </a:extLst>
              </a:tr>
              <a:tr h="2030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Подпрограмма "Дороги Подмосковья"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411 516,8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403 690,9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98,1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3227122"/>
                  </a:ext>
                </a:extLst>
              </a:tr>
              <a:tr h="3094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Муниципальная программа "Цифровое муниципальное образование"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115 531,4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113 621,0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98,3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434425"/>
                  </a:ext>
                </a:extLst>
              </a:tr>
              <a:tr h="5890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Подпрограмма "Повышение качества и доступности предоставления государственных и муниципальных услуг на базе многофункциональных центров предоставления государственных и муниципальных услуг"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1 670,0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1 670,0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1279615"/>
                  </a:ext>
                </a:extLst>
              </a:tr>
              <a:tr h="5890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Подпрограмма "Развитие информационной и технологической инфраструктуры экосистемы цифровой экономики муниципального образования Московской области"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12 209,4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12 207,2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3969779"/>
                  </a:ext>
                </a:extLst>
              </a:tr>
              <a:tr h="2030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Обеспечивающая подпрограмма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95 663,0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93 775,1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98,0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8187668"/>
                  </a:ext>
                </a:extLst>
              </a:tr>
              <a:tr h="2030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Подпрограмма "Развитие архивного дела"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5 989,0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5 968,7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99,7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295039"/>
                  </a:ext>
                </a:extLst>
              </a:tr>
              <a:tr h="2030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Муниципальная программа "Архитектура и градостроительство"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22 845,7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22 760,8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99,6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0893031"/>
                  </a:ext>
                </a:extLst>
              </a:tr>
              <a:tr h="3960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Подпрограмма "Реализация политики пространственного развития городского округа"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3 067,3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2 982,4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97,2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4788203"/>
                  </a:ext>
                </a:extLst>
              </a:tr>
              <a:tr h="2030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Обеспечивающая подпрограмма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19 778,4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19 778,4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57" marR="9457" marT="94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50583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7426087"/>
      </p:ext>
    </p:extLst>
  </p:cSld>
  <p:clrMapOvr>
    <a:masterClrMapping/>
  </p:clrMapOvr>
  <p:transition>
    <p:dissolv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городского округа Ступино Московской области по муниципальным программам и непрограммным направлениям деятельности  за 2023 год (тыс. руб.)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405175"/>
              </p:ext>
            </p:extLst>
          </p:nvPr>
        </p:nvGraphicFramePr>
        <p:xfrm>
          <a:off x="175490" y="584198"/>
          <a:ext cx="8802254" cy="61029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59">
                  <a:extLst>
                    <a:ext uri="{9D8B030D-6E8A-4147-A177-3AD203B41FA5}">
                      <a16:colId xmlns:a16="http://schemas.microsoft.com/office/drawing/2014/main" val="835860182"/>
                    </a:ext>
                  </a:extLst>
                </a:gridCol>
                <a:gridCol w="5335658">
                  <a:extLst>
                    <a:ext uri="{9D8B030D-6E8A-4147-A177-3AD203B41FA5}">
                      <a16:colId xmlns:a16="http://schemas.microsoft.com/office/drawing/2014/main" val="3927036069"/>
                    </a:ext>
                  </a:extLst>
                </a:gridCol>
                <a:gridCol w="1104242">
                  <a:extLst>
                    <a:ext uri="{9D8B030D-6E8A-4147-A177-3AD203B41FA5}">
                      <a16:colId xmlns:a16="http://schemas.microsoft.com/office/drawing/2014/main" val="3811041496"/>
                    </a:ext>
                  </a:extLst>
                </a:gridCol>
                <a:gridCol w="1267162">
                  <a:extLst>
                    <a:ext uri="{9D8B030D-6E8A-4147-A177-3AD203B41FA5}">
                      <a16:colId xmlns:a16="http://schemas.microsoft.com/office/drawing/2014/main" val="2755453389"/>
                    </a:ext>
                  </a:extLst>
                </a:gridCol>
                <a:gridCol w="1031833">
                  <a:extLst>
                    <a:ext uri="{9D8B030D-6E8A-4147-A177-3AD203B41FA5}">
                      <a16:colId xmlns:a16="http://schemas.microsoft.com/office/drawing/2014/main" val="2090123376"/>
                    </a:ext>
                  </a:extLst>
                </a:gridCol>
              </a:tblGrid>
              <a:tr h="65071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Наименование муниципальной программы/подпрограммы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Уточненный план 2023 года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Исполнено за 2023 год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% исполнения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4847079"/>
                  </a:ext>
                </a:extLst>
              </a:tr>
              <a:tr h="4375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Муниципальная программа "Формирование современной комфортной городской среды"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1 379 912,1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1 348 014,5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97,7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4969595"/>
                  </a:ext>
                </a:extLst>
              </a:tr>
              <a:tr h="2243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Подпрограмма "Комфортная городская среда"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534 857,1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528 069,9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98,7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3059495"/>
                  </a:ext>
                </a:extLst>
              </a:tr>
              <a:tr h="8639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Подпрограмма "Создание условий для обеспечения комфортного проживания жителей, в том числе в многоквартирных домах на территории Московской области"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845 055,0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819 944,6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97,0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604558"/>
                  </a:ext>
                </a:extLst>
              </a:tr>
              <a:tr h="4375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Муниципальная программа "Строительство объектов социальной инфраструктуры"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1 625 956,3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1 625 717,9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671832"/>
                  </a:ext>
                </a:extLst>
              </a:tr>
              <a:tr h="4375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Подпрограмма "Строительство (реконструкция), капитальный ремонт объектов образования"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1 625 956,3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1 625 717,9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2329546"/>
                  </a:ext>
                </a:extLst>
              </a:tr>
              <a:tr h="4375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Муниципальная программа "Переселение граждан из аварийного жилищного фонда"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225 383,7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213 741,3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94,8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513516"/>
                  </a:ext>
                </a:extLst>
              </a:tr>
              <a:tr h="6507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Подпрограмма "Обеспечение мероприятий по переселению граждан из аварийного жилищного фонда в Московской области"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209 647,8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198 051,9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94,5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0760928"/>
                  </a:ext>
                </a:extLst>
              </a:tr>
              <a:tr h="8639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Подпрограмма "Обеспечение мероприятий по завершению адресной программы "Переселение граждан из аварийного жилищного фонда в Московской области"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15 736,0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15 689,4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99,7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00284"/>
                  </a:ext>
                </a:extLst>
              </a:tr>
              <a:tr h="4375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Руководство и управление в сфере установленных функций органов местного самоуправления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19 754,8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18 366,1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93,0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5382036"/>
                  </a:ext>
                </a:extLst>
              </a:tr>
              <a:tr h="2243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Непрограммные расходы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effectLst/>
                        </a:rPr>
                        <a:t>456 461,1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174 129,9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38,1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9815730"/>
                  </a:ext>
                </a:extLst>
              </a:tr>
              <a:tr h="43751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Итого: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11 316 596,7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10 770 169,1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95,2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9852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013711"/>
      </p:ext>
    </p:extLst>
  </p:cSld>
  <p:clrMapOvr>
    <a:masterClrMapping/>
  </p:clrMapOvr>
  <p:transition>
    <p:dissolv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целевых показателях муниципальных программ за 2023 год </a:t>
            </a:r>
          </a:p>
        </p:txBody>
      </p:sp>
      <p:sp>
        <p:nvSpPr>
          <p:cNvPr id="59395" name="Прямоугольник 3"/>
          <p:cNvSpPr>
            <a:spLocks noChangeArrowheads="1"/>
          </p:cNvSpPr>
          <p:nvPr/>
        </p:nvSpPr>
        <p:spPr bwMode="auto">
          <a:xfrm>
            <a:off x="0" y="584200"/>
            <a:ext cx="9144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"Здравоохранение"</a:t>
            </a:r>
            <a:endParaRPr lang="ru-RU" altLang="ru-RU" sz="16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713612"/>
              </p:ext>
            </p:extLst>
          </p:nvPr>
        </p:nvGraphicFramePr>
        <p:xfrm>
          <a:off x="157020" y="1261672"/>
          <a:ext cx="8829960" cy="53596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6934">
                  <a:extLst>
                    <a:ext uri="{9D8B030D-6E8A-4147-A177-3AD203B41FA5}">
                      <a16:colId xmlns:a16="http://schemas.microsoft.com/office/drawing/2014/main" val="1044233966"/>
                    </a:ext>
                  </a:extLst>
                </a:gridCol>
                <a:gridCol w="2388773">
                  <a:extLst>
                    <a:ext uri="{9D8B030D-6E8A-4147-A177-3AD203B41FA5}">
                      <a16:colId xmlns:a16="http://schemas.microsoft.com/office/drawing/2014/main" val="779797985"/>
                    </a:ext>
                  </a:extLst>
                </a:gridCol>
                <a:gridCol w="1043709">
                  <a:extLst>
                    <a:ext uri="{9D8B030D-6E8A-4147-A177-3AD203B41FA5}">
                      <a16:colId xmlns:a16="http://schemas.microsoft.com/office/drawing/2014/main" val="3160259420"/>
                    </a:ext>
                  </a:extLst>
                </a:gridCol>
                <a:gridCol w="1071419">
                  <a:extLst>
                    <a:ext uri="{9D8B030D-6E8A-4147-A177-3AD203B41FA5}">
                      <a16:colId xmlns:a16="http://schemas.microsoft.com/office/drawing/2014/main" val="127093725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562558897"/>
                    </a:ext>
                  </a:extLst>
                </a:gridCol>
                <a:gridCol w="960581">
                  <a:extLst>
                    <a:ext uri="{9D8B030D-6E8A-4147-A177-3AD203B41FA5}">
                      <a16:colId xmlns:a16="http://schemas.microsoft.com/office/drawing/2014/main" val="2968665527"/>
                    </a:ext>
                  </a:extLst>
                </a:gridCol>
                <a:gridCol w="1662544">
                  <a:extLst>
                    <a:ext uri="{9D8B030D-6E8A-4147-A177-3AD203B41FA5}">
                      <a16:colId xmlns:a16="http://schemas.microsoft.com/office/drawing/2014/main" val="1304121103"/>
                    </a:ext>
                  </a:extLst>
                </a:gridCol>
              </a:tblGrid>
              <a:tr h="26901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МП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r>
                        <a:rPr lang="ru-RU" sz="1200" b="0" i="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целевого показателя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Единица измерения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Базовое значение показателя (на начало реализации Программы)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Планируемое значение показателя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Достигнутое значение показателя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Причины неисполнения показателя</a:t>
                      </a:r>
                      <a:b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ru-RU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386468"/>
                  </a:ext>
                </a:extLst>
              </a:tr>
              <a:tr h="467651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 Здравоохранение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5772396"/>
                  </a:ext>
                </a:extLst>
              </a:tr>
              <a:tr h="9121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Диспансеризация определенных групп взрослого населения Московской области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Процент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184,67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97,9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В</a:t>
                      </a:r>
                      <a:r>
                        <a:rPr lang="ru-RU" sz="12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связи с естественной убылью жителей и большим количеством коммерческих медицинских учреждений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4251316"/>
                  </a:ext>
                </a:extLst>
              </a:tr>
              <a:tr h="9121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Жилье – медикам, нуждающихся в обеспечении жильем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Процент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009126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целевых показателях муниципальных программ за 2023 год </a:t>
            </a:r>
          </a:p>
        </p:txBody>
      </p:sp>
      <p:sp>
        <p:nvSpPr>
          <p:cNvPr id="65539" name="Прямоугольник 2"/>
          <p:cNvSpPr>
            <a:spLocks noChangeArrowheads="1"/>
          </p:cNvSpPr>
          <p:nvPr/>
        </p:nvSpPr>
        <p:spPr bwMode="auto">
          <a:xfrm>
            <a:off x="0" y="399256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"Культура и туризм"</a:t>
            </a:r>
            <a:endParaRPr lang="ru-RU" alt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825059"/>
              </p:ext>
            </p:extLst>
          </p:nvPr>
        </p:nvGraphicFramePr>
        <p:xfrm>
          <a:off x="147781" y="769145"/>
          <a:ext cx="8866908" cy="59364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9807">
                  <a:extLst>
                    <a:ext uri="{9D8B030D-6E8A-4147-A177-3AD203B41FA5}">
                      <a16:colId xmlns:a16="http://schemas.microsoft.com/office/drawing/2014/main" val="408235728"/>
                    </a:ext>
                  </a:extLst>
                </a:gridCol>
                <a:gridCol w="3635865">
                  <a:extLst>
                    <a:ext uri="{9D8B030D-6E8A-4147-A177-3AD203B41FA5}">
                      <a16:colId xmlns:a16="http://schemas.microsoft.com/office/drawing/2014/main" val="3382220760"/>
                    </a:ext>
                  </a:extLst>
                </a:gridCol>
                <a:gridCol w="919744">
                  <a:extLst>
                    <a:ext uri="{9D8B030D-6E8A-4147-A177-3AD203B41FA5}">
                      <a16:colId xmlns:a16="http://schemas.microsoft.com/office/drawing/2014/main" val="450647509"/>
                    </a:ext>
                  </a:extLst>
                </a:gridCol>
                <a:gridCol w="905373">
                  <a:extLst>
                    <a:ext uri="{9D8B030D-6E8A-4147-A177-3AD203B41FA5}">
                      <a16:colId xmlns:a16="http://schemas.microsoft.com/office/drawing/2014/main" val="3661086823"/>
                    </a:ext>
                  </a:extLst>
                </a:gridCol>
                <a:gridCol w="905373">
                  <a:extLst>
                    <a:ext uri="{9D8B030D-6E8A-4147-A177-3AD203B41FA5}">
                      <a16:colId xmlns:a16="http://schemas.microsoft.com/office/drawing/2014/main" val="2625590163"/>
                    </a:ext>
                  </a:extLst>
                </a:gridCol>
                <a:gridCol w="905373">
                  <a:extLst>
                    <a:ext uri="{9D8B030D-6E8A-4147-A177-3AD203B41FA5}">
                      <a16:colId xmlns:a16="http://schemas.microsoft.com/office/drawing/2014/main" val="1106654889"/>
                    </a:ext>
                  </a:extLst>
                </a:gridCol>
                <a:gridCol w="905373">
                  <a:extLst>
                    <a:ext uri="{9D8B030D-6E8A-4147-A177-3AD203B41FA5}">
                      <a16:colId xmlns:a16="http://schemas.microsoft.com/office/drawing/2014/main" val="2906996384"/>
                    </a:ext>
                  </a:extLst>
                </a:gridCol>
              </a:tblGrid>
              <a:tr h="11477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МП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8" marR="6758" marT="6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r>
                        <a:rPr lang="ru-RU" sz="1000" b="0" i="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целевого показателя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58" marR="6758" marT="6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Единица измерения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8" marR="6758" marT="6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Базовое значение показателя (на начало реализации Программы)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8" marR="6758" marT="6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Планируемое значение показателя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8" marR="6758" marT="6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Достигнутое значение показателя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8" marR="6758" marT="6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Причины неисполнения показателя</a:t>
                      </a:r>
                      <a:br>
                        <a:rPr lang="ru-RU" sz="1000" u="none" strike="noStrike">
                          <a:effectLst/>
                        </a:rPr>
                      </a:b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8" marR="6758" marT="6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8311344"/>
                  </a:ext>
                </a:extLst>
              </a:tr>
              <a:tr h="171069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02. Культура и туризм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8" marR="6758" marT="6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8" marR="6758" marT="6758" marB="0" anchor="b"/>
                </a:tc>
                <a:extLst>
                  <a:ext uri="{0D108BD9-81ED-4DB2-BD59-A6C34878D82A}">
                    <a16:rowId xmlns:a16="http://schemas.microsoft.com/office/drawing/2014/main" val="1482360213"/>
                  </a:ext>
                </a:extLst>
              </a:tr>
              <a:tr h="6647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8" marR="6758" marT="6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2023 Количество оснащенных образовательных учреждений в сфере культуры (детских школ искусств по видам искусств и училищ) музыкальными инструментами, оборудованием и учебными материалами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8" marR="6758" marT="6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единиц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8" marR="6758" marT="6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X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8" marR="6758" marT="6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X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8" marR="6758" marT="6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Х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8" marR="6758" marT="6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8" marR="6758" marT="6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2611820"/>
                  </a:ext>
                </a:extLst>
              </a:tr>
              <a:tr h="5801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2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8" marR="6758" marT="6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2023 Количество реконструированных и (или) капитально отремонтированных региональных и муниципальных детских школ искусств по видам искусств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8" marR="6758" marT="6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единиц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8" marR="6758" marT="6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X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8" marR="6758" marT="6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X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8" marR="6758" marT="6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Х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8" marR="6758" marT="6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8" marR="6758" marT="6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5297296"/>
                  </a:ext>
                </a:extLst>
              </a:tr>
              <a:tr h="2163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3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8" marR="6758" marT="6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2023 Число посещений культурных мероприятий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8" marR="6758" marT="6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Тысяча единиц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8" marR="6758" marT="6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1045,817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8" marR="6758" marT="6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1134,038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8" marR="6758" marT="6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1135,7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8" marR="6758" marT="6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8" marR="6758" marT="6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0532543"/>
                  </a:ext>
                </a:extLst>
              </a:tr>
              <a:tr h="3933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4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8" marR="6758" marT="6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Доля детей в возрасте от 5 до 18 лет, охваченных дополнительным образованием сферы культуры 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8" marR="6758" marT="6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Процент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8" marR="6758" marT="6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15,3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8" marR="6758" marT="6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15,4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8" marR="6758" marT="6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15,6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8" marR="6758" marT="6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8" marR="6758" marT="6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1550090"/>
                  </a:ext>
                </a:extLst>
              </a:tr>
              <a:tr h="8358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5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8" marR="6758" marT="6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Доля детей, осваивающих дополнительные предпрофессиональные программы в области искусств за счет бюджетных средств от общего количества обучающихся в детских школах искусств за счет бюджетных средств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8" marR="6758" marT="6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Процент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8" marR="6758" marT="6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15,3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8" marR="6758" marT="6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15,5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8" marR="6758" marT="6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15,6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8" marR="6758" marT="6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8" marR="6758" marT="6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8814117"/>
                  </a:ext>
                </a:extLst>
              </a:tr>
              <a:tr h="9806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6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8" marR="6758" marT="6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Доля приоритетных объектов, доступных для инвалидов и других маломобильных групп населения в сфере культуры и дополнительного образования сферы культуры, в общем количестве приоритетных объектов в сфере культуры и дополнительного образования сферы культуры в Московской области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8" marR="6758" marT="6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Процент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8" marR="6758" marT="6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-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8" marR="6758" marT="6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8" marR="6758" marT="6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8" marR="6758" marT="6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8" marR="6758" marT="6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3307505"/>
                  </a:ext>
                </a:extLst>
              </a:tr>
              <a:tr h="4451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7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8" marR="6758" marT="6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Количество граждан, принимающих участие в добровольческой деятельности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8" marR="6758" marT="6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единиц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8" marR="6758" marT="6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49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8" marR="6758" marT="6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65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8" marR="6758" marT="6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65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8" marR="6758" marT="6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8" marR="6758" marT="6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5016005"/>
                  </a:ext>
                </a:extLst>
              </a:tr>
              <a:tr h="5014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8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8" marR="6758" marT="6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Количество объектов культурного наследия, находящихся в собственности муниципальных образований, по которым в текущем году разработана проектная документация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8" marR="6758" marT="6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Единица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8" marR="6758" marT="6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8" marR="6758" marT="6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8" marR="6758" marT="6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8" marR="6758" marT="6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8" marR="6758" marT="6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35132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целевых показателях муниципальных программ за 2023 год </a:t>
            </a:r>
          </a:p>
        </p:txBody>
      </p:sp>
      <p:sp>
        <p:nvSpPr>
          <p:cNvPr id="71683" name="Прямоугольник 2"/>
          <p:cNvSpPr>
            <a:spLocks noChangeArrowheads="1"/>
          </p:cNvSpPr>
          <p:nvPr/>
        </p:nvSpPr>
        <p:spPr bwMode="auto">
          <a:xfrm>
            <a:off x="0" y="430213"/>
            <a:ext cx="9144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"Культура и туризм"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999760"/>
              </p:ext>
            </p:extLst>
          </p:nvPr>
        </p:nvGraphicFramePr>
        <p:xfrm>
          <a:off x="193963" y="769938"/>
          <a:ext cx="8793017" cy="58987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5637">
                  <a:extLst>
                    <a:ext uri="{9D8B030D-6E8A-4147-A177-3AD203B41FA5}">
                      <a16:colId xmlns:a16="http://schemas.microsoft.com/office/drawing/2014/main" val="260848450"/>
                    </a:ext>
                  </a:extLst>
                </a:gridCol>
                <a:gridCol w="3873988">
                  <a:extLst>
                    <a:ext uri="{9D8B030D-6E8A-4147-A177-3AD203B41FA5}">
                      <a16:colId xmlns:a16="http://schemas.microsoft.com/office/drawing/2014/main" val="864249432"/>
                    </a:ext>
                  </a:extLst>
                </a:gridCol>
                <a:gridCol w="912080">
                  <a:extLst>
                    <a:ext uri="{9D8B030D-6E8A-4147-A177-3AD203B41FA5}">
                      <a16:colId xmlns:a16="http://schemas.microsoft.com/office/drawing/2014/main" val="2704542578"/>
                    </a:ext>
                  </a:extLst>
                </a:gridCol>
                <a:gridCol w="897828">
                  <a:extLst>
                    <a:ext uri="{9D8B030D-6E8A-4147-A177-3AD203B41FA5}">
                      <a16:colId xmlns:a16="http://schemas.microsoft.com/office/drawing/2014/main" val="1751987243"/>
                    </a:ext>
                  </a:extLst>
                </a:gridCol>
                <a:gridCol w="897828">
                  <a:extLst>
                    <a:ext uri="{9D8B030D-6E8A-4147-A177-3AD203B41FA5}">
                      <a16:colId xmlns:a16="http://schemas.microsoft.com/office/drawing/2014/main" val="2583456260"/>
                    </a:ext>
                  </a:extLst>
                </a:gridCol>
                <a:gridCol w="897828">
                  <a:extLst>
                    <a:ext uri="{9D8B030D-6E8A-4147-A177-3AD203B41FA5}">
                      <a16:colId xmlns:a16="http://schemas.microsoft.com/office/drawing/2014/main" val="1425015372"/>
                    </a:ext>
                  </a:extLst>
                </a:gridCol>
                <a:gridCol w="897828">
                  <a:extLst>
                    <a:ext uri="{9D8B030D-6E8A-4147-A177-3AD203B41FA5}">
                      <a16:colId xmlns:a16="http://schemas.microsoft.com/office/drawing/2014/main" val="3694339285"/>
                    </a:ext>
                  </a:extLst>
                </a:gridCol>
              </a:tblGrid>
              <a:tr h="10020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МП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r>
                        <a:rPr lang="ru-RU" sz="1000" b="0" i="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целевого показателя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Единица измерения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Базовое значение показателя (на начало реализации Программы)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Планируемое значение показателя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Достигнутое значение показателя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Причины неисполнения показателя</a:t>
                      </a:r>
                      <a:br>
                        <a:rPr lang="ru-RU" sz="1000" u="none" strike="noStrike">
                          <a:effectLst/>
                        </a:rPr>
                      </a:b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8518099"/>
                  </a:ext>
                </a:extLst>
              </a:tr>
              <a:tr h="3409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9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Количество организаций культуры, получивших современное оборудование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единиц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2690249"/>
                  </a:ext>
                </a:extLst>
              </a:tr>
              <a:tr h="5061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10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Количество оснащенных образовательных организаций в сфере культуры (детские школы искусств по видам искусств и училищ) музыкальными инструментами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единиц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2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5587627"/>
                  </a:ext>
                </a:extLst>
              </a:tr>
              <a:tr h="3409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11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Количество переоснащенных муниципальных библиотек по модельному стандарту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Единица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23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23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23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5908813"/>
                  </a:ext>
                </a:extLst>
              </a:tr>
              <a:tr h="3409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12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Количество поддержанных творческих инициатив и проектов (нарастающим итогом)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единиц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3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4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6226229"/>
                  </a:ext>
                </a:extLst>
              </a:tr>
              <a:tr h="5061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13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Количество посещений организаций культуры по отношению к уровню 2017 года (в части посещений библиотек)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Процент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110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113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113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94101"/>
                  </a:ext>
                </a:extLst>
              </a:tr>
              <a:tr h="5061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14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Количество созданных (реконструированных) и капитально отремонтированных объектов организаций культуры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единиц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043770"/>
                  </a:ext>
                </a:extLst>
              </a:tr>
              <a:tr h="3409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15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Обеспечение роста числа пользователей муниципальных библиотек Московской области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Человек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45600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45800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45810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062690"/>
                  </a:ext>
                </a:extLst>
              </a:tr>
              <a:tr h="6714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16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Увеличение доли объектов культурного наследия, находящихся в собственности муниципального образования на которые установлены информационные надписи 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Процент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7165608"/>
                  </a:ext>
                </a:extLst>
              </a:tr>
              <a:tr h="11673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17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Увеличение доли объектов культурного наследия, находящихся в собственности муниципального образования, по которым проведены работы по сохранению, в общем количестве объектов культурного наследия, находящихся в собственности муниципальных образований, нуждающихся в указанных работах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Процент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7557692"/>
                  </a:ext>
                </a:extLst>
              </a:tr>
              <a:tr h="1756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18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Цифровизация музейных фондов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Единица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50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70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75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006142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целевых показателях муниципальных программ за 2023 год </a:t>
            </a:r>
          </a:p>
        </p:txBody>
      </p:sp>
      <p:sp>
        <p:nvSpPr>
          <p:cNvPr id="75779" name="Прямоугольник 2"/>
          <p:cNvSpPr>
            <a:spLocks noChangeArrowheads="1"/>
          </p:cNvSpPr>
          <p:nvPr/>
        </p:nvSpPr>
        <p:spPr bwMode="auto">
          <a:xfrm>
            <a:off x="0" y="584200"/>
            <a:ext cx="9144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"Образование"</a:t>
            </a:r>
            <a:endParaRPr lang="ru-RU" altLang="ru-RU" sz="16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511560"/>
              </p:ext>
            </p:extLst>
          </p:nvPr>
        </p:nvGraphicFramePr>
        <p:xfrm>
          <a:off x="193962" y="923925"/>
          <a:ext cx="8783784" cy="57435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3341">
                  <a:extLst>
                    <a:ext uri="{9D8B030D-6E8A-4147-A177-3AD203B41FA5}">
                      <a16:colId xmlns:a16="http://schemas.microsoft.com/office/drawing/2014/main" val="2869243415"/>
                    </a:ext>
                  </a:extLst>
                </a:gridCol>
                <a:gridCol w="3601777">
                  <a:extLst>
                    <a:ext uri="{9D8B030D-6E8A-4147-A177-3AD203B41FA5}">
                      <a16:colId xmlns:a16="http://schemas.microsoft.com/office/drawing/2014/main" val="2650876869"/>
                    </a:ext>
                  </a:extLst>
                </a:gridCol>
                <a:gridCol w="911122">
                  <a:extLst>
                    <a:ext uri="{9D8B030D-6E8A-4147-A177-3AD203B41FA5}">
                      <a16:colId xmlns:a16="http://schemas.microsoft.com/office/drawing/2014/main" val="3272317122"/>
                    </a:ext>
                  </a:extLst>
                </a:gridCol>
                <a:gridCol w="896886">
                  <a:extLst>
                    <a:ext uri="{9D8B030D-6E8A-4147-A177-3AD203B41FA5}">
                      <a16:colId xmlns:a16="http://schemas.microsoft.com/office/drawing/2014/main" val="806978511"/>
                    </a:ext>
                  </a:extLst>
                </a:gridCol>
                <a:gridCol w="896886">
                  <a:extLst>
                    <a:ext uri="{9D8B030D-6E8A-4147-A177-3AD203B41FA5}">
                      <a16:colId xmlns:a16="http://schemas.microsoft.com/office/drawing/2014/main" val="1982805710"/>
                    </a:ext>
                  </a:extLst>
                </a:gridCol>
                <a:gridCol w="896886">
                  <a:extLst>
                    <a:ext uri="{9D8B030D-6E8A-4147-A177-3AD203B41FA5}">
                      <a16:colId xmlns:a16="http://schemas.microsoft.com/office/drawing/2014/main" val="3942720943"/>
                    </a:ext>
                  </a:extLst>
                </a:gridCol>
                <a:gridCol w="896886">
                  <a:extLst>
                    <a:ext uri="{9D8B030D-6E8A-4147-A177-3AD203B41FA5}">
                      <a16:colId xmlns:a16="http://schemas.microsoft.com/office/drawing/2014/main" val="34943699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МП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r>
                        <a:rPr lang="ru-RU" sz="1000" b="0" i="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целевого показателя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Единица измерения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Базовое значение показателя (на начало реализации Программы)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Планируемое значение показателя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Достигнутое значение показателя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Причины неисполнения показателя</a:t>
                      </a:r>
                      <a:br>
                        <a:rPr lang="ru-RU" sz="1000" u="none" strike="noStrike">
                          <a:effectLst/>
                        </a:rPr>
                      </a:b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2489545"/>
                  </a:ext>
                </a:extLst>
              </a:tr>
              <a:tr h="14287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03. Образование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146145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2023 В общеобразовательных организациях, расположенных в сельской местности и малых городах, созданы и функционируют центры образования естественно-научной и технологической направленностей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Единица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4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2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2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055025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2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2023 Доля выпускников текущего года, набравших 250 баллов и более по 3 предметам, к общему количеству выпускников текущего года, сдававших ЕГЭ по 3 и более предметам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Процент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14,65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14,7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14,7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877099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3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2023 Доля детей в возрасте от 5 до 18 лет, охваченных дополнительным образованием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Процент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83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87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87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37933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4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2023 Доля обучающихся, получающих начальное общее образование в государственных и муниципальных образовательных организациях, получающих бесплатное горячее питание, к общему количеству обучающихся, получающих начальное общее образование в государственных и муниципальных образовательных организациях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Процент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1755779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5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2023 Доступность дошкольного образования для детей в возрасте до 3-х лет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Процент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6837977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6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2023 Доступность дошкольного образования для детей в возрасте от трех до семи лет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Процент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744927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7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2023 Количество объектов, в которых в полном объеме выполнены мероприятия по капитальному ремонту общеобразовательных организаций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Единица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5654779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8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2023 Количество отремонтированных дошкольных образовательных организаций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Штука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042901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9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2023 Отношение средней заработной платы педагогических работников дошкольных образовательных организаций к средней заработной плате в общеобразовательных организациях в Московской области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Процент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100,9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109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226548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745509579"/>
              </p:ext>
            </p:extLst>
          </p:nvPr>
        </p:nvGraphicFramePr>
        <p:xfrm>
          <a:off x="458052" y="-457200"/>
          <a:ext cx="11943498" cy="7939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313" y="66675"/>
            <a:ext cx="7162800" cy="86518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</a:p>
        </p:txBody>
      </p:sp>
    </p:spTree>
  </p:cSld>
  <p:clrMapOvr>
    <a:masterClrMapping/>
  </p:clrMapOvr>
  <p:transition>
    <p:dissolv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 достигнутых и плановых целевых показателях муниципальных программ за 2023 год </a:t>
            </a:r>
          </a:p>
        </p:txBody>
      </p:sp>
      <p:sp>
        <p:nvSpPr>
          <p:cNvPr id="77827" name="Прямоугольник 2"/>
          <p:cNvSpPr>
            <a:spLocks noChangeArrowheads="1"/>
          </p:cNvSpPr>
          <p:nvPr/>
        </p:nvSpPr>
        <p:spPr bwMode="auto">
          <a:xfrm>
            <a:off x="-14287" y="425626"/>
            <a:ext cx="9144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"Образование"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62411"/>
              </p:ext>
            </p:extLst>
          </p:nvPr>
        </p:nvGraphicFramePr>
        <p:xfrm>
          <a:off x="203200" y="765351"/>
          <a:ext cx="8719129" cy="58017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8312">
                  <a:extLst>
                    <a:ext uri="{9D8B030D-6E8A-4147-A177-3AD203B41FA5}">
                      <a16:colId xmlns:a16="http://schemas.microsoft.com/office/drawing/2014/main" val="2121602756"/>
                    </a:ext>
                  </a:extLst>
                </a:gridCol>
                <a:gridCol w="3575266">
                  <a:extLst>
                    <a:ext uri="{9D8B030D-6E8A-4147-A177-3AD203B41FA5}">
                      <a16:colId xmlns:a16="http://schemas.microsoft.com/office/drawing/2014/main" val="3589885065"/>
                    </a:ext>
                  </a:extLst>
                </a:gridCol>
                <a:gridCol w="904415">
                  <a:extLst>
                    <a:ext uri="{9D8B030D-6E8A-4147-A177-3AD203B41FA5}">
                      <a16:colId xmlns:a16="http://schemas.microsoft.com/office/drawing/2014/main" val="1123421185"/>
                    </a:ext>
                  </a:extLst>
                </a:gridCol>
                <a:gridCol w="890284">
                  <a:extLst>
                    <a:ext uri="{9D8B030D-6E8A-4147-A177-3AD203B41FA5}">
                      <a16:colId xmlns:a16="http://schemas.microsoft.com/office/drawing/2014/main" val="2449541667"/>
                    </a:ext>
                  </a:extLst>
                </a:gridCol>
                <a:gridCol w="890284">
                  <a:extLst>
                    <a:ext uri="{9D8B030D-6E8A-4147-A177-3AD203B41FA5}">
                      <a16:colId xmlns:a16="http://schemas.microsoft.com/office/drawing/2014/main" val="888631273"/>
                    </a:ext>
                  </a:extLst>
                </a:gridCol>
                <a:gridCol w="890284">
                  <a:extLst>
                    <a:ext uri="{9D8B030D-6E8A-4147-A177-3AD203B41FA5}">
                      <a16:colId xmlns:a16="http://schemas.microsoft.com/office/drawing/2014/main" val="2536406647"/>
                    </a:ext>
                  </a:extLst>
                </a:gridCol>
                <a:gridCol w="890284">
                  <a:extLst>
                    <a:ext uri="{9D8B030D-6E8A-4147-A177-3AD203B41FA5}">
                      <a16:colId xmlns:a16="http://schemas.microsoft.com/office/drawing/2014/main" val="2522592999"/>
                    </a:ext>
                  </a:extLst>
                </a:gridCol>
              </a:tblGrid>
              <a:tr h="11555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МП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r>
                        <a:rPr lang="ru-RU" sz="1000" b="0" i="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целевого показателя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Единица измерения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Базовое значение показателя (на начало реализации Программы)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Планируемое значение показателя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Достигнутое значение показателя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Причины неисполнения показателя</a:t>
                      </a:r>
                      <a:br>
                        <a:rPr lang="ru-RU" sz="1000" u="none" strike="noStrike">
                          <a:effectLst/>
                        </a:rPr>
                      </a:b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1289442"/>
                  </a:ext>
                </a:extLst>
              </a:tr>
              <a:tr h="7743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2023 Отношение средней заработной платы педагогических работников общеобразовательных организаций общего образования к среднемесячному доходу от трудовой деятельности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Процент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115,3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110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145,28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3486703"/>
                  </a:ext>
                </a:extLst>
              </a:tr>
              <a:tr h="7743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11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2023 Отношение средней заработной платы педагогических работников организаций дополнительного образования детей к средней заработной плате учителей в Московской области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Процент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106,93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7007356"/>
                  </a:ext>
                </a:extLst>
              </a:tr>
              <a:tr h="11555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12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2023 Поддержка образования для детей с ограниченными возможностями здоровья. Обновление материально - технической базы в организациях, осуществляющих образовательную деятельность исключительно по адаптированным основным общеобразовательным программам (нарастающим итогом)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Единица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966698"/>
                  </a:ext>
                </a:extLst>
              </a:tr>
              <a:tr h="5837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13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Доля детей-инвалидов в возрасте от 1,5 года до 7 лет, охваченных дошкольным образованием, в общей численности детей-инвалидов такого возраста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Процент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7682740"/>
                  </a:ext>
                </a:extLst>
              </a:tr>
              <a:tr h="5837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14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Доля детей-инвалидов в возрасте от 5 до 18 лет, получающих дополнительное образование, в общей численности детей-инвалидов такого возраста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Процент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50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50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50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783765"/>
                  </a:ext>
                </a:extLst>
              </a:tr>
              <a:tr h="7743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15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Доля детей-инвалидов, которым созданы условия для получения качественного начального общего, основного общего, среднего общего образования, в общей численности детей- инвалидов школьного возраста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Процент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050467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целевых показателях муниципальных программ за 2023 год </a:t>
            </a:r>
          </a:p>
        </p:txBody>
      </p:sp>
      <p:sp>
        <p:nvSpPr>
          <p:cNvPr id="81923" name="Прямоугольник 2"/>
          <p:cNvSpPr>
            <a:spLocks noChangeArrowheads="1"/>
          </p:cNvSpPr>
          <p:nvPr/>
        </p:nvSpPr>
        <p:spPr bwMode="auto">
          <a:xfrm>
            <a:off x="0" y="479425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"Социальная защита населения"</a:t>
            </a:r>
            <a:endParaRPr lang="ru-RU" altLang="ru-RU" sz="16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005284"/>
              </p:ext>
            </p:extLst>
          </p:nvPr>
        </p:nvGraphicFramePr>
        <p:xfrm>
          <a:off x="147782" y="817560"/>
          <a:ext cx="8903852" cy="61929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2682">
                  <a:extLst>
                    <a:ext uri="{9D8B030D-6E8A-4147-A177-3AD203B41FA5}">
                      <a16:colId xmlns:a16="http://schemas.microsoft.com/office/drawing/2014/main" val="1284573769"/>
                    </a:ext>
                  </a:extLst>
                </a:gridCol>
                <a:gridCol w="3651014">
                  <a:extLst>
                    <a:ext uri="{9D8B030D-6E8A-4147-A177-3AD203B41FA5}">
                      <a16:colId xmlns:a16="http://schemas.microsoft.com/office/drawing/2014/main" val="1116751994"/>
                    </a:ext>
                  </a:extLst>
                </a:gridCol>
                <a:gridCol w="923576">
                  <a:extLst>
                    <a:ext uri="{9D8B030D-6E8A-4147-A177-3AD203B41FA5}">
                      <a16:colId xmlns:a16="http://schemas.microsoft.com/office/drawing/2014/main" val="2845399987"/>
                    </a:ext>
                  </a:extLst>
                </a:gridCol>
                <a:gridCol w="909145">
                  <a:extLst>
                    <a:ext uri="{9D8B030D-6E8A-4147-A177-3AD203B41FA5}">
                      <a16:colId xmlns:a16="http://schemas.microsoft.com/office/drawing/2014/main" val="259864993"/>
                    </a:ext>
                  </a:extLst>
                </a:gridCol>
                <a:gridCol w="909145">
                  <a:extLst>
                    <a:ext uri="{9D8B030D-6E8A-4147-A177-3AD203B41FA5}">
                      <a16:colId xmlns:a16="http://schemas.microsoft.com/office/drawing/2014/main" val="493686835"/>
                    </a:ext>
                  </a:extLst>
                </a:gridCol>
                <a:gridCol w="909145">
                  <a:extLst>
                    <a:ext uri="{9D8B030D-6E8A-4147-A177-3AD203B41FA5}">
                      <a16:colId xmlns:a16="http://schemas.microsoft.com/office/drawing/2014/main" val="1304096253"/>
                    </a:ext>
                  </a:extLst>
                </a:gridCol>
                <a:gridCol w="909145">
                  <a:extLst>
                    <a:ext uri="{9D8B030D-6E8A-4147-A177-3AD203B41FA5}">
                      <a16:colId xmlns:a16="http://schemas.microsoft.com/office/drawing/2014/main" val="1074803116"/>
                    </a:ext>
                  </a:extLst>
                </a:gridCol>
              </a:tblGrid>
              <a:tr h="9488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МП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r>
                        <a:rPr lang="ru-RU" sz="1000" b="0" i="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целевого показателя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Единица измерения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Базовое значение показателя (на начало реализации Программы)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Планируемое значение показателя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Достигнутое значение показателя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Причины неисполнения показателя</a:t>
                      </a:r>
                      <a:br>
                        <a:rPr lang="ru-RU" sz="1000" u="none" strike="noStrike">
                          <a:effectLst/>
                        </a:rPr>
                      </a:b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2402764"/>
                  </a:ext>
                </a:extLst>
              </a:tr>
              <a:tr h="164693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04. Социальная защита населения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2637779"/>
                  </a:ext>
                </a:extLst>
              </a:tr>
              <a:tr h="6352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2023 Доля детей, находящихся в трудной жизненной ситуации, охваченных отдыхом и оздоровлением, в общей численности детей в возрасте от 7 до 15 лет, находящихся в трудной жизненной ситуации, подлежащих оздоровлению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Процент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56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56,5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56,52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3207869"/>
                  </a:ext>
                </a:extLst>
              </a:tr>
              <a:tr h="4783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2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2023 Доля детей, охваченных отдыхом и оздоровлением, в общей численности детей в возрасте от 7 до 15 лет, подлежащих оздоровлению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Процент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62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62,5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89,5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2274988"/>
                  </a:ext>
                </a:extLst>
              </a:tr>
              <a:tr h="321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3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2023 Увеличение числа граждан старшего возраста, ведущих активный образ жизни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Человек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3718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4971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4816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</a:rPr>
                        <a:t>В связи с естественной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убылью населения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583547"/>
                  </a:ext>
                </a:extLst>
              </a:tr>
              <a:tr h="321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4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Граждане приняли участие в просветительских мероприятиях по вопросам деятельности СО НКО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Человек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50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55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55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4972631"/>
                  </a:ext>
                </a:extLst>
              </a:tr>
              <a:tr h="4783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5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Доля доступных для инвалидов и других маломобильных групп населения муниципальных объектов инфраструктуры в общем количестве муниципальных объектов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Процент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81,0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81,8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81,8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0921039"/>
                  </a:ext>
                </a:extLst>
              </a:tr>
              <a:tr h="4783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6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Доля расходов бюджета муниципального образования Московской области на социальную сферу, направляемых на предоставление субсидий СО НКО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Процент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0,55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0,48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0,48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7818009"/>
                  </a:ext>
                </a:extLst>
              </a:tr>
              <a:tr h="4783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7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Доля расходов бюджета муниципального образования Московской области на социальную сферу, направляемых на предоставление субсидий СО НКО в иных сферах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Процент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5,93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5,93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5,93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5483102"/>
                  </a:ext>
                </a:extLst>
              </a:tr>
              <a:tr h="4783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8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Доля расходов бюджета муниципального образования Московской области на социальную сферу, направляемых на предоставление субсидий СО НКО в сфере культуры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Процент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1,25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1,20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1,20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7819338"/>
                  </a:ext>
                </a:extLst>
              </a:tr>
              <a:tr h="4783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9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Доля расходов бюджета муниципального образования Московской области на социальную сферу, направляемых на предоставление субсидий СО НКО в сфере образования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Процент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0008748"/>
                  </a:ext>
                </a:extLst>
              </a:tr>
              <a:tr h="6352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Доля расходов бюджета муниципального образования Московской области на социальную сферу, направляемых на предоставление субсидий СО НКО в сфере охраны здоровья 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Процент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79218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целевых показателях муниципальных программ за 2023 год </a:t>
            </a:r>
          </a:p>
        </p:txBody>
      </p:sp>
      <p:sp>
        <p:nvSpPr>
          <p:cNvPr id="81923" name="Прямоугольник 2"/>
          <p:cNvSpPr>
            <a:spLocks noChangeArrowheads="1"/>
          </p:cNvSpPr>
          <p:nvPr/>
        </p:nvSpPr>
        <p:spPr bwMode="auto">
          <a:xfrm>
            <a:off x="0" y="479425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"Социальная защита населения"</a:t>
            </a:r>
            <a:endParaRPr lang="ru-RU" altLang="ru-RU" sz="16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734061"/>
              </p:ext>
            </p:extLst>
          </p:nvPr>
        </p:nvGraphicFramePr>
        <p:xfrm>
          <a:off x="157019" y="817567"/>
          <a:ext cx="8783780" cy="58880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3341">
                  <a:extLst>
                    <a:ext uri="{9D8B030D-6E8A-4147-A177-3AD203B41FA5}">
                      <a16:colId xmlns:a16="http://schemas.microsoft.com/office/drawing/2014/main" val="1888461910"/>
                    </a:ext>
                  </a:extLst>
                </a:gridCol>
                <a:gridCol w="3601778">
                  <a:extLst>
                    <a:ext uri="{9D8B030D-6E8A-4147-A177-3AD203B41FA5}">
                      <a16:colId xmlns:a16="http://schemas.microsoft.com/office/drawing/2014/main" val="1326620935"/>
                    </a:ext>
                  </a:extLst>
                </a:gridCol>
                <a:gridCol w="911121">
                  <a:extLst>
                    <a:ext uri="{9D8B030D-6E8A-4147-A177-3AD203B41FA5}">
                      <a16:colId xmlns:a16="http://schemas.microsoft.com/office/drawing/2014/main" val="777901535"/>
                    </a:ext>
                  </a:extLst>
                </a:gridCol>
                <a:gridCol w="896885">
                  <a:extLst>
                    <a:ext uri="{9D8B030D-6E8A-4147-A177-3AD203B41FA5}">
                      <a16:colId xmlns:a16="http://schemas.microsoft.com/office/drawing/2014/main" val="1800094000"/>
                    </a:ext>
                  </a:extLst>
                </a:gridCol>
                <a:gridCol w="896885">
                  <a:extLst>
                    <a:ext uri="{9D8B030D-6E8A-4147-A177-3AD203B41FA5}">
                      <a16:colId xmlns:a16="http://schemas.microsoft.com/office/drawing/2014/main" val="1725527787"/>
                    </a:ext>
                  </a:extLst>
                </a:gridCol>
                <a:gridCol w="896885">
                  <a:extLst>
                    <a:ext uri="{9D8B030D-6E8A-4147-A177-3AD203B41FA5}">
                      <a16:colId xmlns:a16="http://schemas.microsoft.com/office/drawing/2014/main" val="755667893"/>
                    </a:ext>
                  </a:extLst>
                </a:gridCol>
                <a:gridCol w="896885">
                  <a:extLst>
                    <a:ext uri="{9D8B030D-6E8A-4147-A177-3AD203B41FA5}">
                      <a16:colId xmlns:a16="http://schemas.microsoft.com/office/drawing/2014/main" val="3976245212"/>
                    </a:ext>
                  </a:extLst>
                </a:gridCol>
              </a:tblGrid>
              <a:tr h="9448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МП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r>
                        <a:rPr lang="ru-RU" sz="1000" b="0" i="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целевого показателя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Единица измерения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Базовое значение показателя (на начало реализации Программы)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Планируемое значение показателя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Достигнутое значение показателя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Причины неисполнения показателя</a:t>
                      </a:r>
                      <a:br>
                        <a:rPr lang="ru-RU" sz="1000" u="none" strike="noStrike">
                          <a:effectLst/>
                        </a:rPr>
                      </a:b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8239434"/>
                  </a:ext>
                </a:extLst>
              </a:tr>
              <a:tr h="6328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11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Доля расходов бюджета муниципального образования Московской области на социальную сферу, направляемых на предоставление субсидий СО НКО в сфере социальной защиты населения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Процент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-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0,0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0,0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9248799"/>
                  </a:ext>
                </a:extLst>
              </a:tr>
              <a:tr h="6328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12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Доля расходов бюджета муниципального образования Московской области на социальную сферу, направляемых на предоставление субсидий СО НКО в сфере физической культуры и спорта 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Процент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0,037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0,037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1731252"/>
                  </a:ext>
                </a:extLst>
              </a:tr>
              <a:tr h="4769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13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Доля СО НКО на территории муниципального образования, получивших статус исполнителя общественно полезных услуг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Процент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6512899"/>
                  </a:ext>
                </a:extLst>
              </a:tr>
              <a:tr h="3209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14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Количество СО НКО, которым оказана поддержка органами местного самоуправления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единиц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21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21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21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1671013"/>
                  </a:ext>
                </a:extLst>
              </a:tr>
              <a:tr h="3209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15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Количество СО НКО, которым оказана поддержка органами местного самоуправления, в иных сферах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единиц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5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2819925"/>
                  </a:ext>
                </a:extLst>
              </a:tr>
              <a:tr h="3209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16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Количество СО НКО, которым оказана поддержка органами местного самоуправления, в сфере культуры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единиц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4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4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8472382"/>
                  </a:ext>
                </a:extLst>
              </a:tr>
              <a:tr h="3209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17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Количество СО НКО, которым оказана поддержка органами местного самоуправления, в сфере образования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единиц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3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6628125"/>
                  </a:ext>
                </a:extLst>
              </a:tr>
              <a:tr h="3209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18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Количество СО НКО, которым оказана поддержка органами местного самоуправления, в сфере охраны здоровья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единиц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2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993004"/>
                  </a:ext>
                </a:extLst>
              </a:tr>
              <a:tr h="4769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19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Количество СО НКО, которым оказана поддержка органами местного самоуправления, в сфере социальной защиты населения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единиц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4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6260204"/>
                  </a:ext>
                </a:extLst>
              </a:tr>
              <a:tr h="4769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20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Количество СО НКО, которым оказана поддержка органами местного самоуправления, в сфере физической культуры и спорта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единиц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3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4671125"/>
                  </a:ext>
                </a:extLst>
              </a:tr>
              <a:tr h="3209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21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Органами местного самоуправления оказана имущественная поддержка СО НКО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Единица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6157256"/>
                  </a:ext>
                </a:extLst>
              </a:tr>
              <a:tr h="3209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22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Органами местного самоуправления оказана имущественная поддержка СО НКО в сфере культуры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Единица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2" marR="8822" marT="8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8272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7854509"/>
      </p:ext>
    </p:extLst>
  </p:cSld>
  <p:clrMapOvr>
    <a:masterClrMapping/>
  </p:clrMapOvr>
  <p:transition>
    <p:dissolv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целевых показателях муниципальных программ за 2023 год </a:t>
            </a:r>
          </a:p>
        </p:txBody>
      </p:sp>
      <p:sp>
        <p:nvSpPr>
          <p:cNvPr id="81923" name="Прямоугольник 2"/>
          <p:cNvSpPr>
            <a:spLocks noChangeArrowheads="1"/>
          </p:cNvSpPr>
          <p:nvPr/>
        </p:nvSpPr>
        <p:spPr bwMode="auto">
          <a:xfrm>
            <a:off x="0" y="479425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"Социальная защита населения"</a:t>
            </a:r>
            <a:endParaRPr lang="ru-RU" altLang="ru-RU" sz="16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195489"/>
              </p:ext>
            </p:extLst>
          </p:nvPr>
        </p:nvGraphicFramePr>
        <p:xfrm>
          <a:off x="166256" y="817563"/>
          <a:ext cx="8820724" cy="59249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6215">
                  <a:extLst>
                    <a:ext uri="{9D8B030D-6E8A-4147-A177-3AD203B41FA5}">
                      <a16:colId xmlns:a16="http://schemas.microsoft.com/office/drawing/2014/main" val="2338868126"/>
                    </a:ext>
                  </a:extLst>
                </a:gridCol>
                <a:gridCol w="3616927">
                  <a:extLst>
                    <a:ext uri="{9D8B030D-6E8A-4147-A177-3AD203B41FA5}">
                      <a16:colId xmlns:a16="http://schemas.microsoft.com/office/drawing/2014/main" val="2123224469"/>
                    </a:ext>
                  </a:extLst>
                </a:gridCol>
                <a:gridCol w="914954">
                  <a:extLst>
                    <a:ext uri="{9D8B030D-6E8A-4147-A177-3AD203B41FA5}">
                      <a16:colId xmlns:a16="http://schemas.microsoft.com/office/drawing/2014/main" val="162740048"/>
                    </a:ext>
                  </a:extLst>
                </a:gridCol>
                <a:gridCol w="900657">
                  <a:extLst>
                    <a:ext uri="{9D8B030D-6E8A-4147-A177-3AD203B41FA5}">
                      <a16:colId xmlns:a16="http://schemas.microsoft.com/office/drawing/2014/main" val="1496995125"/>
                    </a:ext>
                  </a:extLst>
                </a:gridCol>
                <a:gridCol w="900657">
                  <a:extLst>
                    <a:ext uri="{9D8B030D-6E8A-4147-A177-3AD203B41FA5}">
                      <a16:colId xmlns:a16="http://schemas.microsoft.com/office/drawing/2014/main" val="4047141529"/>
                    </a:ext>
                  </a:extLst>
                </a:gridCol>
                <a:gridCol w="900657">
                  <a:extLst>
                    <a:ext uri="{9D8B030D-6E8A-4147-A177-3AD203B41FA5}">
                      <a16:colId xmlns:a16="http://schemas.microsoft.com/office/drawing/2014/main" val="1545841864"/>
                    </a:ext>
                  </a:extLst>
                </a:gridCol>
                <a:gridCol w="900657">
                  <a:extLst>
                    <a:ext uri="{9D8B030D-6E8A-4147-A177-3AD203B41FA5}">
                      <a16:colId xmlns:a16="http://schemas.microsoft.com/office/drawing/2014/main" val="2301140584"/>
                    </a:ext>
                  </a:extLst>
                </a:gridCol>
              </a:tblGrid>
              <a:tr h="9449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МП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r>
                        <a:rPr lang="ru-RU" sz="900" b="0" i="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целевого показателя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Единица измерения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Базовое значение показателя (на начало реализации Программы)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Планируемое значение показателя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Достигнутое значение показателя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Причины неисполнения показателя</a:t>
                      </a:r>
                      <a:br>
                        <a:rPr lang="ru-RU" sz="900" u="none" strike="noStrike">
                          <a:effectLst/>
                        </a:rPr>
                      </a:b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723486"/>
                  </a:ext>
                </a:extLst>
              </a:tr>
              <a:tr h="3243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23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Органами местного самоуправления оказана имущественная поддержка СО НКО в сфере образования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Единица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327064"/>
                  </a:ext>
                </a:extLst>
              </a:tr>
              <a:tr h="3243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24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Органами местного самоуправления оказана имущественная поддержка СО НКО в сфере охраны здоровья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Единица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3494603"/>
                  </a:ext>
                </a:extLst>
              </a:tr>
              <a:tr h="3243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25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Органами местного самоуправления оказана имущественная поддержка СО НКО в сфере социальной защиты населения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Единица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537339"/>
                  </a:ext>
                </a:extLst>
              </a:tr>
              <a:tr h="3243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26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Органами местного самоуправления оказана имущественная поддержка СО НКО в сфере физической культуры и спорта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Единица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1210961"/>
                  </a:ext>
                </a:extLst>
              </a:tr>
              <a:tr h="3221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27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Органами местного самоуправления оказана консультационная поддержка СО НКО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Единица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21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21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21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9601156"/>
                  </a:ext>
                </a:extLst>
              </a:tr>
              <a:tr h="3221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28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Органами местного самоуправления оказана финансовая поддержка СО НКО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Единица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3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3115471"/>
                  </a:ext>
                </a:extLst>
              </a:tr>
              <a:tr h="3243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29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Органами местного самоуправления предоставлены площади на льготных условиях или в безвозмездное пользование СО НКО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Квадратный метр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895,3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1071,0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1071,0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8369921"/>
                  </a:ext>
                </a:extLst>
              </a:tr>
              <a:tr h="4778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30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Органами местного самоуправления предоставлены площади на льготных условиях или в безвозмездное пользование СО НКО в сфере культуры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Квадратный метр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53,5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53,5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53,5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815207"/>
                  </a:ext>
                </a:extLst>
              </a:tr>
              <a:tr h="4778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31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Органами местного самоуправления предоставлены площади на льготных условиях или в безвозмездное пользование СО НКО в сфере образования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Квадратный метр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208,7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208,7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208,7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8195738"/>
                  </a:ext>
                </a:extLst>
              </a:tr>
              <a:tr h="4778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32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Органами местного самоуправления предоставлены площади на льготных условиях или в безвозмездное пользование СО НКО в сфере охраны здоровья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Квадратный метр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579,3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670,2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670,2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9113797"/>
                  </a:ext>
                </a:extLst>
              </a:tr>
              <a:tr h="4778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33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Органами местного самоуправления предоставлены площади на льготных условиях или в безвозмездное пользование СО НКО в сфере социальной защиты населения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Квадратный метр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53,8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53,8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53,8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4365660"/>
                  </a:ext>
                </a:extLst>
              </a:tr>
              <a:tr h="4778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34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Органами местного самоуправления предоставлены площади на льготных условиях или в безвозмездное пользование СО НКО в сфере физической культуры и спорта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Квадратный метр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84,8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84,8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2922721"/>
                  </a:ext>
                </a:extLst>
              </a:tr>
              <a:tr h="3243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35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Органами местного самоуправления проведены просветительские мероприятия по вопросам деятельности СО НКО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Единица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4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4659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919688"/>
      </p:ext>
    </p:extLst>
  </p:cSld>
  <p:clrMapOvr>
    <a:masterClrMapping/>
  </p:clrMapOvr>
  <p:transition>
    <p:dissolv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целевых показателях муниципальных программ за 2023 год </a:t>
            </a:r>
          </a:p>
        </p:txBody>
      </p:sp>
      <p:sp>
        <p:nvSpPr>
          <p:cNvPr id="98307" name="Прямоугольник 2"/>
          <p:cNvSpPr>
            <a:spLocks noChangeArrowheads="1"/>
          </p:cNvSpPr>
          <p:nvPr/>
        </p:nvSpPr>
        <p:spPr bwMode="auto">
          <a:xfrm>
            <a:off x="0" y="479425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"Спорт"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259887"/>
              </p:ext>
            </p:extLst>
          </p:nvPr>
        </p:nvGraphicFramePr>
        <p:xfrm>
          <a:off x="212435" y="817563"/>
          <a:ext cx="8737602" cy="58695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9749">
                  <a:extLst>
                    <a:ext uri="{9D8B030D-6E8A-4147-A177-3AD203B41FA5}">
                      <a16:colId xmlns:a16="http://schemas.microsoft.com/office/drawing/2014/main" val="2399446066"/>
                    </a:ext>
                  </a:extLst>
                </a:gridCol>
                <a:gridCol w="3582841">
                  <a:extLst>
                    <a:ext uri="{9D8B030D-6E8A-4147-A177-3AD203B41FA5}">
                      <a16:colId xmlns:a16="http://schemas.microsoft.com/office/drawing/2014/main" val="1349049094"/>
                    </a:ext>
                  </a:extLst>
                </a:gridCol>
                <a:gridCol w="906332">
                  <a:extLst>
                    <a:ext uri="{9D8B030D-6E8A-4147-A177-3AD203B41FA5}">
                      <a16:colId xmlns:a16="http://schemas.microsoft.com/office/drawing/2014/main" val="2794764160"/>
                    </a:ext>
                  </a:extLst>
                </a:gridCol>
                <a:gridCol w="892170">
                  <a:extLst>
                    <a:ext uri="{9D8B030D-6E8A-4147-A177-3AD203B41FA5}">
                      <a16:colId xmlns:a16="http://schemas.microsoft.com/office/drawing/2014/main" val="2092656655"/>
                    </a:ext>
                  </a:extLst>
                </a:gridCol>
                <a:gridCol w="892170">
                  <a:extLst>
                    <a:ext uri="{9D8B030D-6E8A-4147-A177-3AD203B41FA5}">
                      <a16:colId xmlns:a16="http://schemas.microsoft.com/office/drawing/2014/main" val="2632813416"/>
                    </a:ext>
                  </a:extLst>
                </a:gridCol>
                <a:gridCol w="892170">
                  <a:extLst>
                    <a:ext uri="{9D8B030D-6E8A-4147-A177-3AD203B41FA5}">
                      <a16:colId xmlns:a16="http://schemas.microsoft.com/office/drawing/2014/main" val="2265904655"/>
                    </a:ext>
                  </a:extLst>
                </a:gridCol>
                <a:gridCol w="892170">
                  <a:extLst>
                    <a:ext uri="{9D8B030D-6E8A-4147-A177-3AD203B41FA5}">
                      <a16:colId xmlns:a16="http://schemas.microsoft.com/office/drawing/2014/main" val="2632434732"/>
                    </a:ext>
                  </a:extLst>
                </a:gridCol>
              </a:tblGrid>
              <a:tr h="12062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МП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r>
                        <a:rPr lang="ru-RU" sz="1000" b="0" i="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целевого показателя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Единица измерения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Базовое значение показателя (на начало реализации Программы)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Планируемое значение показателя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Достигнутое значение показателя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Причины неисполнения показателя</a:t>
                      </a:r>
                      <a:br>
                        <a:rPr lang="ru-RU" sz="1000" u="none" strike="noStrike">
                          <a:effectLst/>
                        </a:rPr>
                      </a:b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1685312"/>
                  </a:ext>
                </a:extLst>
              </a:tr>
              <a:tr h="21140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05. Спорт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86878"/>
                  </a:ext>
                </a:extLst>
              </a:tr>
              <a:tr h="4103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2023 Доля граждан, систематически занимающихся физической культурой и спортом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Процент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50,3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56,29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56,29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4125030"/>
                  </a:ext>
                </a:extLst>
              </a:tr>
              <a:tr h="8083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2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Доля жителей Московской области, выполнивших нормативы испытаний (тестов) Всероссийского комплекса «Готов к труду и обороне» (ГТО), в общей численности населения, принявшего участие в испытаниях (тестах)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Процент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31,2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31,3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31,3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6366744"/>
                  </a:ext>
                </a:extLst>
              </a:tr>
              <a:tr h="12062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3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спортом, в общей численности указанной категории населения, проживающего в Московской области, не имеющего противопоказаний для занятий физической культурой и спортом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Процент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15,5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16,5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16,5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08803"/>
                  </a:ext>
                </a:extLst>
              </a:tr>
              <a:tr h="8083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4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Сохранена сеть организаций, реализующих дополнительные образовательные программы спортивной подготовки, в ведении органов управления в сфере физической культуры и спорта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Процент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558199"/>
                  </a:ext>
                </a:extLst>
              </a:tr>
              <a:tr h="6093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5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Уровень обеспеченности граждан спортивными сооружениями исходя из единовременной пропускной способности объектов спорта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Процент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36,7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39,1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39,1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9111574"/>
                  </a:ext>
                </a:extLst>
              </a:tr>
              <a:tr h="6093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6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Эффективность использования существующих объектов спорта (отношение фактической посещаемости к нормативной пропускной способности)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Процент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0234389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целевых показателях муниципальных программ за 2023 год </a:t>
            </a:r>
          </a:p>
        </p:txBody>
      </p:sp>
      <p:sp>
        <p:nvSpPr>
          <p:cNvPr id="110595" name="Прямоугольник 2"/>
          <p:cNvSpPr>
            <a:spLocks noChangeArrowheads="1"/>
          </p:cNvSpPr>
          <p:nvPr/>
        </p:nvSpPr>
        <p:spPr bwMode="auto">
          <a:xfrm>
            <a:off x="0" y="494421"/>
            <a:ext cx="914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"Развитие сельского хозяйства"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281007"/>
              </p:ext>
            </p:extLst>
          </p:nvPr>
        </p:nvGraphicFramePr>
        <p:xfrm>
          <a:off x="286328" y="1079196"/>
          <a:ext cx="8663710" cy="41855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4000">
                  <a:extLst>
                    <a:ext uri="{9D8B030D-6E8A-4147-A177-3AD203B41FA5}">
                      <a16:colId xmlns:a16="http://schemas.microsoft.com/office/drawing/2014/main" val="2277147062"/>
                    </a:ext>
                  </a:extLst>
                </a:gridCol>
                <a:gridCol w="2732765">
                  <a:extLst>
                    <a:ext uri="{9D8B030D-6E8A-4147-A177-3AD203B41FA5}">
                      <a16:colId xmlns:a16="http://schemas.microsoft.com/office/drawing/2014/main" val="917728190"/>
                    </a:ext>
                  </a:extLst>
                </a:gridCol>
                <a:gridCol w="925994">
                  <a:extLst>
                    <a:ext uri="{9D8B030D-6E8A-4147-A177-3AD203B41FA5}">
                      <a16:colId xmlns:a16="http://schemas.microsoft.com/office/drawing/2014/main" val="3891074174"/>
                    </a:ext>
                  </a:extLst>
                </a:gridCol>
                <a:gridCol w="1022452">
                  <a:extLst>
                    <a:ext uri="{9D8B030D-6E8A-4147-A177-3AD203B41FA5}">
                      <a16:colId xmlns:a16="http://schemas.microsoft.com/office/drawing/2014/main" val="835943543"/>
                    </a:ext>
                  </a:extLst>
                </a:gridCol>
                <a:gridCol w="1080325">
                  <a:extLst>
                    <a:ext uri="{9D8B030D-6E8A-4147-A177-3AD203B41FA5}">
                      <a16:colId xmlns:a16="http://schemas.microsoft.com/office/drawing/2014/main" val="3628676457"/>
                    </a:ext>
                  </a:extLst>
                </a:gridCol>
                <a:gridCol w="1022452">
                  <a:extLst>
                    <a:ext uri="{9D8B030D-6E8A-4147-A177-3AD203B41FA5}">
                      <a16:colId xmlns:a16="http://schemas.microsoft.com/office/drawing/2014/main" val="3599670245"/>
                    </a:ext>
                  </a:extLst>
                </a:gridCol>
                <a:gridCol w="1205722">
                  <a:extLst>
                    <a:ext uri="{9D8B030D-6E8A-4147-A177-3AD203B41FA5}">
                      <a16:colId xmlns:a16="http://schemas.microsoft.com/office/drawing/2014/main" val="1046998167"/>
                    </a:ext>
                  </a:extLst>
                </a:gridCol>
              </a:tblGrid>
              <a:tr h="17828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МП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r>
                        <a:rPr lang="ru-RU" sz="1200" b="0" i="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целевого показателя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Единица измерения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Базовое значение показателя (на начало реализации Программы)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Планируемое значение показателя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Достигнутое значение показателя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Причины неисполнения показателя</a:t>
                      </a:r>
                      <a:b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ru-RU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7682299"/>
                  </a:ext>
                </a:extLst>
              </a:tr>
              <a:tr h="309926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06. Развитие сельского хозяйства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4966793"/>
                  </a:ext>
                </a:extLst>
              </a:tr>
              <a:tr h="14882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Индекс производства продукции сельского хозяйства в хозяйствах всех категорий (в сопоставимых ценах) к предыдущему году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Процент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0774279"/>
                  </a:ext>
                </a:extLst>
              </a:tr>
              <a:tr h="6045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сельского населения в общей численности населения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Процент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31,96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31,96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31,96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9217839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целевых показателях муниципальных программ за 2023 год </a:t>
            </a:r>
          </a:p>
        </p:txBody>
      </p:sp>
      <p:sp>
        <p:nvSpPr>
          <p:cNvPr id="112643" name="Прямоугольник 2"/>
          <p:cNvSpPr>
            <a:spLocks noChangeArrowheads="1"/>
          </p:cNvSpPr>
          <p:nvPr/>
        </p:nvSpPr>
        <p:spPr bwMode="auto">
          <a:xfrm>
            <a:off x="0" y="246063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"Экология и окружающая среда"</a:t>
            </a:r>
            <a:endParaRPr lang="ru-RU" alt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691004"/>
              </p:ext>
            </p:extLst>
          </p:nvPr>
        </p:nvGraphicFramePr>
        <p:xfrm>
          <a:off x="175492" y="720437"/>
          <a:ext cx="8793016" cy="57542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4060">
                  <a:extLst>
                    <a:ext uri="{9D8B030D-6E8A-4147-A177-3AD203B41FA5}">
                      <a16:colId xmlns:a16="http://schemas.microsoft.com/office/drawing/2014/main" val="3516287351"/>
                    </a:ext>
                  </a:extLst>
                </a:gridCol>
                <a:gridCol w="3605564">
                  <a:extLst>
                    <a:ext uri="{9D8B030D-6E8A-4147-A177-3AD203B41FA5}">
                      <a16:colId xmlns:a16="http://schemas.microsoft.com/office/drawing/2014/main" val="2480690228"/>
                    </a:ext>
                  </a:extLst>
                </a:gridCol>
                <a:gridCol w="912080">
                  <a:extLst>
                    <a:ext uri="{9D8B030D-6E8A-4147-A177-3AD203B41FA5}">
                      <a16:colId xmlns:a16="http://schemas.microsoft.com/office/drawing/2014/main" val="1043092926"/>
                    </a:ext>
                  </a:extLst>
                </a:gridCol>
                <a:gridCol w="897828">
                  <a:extLst>
                    <a:ext uri="{9D8B030D-6E8A-4147-A177-3AD203B41FA5}">
                      <a16:colId xmlns:a16="http://schemas.microsoft.com/office/drawing/2014/main" val="3475677352"/>
                    </a:ext>
                  </a:extLst>
                </a:gridCol>
                <a:gridCol w="897828">
                  <a:extLst>
                    <a:ext uri="{9D8B030D-6E8A-4147-A177-3AD203B41FA5}">
                      <a16:colId xmlns:a16="http://schemas.microsoft.com/office/drawing/2014/main" val="750738028"/>
                    </a:ext>
                  </a:extLst>
                </a:gridCol>
                <a:gridCol w="897828">
                  <a:extLst>
                    <a:ext uri="{9D8B030D-6E8A-4147-A177-3AD203B41FA5}">
                      <a16:colId xmlns:a16="http://schemas.microsoft.com/office/drawing/2014/main" val="2797055732"/>
                    </a:ext>
                  </a:extLst>
                </a:gridCol>
                <a:gridCol w="897828">
                  <a:extLst>
                    <a:ext uri="{9D8B030D-6E8A-4147-A177-3AD203B41FA5}">
                      <a16:colId xmlns:a16="http://schemas.microsoft.com/office/drawing/2014/main" val="3583958591"/>
                    </a:ext>
                  </a:extLst>
                </a:gridCol>
              </a:tblGrid>
              <a:tr h="11052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МП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r>
                        <a:rPr lang="ru-RU" sz="1000" b="0" i="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целевого показателя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Единица измерения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Базовое значение показателя (на начало реализации Программы)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Планируемое значение показателя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Достигнутое значение показателя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Причины неисполнения показателя</a:t>
                      </a:r>
                      <a:br>
                        <a:rPr lang="ru-RU" sz="1000" u="none" strike="noStrike">
                          <a:effectLst/>
                        </a:rPr>
                      </a:b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7066197"/>
                  </a:ext>
                </a:extLst>
              </a:tr>
              <a:tr h="193707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07. Экология и окружающая среда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8805129"/>
                  </a:ext>
                </a:extLst>
              </a:tr>
              <a:tr h="5583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2023 Количество ликвидированных наиболее опасных объектов накопленного вреда окружающей среде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Штука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212898"/>
                  </a:ext>
                </a:extLst>
              </a:tr>
              <a:tr h="7406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2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2023 Предотвращённый ущерб по результатам проведённого капитального ремонта гидротехнических сооружений, находящихся в муниципальной собственности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Тысяча рублей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6101250"/>
                  </a:ext>
                </a:extLst>
              </a:tr>
              <a:tr h="7406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3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Доля ликвидированных отходов, на лесных участках в составе земель лесного фонда, не предоставленных гражданам и юридическим лицам, в общем объеме обнаруженных отходов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Процент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7345612"/>
                  </a:ext>
                </a:extLst>
              </a:tr>
              <a:tr h="3760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4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Количество проведенных исследований состояния окружающей среды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Единица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30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31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31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623369"/>
                  </a:ext>
                </a:extLst>
              </a:tr>
              <a:tr h="1937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5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Площадь прудов, подлежащих очистке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Гектар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1,1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1,1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1,1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4097478"/>
                  </a:ext>
                </a:extLst>
              </a:tr>
              <a:tr h="11052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6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Процент реализации мероприятий по содержанию и эксплуатации объекта размещения отходов, в том числе по утилизации фильтрата и обеспечению работ, связанных с обезвреживанием биогаза, в объеме, определенном соглашением о предоставлении субсидии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Процент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865424"/>
                  </a:ext>
                </a:extLst>
              </a:tr>
              <a:tr h="7406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7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Численность населения, участвующего в мероприятиях по формированию экологической культуры и образования населения в сфере защиты окружающей среды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Человек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800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900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900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972652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целевых показателях муниципальных программ за 2023 год </a:t>
            </a:r>
          </a:p>
        </p:txBody>
      </p:sp>
      <p:sp>
        <p:nvSpPr>
          <p:cNvPr id="116739" name="Прямоугольник 2"/>
          <p:cNvSpPr>
            <a:spLocks noChangeArrowheads="1"/>
          </p:cNvSpPr>
          <p:nvPr/>
        </p:nvSpPr>
        <p:spPr bwMode="auto">
          <a:xfrm>
            <a:off x="0" y="246063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"Безопасность и обеспечение безопасности жизнедеятельности населения"</a:t>
            </a:r>
            <a:endParaRPr lang="ru-RU" altLang="ru-RU" sz="1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372060"/>
              </p:ext>
            </p:extLst>
          </p:nvPr>
        </p:nvGraphicFramePr>
        <p:xfrm>
          <a:off x="138546" y="554037"/>
          <a:ext cx="8839200" cy="62063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050">
                  <a:extLst>
                    <a:ext uri="{9D8B030D-6E8A-4147-A177-3AD203B41FA5}">
                      <a16:colId xmlns:a16="http://schemas.microsoft.com/office/drawing/2014/main" val="162521289"/>
                    </a:ext>
                  </a:extLst>
                </a:gridCol>
                <a:gridCol w="3279531">
                  <a:extLst>
                    <a:ext uri="{9D8B030D-6E8A-4147-A177-3AD203B41FA5}">
                      <a16:colId xmlns:a16="http://schemas.microsoft.com/office/drawing/2014/main" val="2990755128"/>
                    </a:ext>
                  </a:extLst>
                </a:gridCol>
                <a:gridCol w="775855">
                  <a:extLst>
                    <a:ext uri="{9D8B030D-6E8A-4147-A177-3AD203B41FA5}">
                      <a16:colId xmlns:a16="http://schemas.microsoft.com/office/drawing/2014/main" val="1666010123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700794247"/>
                    </a:ext>
                  </a:extLst>
                </a:gridCol>
                <a:gridCol w="868218">
                  <a:extLst>
                    <a:ext uri="{9D8B030D-6E8A-4147-A177-3AD203B41FA5}">
                      <a16:colId xmlns:a16="http://schemas.microsoft.com/office/drawing/2014/main" val="3654781637"/>
                    </a:ext>
                  </a:extLst>
                </a:gridCol>
                <a:gridCol w="1339273">
                  <a:extLst>
                    <a:ext uri="{9D8B030D-6E8A-4147-A177-3AD203B41FA5}">
                      <a16:colId xmlns:a16="http://schemas.microsoft.com/office/drawing/2014/main" val="3735592256"/>
                    </a:ext>
                  </a:extLst>
                </a:gridCol>
                <a:gridCol w="1644073">
                  <a:extLst>
                    <a:ext uri="{9D8B030D-6E8A-4147-A177-3AD203B41FA5}">
                      <a16:colId xmlns:a16="http://schemas.microsoft.com/office/drawing/2014/main" val="1443521381"/>
                    </a:ext>
                  </a:extLst>
                </a:gridCol>
              </a:tblGrid>
              <a:tr h="7510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МП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r>
                        <a:rPr lang="ru-RU" sz="800" b="0" i="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целевого показателя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Единица измерения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Базовое значение показателя (на начало реализации Программы)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Планируемое значение показателя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Достигнутое значение показателя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Причины неисполнения показателя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5125911"/>
                  </a:ext>
                </a:extLst>
              </a:tr>
              <a:tr h="166196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08. "Безопасность и обеспечение безопасности жизнедеятельности населения"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752054"/>
                  </a:ext>
                </a:extLst>
              </a:tr>
              <a:tr h="3215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+mn-lt"/>
                        </a:rPr>
                        <a:t>1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2023 Доля кладбищ, соответствующих требованиям Регионального стандарта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Процент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58,06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68,75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62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В связи с недостаточностью финансирования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3896377"/>
                  </a:ext>
                </a:extLst>
              </a:tr>
              <a:tr h="4770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+mn-lt"/>
                        </a:rPr>
                        <a:t>2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2023 Снижение общего количества преступлений, совершенных на территории муниципального образования, не менее чем на 3% ежегодно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Количество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1049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1018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923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4511803"/>
                  </a:ext>
                </a:extLst>
              </a:tr>
              <a:tr h="6324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+mn-lt"/>
                        </a:rPr>
                        <a:t>3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2023 Увеличение общего количества видеокамер, введенных в эксплуатацию в систему технологического обеспечения региональной общественной безопасности и оперативного управления "Безопасный регион", не менее чем на 5% ежегодно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Единица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1240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1367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1367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999327"/>
                  </a:ext>
                </a:extLst>
              </a:tr>
              <a:tr h="7878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+mn-lt"/>
                        </a:rPr>
                        <a:t>4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Доля населения, проживающего или осуществляющего хозяйственную деятельность в границах зоны действия технических средств оповещения (электрических, электронных сирен и мощных акустических систем) муниципальной автоматизированной системы централизованного  оповещения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Процент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84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85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85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4053118"/>
                  </a:ext>
                </a:extLst>
              </a:tr>
              <a:tr h="3215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+mn-lt"/>
                        </a:rPr>
                        <a:t>5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Обеспеченность населения защитными сооружениями гражданской обороны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Процент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12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16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16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34871"/>
                  </a:ext>
                </a:extLst>
              </a:tr>
              <a:tr h="3237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+mn-lt"/>
                        </a:rPr>
                        <a:t>6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Обеспеченность населения средствами индивидуальной защиты, медицинскими средствами индивидуальной защиты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70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80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80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2069660"/>
                  </a:ext>
                </a:extLst>
              </a:tr>
              <a:tr h="3237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+mn-lt"/>
                        </a:rPr>
                        <a:t>7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Прирост уровня безопасности людей на водных объектах, расположенных на территории Московской области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18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24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24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8460363"/>
                  </a:ext>
                </a:extLst>
              </a:tr>
              <a:tr h="5039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+mn-lt"/>
                        </a:rPr>
                        <a:t>8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Снижение уровня вовлеченности населения в незаконном обороте наркотиков на 100 тыс. </a:t>
                      </a:r>
                      <a:r>
                        <a:rPr lang="ru-RU" sz="800" u="none" strike="noStrike" dirty="0" err="1">
                          <a:effectLst/>
                        </a:rPr>
                        <a:t>наеления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человек на 100 тыс. населения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56,16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55,33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59,16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связи с ростом</a:t>
                      </a:r>
                      <a:r>
                        <a:rPr lang="ru-RU" sz="8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зарегистрированных преступлений в сфере незаконного оборота наркотиков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4425770"/>
                  </a:ext>
                </a:extLst>
              </a:tr>
              <a:tr h="3215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+mn-lt"/>
                        </a:rPr>
                        <a:t>9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Снижение уровня </a:t>
                      </a:r>
                      <a:r>
                        <a:rPr lang="ru-RU" sz="800" u="none" strike="noStrike" dirty="0" err="1">
                          <a:effectLst/>
                        </a:rPr>
                        <a:t>криминогенности</a:t>
                      </a:r>
                      <a:r>
                        <a:rPr lang="ru-RU" sz="800" u="none" strike="noStrike" dirty="0">
                          <a:effectLst/>
                        </a:rPr>
                        <a:t> наркомании на 100 тыс. человек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человек на 100 тыс. населения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99,36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59,16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6378576"/>
                  </a:ext>
                </a:extLst>
              </a:tr>
              <a:tr h="1661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+mn-lt"/>
                        </a:rPr>
                        <a:t>10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Снижение числа погибших при пожарах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95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92,5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92,5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016211"/>
                  </a:ext>
                </a:extLst>
              </a:tr>
              <a:tr h="6324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+mn-lt"/>
                        </a:rPr>
                        <a:t>11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Сокращение среднего времени совместного реагирования нескольких экстренных оперативных служб на обращения населения по единому номеру «112» на территории муниципального образования Московской области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минут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44,5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42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42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4904143"/>
                  </a:ext>
                </a:extLst>
              </a:tr>
              <a:tr h="4770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+mn-lt"/>
                        </a:rPr>
                        <a:t>12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Укомплектованность резервного фонда материальных ресурсов для ликвидации чрезвычайных ситуаций на территории муниципального образования Московской области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57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61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61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470235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59890" y="234913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"Жилище"</a:t>
            </a:r>
            <a:endParaRPr lang="ru-RU" alt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целевых показателях муниципальных программ за 2023 год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904757"/>
              </p:ext>
            </p:extLst>
          </p:nvPr>
        </p:nvGraphicFramePr>
        <p:xfrm>
          <a:off x="184728" y="665004"/>
          <a:ext cx="8811489" cy="36483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497">
                  <a:extLst>
                    <a:ext uri="{9D8B030D-6E8A-4147-A177-3AD203B41FA5}">
                      <a16:colId xmlns:a16="http://schemas.microsoft.com/office/drawing/2014/main" val="4261622945"/>
                    </a:ext>
                  </a:extLst>
                </a:gridCol>
                <a:gridCol w="2824320">
                  <a:extLst>
                    <a:ext uri="{9D8B030D-6E8A-4147-A177-3AD203B41FA5}">
                      <a16:colId xmlns:a16="http://schemas.microsoft.com/office/drawing/2014/main" val="2298771985"/>
                    </a:ext>
                  </a:extLst>
                </a:gridCol>
                <a:gridCol w="1200728">
                  <a:extLst>
                    <a:ext uri="{9D8B030D-6E8A-4147-A177-3AD203B41FA5}">
                      <a16:colId xmlns:a16="http://schemas.microsoft.com/office/drawing/2014/main" val="256529721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503573670"/>
                    </a:ext>
                  </a:extLst>
                </a:gridCol>
                <a:gridCol w="1108363">
                  <a:extLst>
                    <a:ext uri="{9D8B030D-6E8A-4147-A177-3AD203B41FA5}">
                      <a16:colId xmlns:a16="http://schemas.microsoft.com/office/drawing/2014/main" val="3483007402"/>
                    </a:ext>
                  </a:extLst>
                </a:gridCol>
                <a:gridCol w="979055">
                  <a:extLst>
                    <a:ext uri="{9D8B030D-6E8A-4147-A177-3AD203B41FA5}">
                      <a16:colId xmlns:a16="http://schemas.microsoft.com/office/drawing/2014/main" val="1667922001"/>
                    </a:ext>
                  </a:extLst>
                </a:gridCol>
                <a:gridCol w="1099126">
                  <a:extLst>
                    <a:ext uri="{9D8B030D-6E8A-4147-A177-3AD203B41FA5}">
                      <a16:colId xmlns:a16="http://schemas.microsoft.com/office/drawing/2014/main" val="4273036856"/>
                    </a:ext>
                  </a:extLst>
                </a:gridCol>
              </a:tblGrid>
              <a:tr h="18086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МП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r>
                        <a:rPr lang="ru-RU" sz="1200" b="0" i="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целевого показателя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Единица измерения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Базовое значение показателя (на начало реализации Программы)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Планируемое значение показателя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Достигнутое значение показателя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Причины неисполнения показателя</a:t>
                      </a:r>
                      <a:br>
                        <a:rPr lang="ru-RU" sz="1200" u="none" strike="noStrike">
                          <a:effectLst/>
                        </a:rPr>
                      </a:br>
                      <a:endParaRPr lang="ru-R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4645344"/>
                  </a:ext>
                </a:extLst>
              </a:tr>
              <a:tr h="314408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09. Жилище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782716"/>
                  </a:ext>
                </a:extLst>
              </a:tr>
              <a:tr h="6132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1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Количество семей, улучшивших жилищные условия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Тысяча семей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1,82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1,40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1,929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2072529"/>
                  </a:ext>
                </a:extLst>
              </a:tr>
              <a:tr h="9120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2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Объем жилищного строительства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Миллион квадратных метров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0,207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0,175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0,220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4916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3159153"/>
      </p:ext>
    </p:extLst>
  </p:cSld>
  <p:clrMapOvr>
    <a:masterClrMapping/>
  </p:clrMapOvr>
  <p:transition>
    <p:dissolv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целевых показателях муниципальных программ за 2023 год </a:t>
            </a:r>
          </a:p>
        </p:txBody>
      </p:sp>
      <p:sp>
        <p:nvSpPr>
          <p:cNvPr id="124931" name="Прямоугольник 2"/>
          <p:cNvSpPr>
            <a:spLocks noChangeArrowheads="1"/>
          </p:cNvSpPr>
          <p:nvPr/>
        </p:nvSpPr>
        <p:spPr bwMode="auto">
          <a:xfrm>
            <a:off x="0" y="246063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"Развитие инженерной инфраструктуры, </a:t>
            </a:r>
            <a:r>
              <a:rPr lang="ru-RU" alt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энергоэффективности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отрасли обращения с отходами"</a:t>
            </a:r>
            <a:endParaRPr lang="ru-RU" alt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091005"/>
              </p:ext>
            </p:extLst>
          </p:nvPr>
        </p:nvGraphicFramePr>
        <p:xfrm>
          <a:off x="249384" y="865173"/>
          <a:ext cx="8709888" cy="55530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7592">
                  <a:extLst>
                    <a:ext uri="{9D8B030D-6E8A-4147-A177-3AD203B41FA5}">
                      <a16:colId xmlns:a16="http://schemas.microsoft.com/office/drawing/2014/main" val="3448748877"/>
                    </a:ext>
                  </a:extLst>
                </a:gridCol>
                <a:gridCol w="2730624">
                  <a:extLst>
                    <a:ext uri="{9D8B030D-6E8A-4147-A177-3AD203B41FA5}">
                      <a16:colId xmlns:a16="http://schemas.microsoft.com/office/drawing/2014/main" val="4165590388"/>
                    </a:ext>
                  </a:extLst>
                </a:gridCol>
                <a:gridCol w="840509">
                  <a:extLst>
                    <a:ext uri="{9D8B030D-6E8A-4147-A177-3AD203B41FA5}">
                      <a16:colId xmlns:a16="http://schemas.microsoft.com/office/drawing/2014/main" val="2335529373"/>
                    </a:ext>
                  </a:extLst>
                </a:gridCol>
                <a:gridCol w="1302327">
                  <a:extLst>
                    <a:ext uri="{9D8B030D-6E8A-4147-A177-3AD203B41FA5}">
                      <a16:colId xmlns:a16="http://schemas.microsoft.com/office/drawing/2014/main" val="1967606398"/>
                    </a:ext>
                  </a:extLst>
                </a:gridCol>
                <a:gridCol w="1200728">
                  <a:extLst>
                    <a:ext uri="{9D8B030D-6E8A-4147-A177-3AD203B41FA5}">
                      <a16:colId xmlns:a16="http://schemas.microsoft.com/office/drawing/2014/main" val="353508304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74256323"/>
                    </a:ext>
                  </a:extLst>
                </a:gridCol>
                <a:gridCol w="1043708">
                  <a:extLst>
                    <a:ext uri="{9D8B030D-6E8A-4147-A177-3AD203B41FA5}">
                      <a16:colId xmlns:a16="http://schemas.microsoft.com/office/drawing/2014/main" val="38859020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МП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r>
                        <a:rPr lang="ru-RU" sz="1200" b="0" i="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целевого показателя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Единица измерения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Базовое значение показателя (на начало реализации Программы)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Планируемое значение показателя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Достигнутое значение показателя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Причины неисполнения показателя</a:t>
                      </a:r>
                      <a:br>
                        <a:rPr lang="ru-RU" sz="1200" u="none" strike="noStrike">
                          <a:effectLst/>
                        </a:rPr>
                      </a:br>
                      <a:endParaRPr lang="ru-R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0075433"/>
                  </a:ext>
                </a:extLst>
              </a:tr>
              <a:tr h="14287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10. Развитие инженерной инфраструктуры, </a:t>
                      </a:r>
                      <a:r>
                        <a:rPr lang="ru-RU" sz="1200" u="none" strike="noStrike" dirty="0" err="1">
                          <a:effectLst/>
                        </a:rPr>
                        <a:t>энергоэффективности</a:t>
                      </a:r>
                      <a:r>
                        <a:rPr lang="ru-RU" sz="1200" u="none" strike="noStrike" dirty="0">
                          <a:effectLst/>
                        </a:rPr>
                        <a:t> и отрасли  обращения с отходами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4031286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2023 Бережливый учет - оснащенность многоквартирных домов общедомовыми приборами учета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61,61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71,11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71,11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311882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2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2023 Доля актуальных схем теплоснабжения, водоснабжения и водоотведения, программ комплексного развития систем коммунальной инфраструктуры Московской области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Процент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66,7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622330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3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2023 Доля зданий, строений, сооружений муниципальной собственности, соответствующих нормальному уровню энергетической эффективности и выше (А, B, C, D).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27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30,3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30,3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3739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4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2023 Доля зданий, строений, сооружений органов местного самоуправления и муниципальных учреждений, оснащенных приборами учета потребляемых энергетических ресурсов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Процент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90,92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96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96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9502616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5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2023 Доля многоквартирных домов с присвоенными классами энергоэффективности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Процент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19,79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20,29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20,29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283585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98700" y="996950"/>
            <a:ext cx="6743700" cy="83026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235305"/>
              </p:ext>
            </p:extLst>
          </p:nvPr>
        </p:nvGraphicFramePr>
        <p:xfrm>
          <a:off x="160338" y="2641600"/>
          <a:ext cx="8834436" cy="3324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4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4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5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20534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(от лат. «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Dotatio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– дар, пожертвование)</a:t>
                      </a:r>
                    </a:p>
                  </a:txBody>
                  <a:tcPr marL="91445" marR="9144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9B374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 лат. «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Subvenire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– приходить на помощь)</a:t>
                      </a:r>
                    </a:p>
                  </a:txBody>
                  <a:tcPr marL="91445" marR="91445" marT="45726" marB="4572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DAF55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 лат.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Subsidium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– поддержка)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6" marB="4572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EB9A5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1845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Предоставляются  без определения конкретной цели их использования</a:t>
                      </a:r>
                    </a:p>
                  </a:txBody>
                  <a:tcPr marL="91445" marR="9144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89B374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Предоставляются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финансирование «переданных» другим публично-правовым образованиям полномочий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6" marB="45726">
                    <a:solidFill>
                      <a:srgbClr val="EDAF55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Предоставляются на условиях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долевого софинансирования расходов других бюджетов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6" marB="4572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EB9A5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18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даете ребенку «карманные деньги».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B374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 даете ребенку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деньги и посылаете его в магазин купить продукты (по списку)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6" marB="4572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AF55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«добавляете» денег для того, чтобы ваш ребенок купил себе новый телефон (а остальные он накопил сам)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6" marB="4572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B9A5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454" name="TextBox 1"/>
          <p:cNvSpPr txBox="1">
            <a:spLocks noChangeArrowheads="1"/>
          </p:cNvSpPr>
          <p:nvPr/>
        </p:nvSpPr>
        <p:spPr bwMode="auto">
          <a:xfrm>
            <a:off x="3154363" y="182563"/>
            <a:ext cx="4852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800" b="1" dirty="0">
                <a:solidFill>
                  <a:srgbClr val="262626"/>
                </a:solidFill>
                <a:effectLst>
                  <a:outerShdw blurRad="1143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</a:p>
        </p:txBody>
      </p:sp>
      <p:pic>
        <p:nvPicPr>
          <p:cNvPr id="25623" name="Picture 3" descr="C:\Users\econ11\Desktop\Для презентации\negotiation-clipart-611870-nd-Black-striped-tie-People-series-Stock-Pho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71463"/>
            <a:ext cx="1978025" cy="2122487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sx="101000" sy="101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dissolv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целевых показателях муниципальных программ за 2023 год </a:t>
            </a:r>
          </a:p>
        </p:txBody>
      </p:sp>
      <p:sp>
        <p:nvSpPr>
          <p:cNvPr id="131075" name="Прямоугольник 2"/>
          <p:cNvSpPr>
            <a:spLocks noChangeArrowheads="1"/>
          </p:cNvSpPr>
          <p:nvPr/>
        </p:nvSpPr>
        <p:spPr bwMode="auto">
          <a:xfrm>
            <a:off x="0" y="260350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"Предпринимательство"</a:t>
            </a:r>
            <a:endParaRPr lang="ru-RU" altLang="ru-RU" sz="1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219566"/>
              </p:ext>
            </p:extLst>
          </p:nvPr>
        </p:nvGraphicFramePr>
        <p:xfrm>
          <a:off x="129306" y="568324"/>
          <a:ext cx="8885384" cy="61693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4112">
                  <a:extLst>
                    <a:ext uri="{9D8B030D-6E8A-4147-A177-3AD203B41FA5}">
                      <a16:colId xmlns:a16="http://schemas.microsoft.com/office/drawing/2014/main" val="1474393393"/>
                    </a:ext>
                  </a:extLst>
                </a:gridCol>
                <a:gridCol w="3900572">
                  <a:extLst>
                    <a:ext uri="{9D8B030D-6E8A-4147-A177-3AD203B41FA5}">
                      <a16:colId xmlns:a16="http://schemas.microsoft.com/office/drawing/2014/main" val="1848207364"/>
                    </a:ext>
                  </a:extLst>
                </a:gridCol>
                <a:gridCol w="621718">
                  <a:extLst>
                    <a:ext uri="{9D8B030D-6E8A-4147-A177-3AD203B41FA5}">
                      <a16:colId xmlns:a16="http://schemas.microsoft.com/office/drawing/2014/main" val="2021218502"/>
                    </a:ext>
                  </a:extLst>
                </a:gridCol>
                <a:gridCol w="698643">
                  <a:extLst>
                    <a:ext uri="{9D8B030D-6E8A-4147-A177-3AD203B41FA5}">
                      <a16:colId xmlns:a16="http://schemas.microsoft.com/office/drawing/2014/main" val="284887843"/>
                    </a:ext>
                  </a:extLst>
                </a:gridCol>
                <a:gridCol w="760287">
                  <a:extLst>
                    <a:ext uri="{9D8B030D-6E8A-4147-A177-3AD203B41FA5}">
                      <a16:colId xmlns:a16="http://schemas.microsoft.com/office/drawing/2014/main" val="3221757334"/>
                    </a:ext>
                  </a:extLst>
                </a:gridCol>
                <a:gridCol w="750014">
                  <a:extLst>
                    <a:ext uri="{9D8B030D-6E8A-4147-A177-3AD203B41FA5}">
                      <a16:colId xmlns:a16="http://schemas.microsoft.com/office/drawing/2014/main" val="2873380553"/>
                    </a:ext>
                  </a:extLst>
                </a:gridCol>
                <a:gridCol w="1720038">
                  <a:extLst>
                    <a:ext uri="{9D8B030D-6E8A-4147-A177-3AD203B41FA5}">
                      <a16:colId xmlns:a16="http://schemas.microsoft.com/office/drawing/2014/main" val="3768882597"/>
                    </a:ext>
                  </a:extLst>
                </a:gridCol>
              </a:tblGrid>
              <a:tr h="8810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МП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r>
                        <a:rPr lang="ru-RU" sz="800" b="0" i="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целевого показателя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Единица измерения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Базовое значение показателя (на начало реализации Программы)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Планируемое значение показателя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Достигнутое значение показателя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Причины неисполнения показателя</a:t>
                      </a:r>
                      <a:br>
                        <a:rPr lang="ru-RU" sz="800" u="none" strike="noStrike">
                          <a:effectLst/>
                        </a:rPr>
                      </a:b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1410281"/>
                  </a:ext>
                </a:extLst>
              </a:tr>
              <a:tr h="15440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11. Предпринимательство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956292"/>
                  </a:ext>
                </a:extLst>
              </a:tr>
              <a:tr h="2997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2023 Доля обращений по вопросу защиты прав потребителей от общего количества поступивших обращений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Процент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8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6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6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9050047"/>
                  </a:ext>
                </a:extLst>
              </a:tr>
              <a:tr h="5903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+mn-lt"/>
                        </a:rPr>
                        <a:t>2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2023 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26,06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26,00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26,04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2481990"/>
                  </a:ext>
                </a:extLst>
              </a:tr>
              <a:tr h="2997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+mn-lt"/>
                        </a:rPr>
                        <a:t>3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2023 Индекс совокупной результативности реализации мероприятий, направленных на развитие конкуренции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Единица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+mn-lt"/>
                        </a:rPr>
                        <a:t>-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6782311"/>
                  </a:ext>
                </a:extLst>
              </a:tr>
              <a:tr h="2997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+mn-lt"/>
                        </a:rPr>
                        <a:t>4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2023 Количество вновь созданных субъектов малого и среднего бизнеса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Единица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654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690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716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3857452"/>
                  </a:ext>
                </a:extLst>
              </a:tr>
              <a:tr h="11716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+mn-lt"/>
                        </a:rPr>
                        <a:t>5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2023 Количество объектов недвижимого имущества, предоставленных субъектам  малого и среднего предпринимательства и физическим лицам, не являющимся индивидуальными предпринимателями и применяющим специальный налоговый режим «налог на профессиональный доход» в рамках оказания имущественной поддержи и (или) предоставления муниципальной преференции для поддержки субъектов малого и среднего предпринимательства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Единица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+mn-lt"/>
                        </a:rPr>
                        <a:t>1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2816535"/>
                  </a:ext>
                </a:extLst>
              </a:tr>
              <a:tr h="1544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+mn-lt"/>
                        </a:rPr>
                        <a:t>6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2023 Количество созданных рабочих мест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Единица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820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1450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1885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5455336"/>
                  </a:ext>
                </a:extLst>
              </a:tr>
              <a:tr h="3831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+mn-lt"/>
                        </a:rPr>
                        <a:t>7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2023 Обеспеченность населения площадью торговых объектов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Кв. м. /на 1000 жителей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997,3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1097,3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1101,48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7529243"/>
                  </a:ext>
                </a:extLst>
              </a:tr>
              <a:tr h="5075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+mn-lt"/>
                        </a:rPr>
                        <a:t>8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2023 Обеспеченность населения предприятиями бытового обслуживания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раб. мест /на 1000 жителей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x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9,08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8,7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В</a:t>
                      </a:r>
                      <a:r>
                        <a:rPr lang="ru-RU" sz="800" u="none" strike="noStrike" baseline="0" dirty="0">
                          <a:effectLst/>
                        </a:rPr>
                        <a:t> связи с низкой активностью открытия новых предприятий бытового обслуживания хозяйствующими субъектами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7515739"/>
                  </a:ext>
                </a:extLst>
              </a:tr>
              <a:tr h="3831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+mn-lt"/>
                        </a:rPr>
                        <a:t>9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2023 Обеспеченность населения предприятиями общественного питания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Пос. мест /на 1000 жите­лей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x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42,78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43,63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4408180"/>
                  </a:ext>
                </a:extLst>
              </a:tr>
              <a:tr h="2997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10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2023 Объем инвестиций, привлеченных в основной капитал (без учета бюджетных инвестиций), на душу населения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Тысяча рублей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58,8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60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76,9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6120497"/>
                  </a:ext>
                </a:extLst>
              </a:tr>
              <a:tr h="445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11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2023 Увеличение среднемесячной заработной платы работников организаций, не относящихся к субъектам малого предпринимательства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108,4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102,3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111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685667"/>
                  </a:ext>
                </a:extLst>
              </a:tr>
              <a:tr h="2997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12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2023 Число субъектов МСП в расчете на 10 тыс. человек населения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Единица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347,87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362,02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376,09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24846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целевых показателях муниципальных программ за 2023 год </a:t>
            </a:r>
          </a:p>
        </p:txBody>
      </p:sp>
      <p:sp>
        <p:nvSpPr>
          <p:cNvPr id="143363" name="Прямоугольник 2"/>
          <p:cNvSpPr>
            <a:spLocks noChangeArrowheads="1"/>
          </p:cNvSpPr>
          <p:nvPr/>
        </p:nvSpPr>
        <p:spPr bwMode="auto">
          <a:xfrm>
            <a:off x="0" y="168275"/>
            <a:ext cx="91440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"Управление имуществом и муниципальными финансами"</a:t>
            </a:r>
            <a:endParaRPr lang="ru-RU" alt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936652"/>
              </p:ext>
            </p:extLst>
          </p:nvPr>
        </p:nvGraphicFramePr>
        <p:xfrm>
          <a:off x="175491" y="474661"/>
          <a:ext cx="8793017" cy="62752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4060">
                  <a:extLst>
                    <a:ext uri="{9D8B030D-6E8A-4147-A177-3AD203B41FA5}">
                      <a16:colId xmlns:a16="http://schemas.microsoft.com/office/drawing/2014/main" val="1470467553"/>
                    </a:ext>
                  </a:extLst>
                </a:gridCol>
                <a:gridCol w="3605565">
                  <a:extLst>
                    <a:ext uri="{9D8B030D-6E8A-4147-A177-3AD203B41FA5}">
                      <a16:colId xmlns:a16="http://schemas.microsoft.com/office/drawing/2014/main" val="70035706"/>
                    </a:ext>
                  </a:extLst>
                </a:gridCol>
                <a:gridCol w="539146">
                  <a:extLst>
                    <a:ext uri="{9D8B030D-6E8A-4147-A177-3AD203B41FA5}">
                      <a16:colId xmlns:a16="http://schemas.microsoft.com/office/drawing/2014/main" val="3944610423"/>
                    </a:ext>
                  </a:extLst>
                </a:gridCol>
                <a:gridCol w="656705">
                  <a:extLst>
                    <a:ext uri="{9D8B030D-6E8A-4147-A177-3AD203B41FA5}">
                      <a16:colId xmlns:a16="http://schemas.microsoft.com/office/drawing/2014/main" val="3926720834"/>
                    </a:ext>
                  </a:extLst>
                </a:gridCol>
                <a:gridCol w="681644">
                  <a:extLst>
                    <a:ext uri="{9D8B030D-6E8A-4147-A177-3AD203B41FA5}">
                      <a16:colId xmlns:a16="http://schemas.microsoft.com/office/drawing/2014/main" val="1953019485"/>
                    </a:ext>
                  </a:extLst>
                </a:gridCol>
                <a:gridCol w="631767">
                  <a:extLst>
                    <a:ext uri="{9D8B030D-6E8A-4147-A177-3AD203B41FA5}">
                      <a16:colId xmlns:a16="http://schemas.microsoft.com/office/drawing/2014/main" val="780145801"/>
                    </a:ext>
                  </a:extLst>
                </a:gridCol>
                <a:gridCol w="1994130">
                  <a:extLst>
                    <a:ext uri="{9D8B030D-6E8A-4147-A177-3AD203B41FA5}">
                      <a16:colId xmlns:a16="http://schemas.microsoft.com/office/drawing/2014/main" val="2310590905"/>
                    </a:ext>
                  </a:extLst>
                </a:gridCol>
              </a:tblGrid>
              <a:tr h="11367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МП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r>
                        <a:rPr lang="ru-RU" sz="800" b="0" i="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целевого показателя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Единица измерения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Базовое значение показателя (на начало реализации Программы)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Планируемое значение показателя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Достигнутое значение показателя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Причины неисполнения показателя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1947232"/>
                  </a:ext>
                </a:extLst>
              </a:tr>
              <a:tr h="199218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12. Управление имуществом и муниципальными финансами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952006"/>
                  </a:ext>
                </a:extLst>
              </a:tr>
              <a:tr h="6578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2023 Доля</a:t>
                      </a:r>
                      <a:r>
                        <a:rPr lang="ru-RU" sz="800" u="none" strike="noStrike" baseline="0" dirty="0">
                          <a:effectLst/>
                        </a:rPr>
                        <a:t> объектов недвижимого имущества, поставленных на ГКУ по результатам МЗК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Процент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+mn-lt"/>
                        </a:rPr>
                        <a:t>90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90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82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Большой объем проверок земель с/х назначения</a:t>
                      </a:r>
                      <a:r>
                        <a:rPr lang="ru-RU" sz="800" u="none" strike="noStrike" baseline="0" dirty="0">
                          <a:effectLst/>
                        </a:rPr>
                        <a:t> в количестве 14 тыс. Отсутствие доступа к обследуемым участкам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8094117"/>
                  </a:ext>
                </a:extLst>
              </a:tr>
              <a:tr h="5231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+mn-lt"/>
                        </a:rPr>
                        <a:t>2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2023 Доля проведенных аукционов на право заключения договоров аренды земельных участков для субъектов малого и среднего предпринимательства к общему количеству таких торгов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Процент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20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20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effectLst/>
                        </a:rPr>
                        <a:t> В</a:t>
                      </a:r>
                      <a:r>
                        <a:rPr lang="ru-RU" sz="800" u="none" strike="noStrike" baseline="0" dirty="0">
                          <a:effectLst/>
                        </a:rPr>
                        <a:t> 4 квартале размещены документы для проведения торгов на 2 земельных участка, окончание процедуры в 1 квартале 2024 года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888866"/>
                  </a:ext>
                </a:extLst>
              </a:tr>
              <a:tr h="4429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+mn-lt"/>
                        </a:rPr>
                        <a:t>3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2023 Поступления доходов в бюджет муниципального образования от распоряжения земельными участками, государственная собственность на которые не разграничена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Процент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100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100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107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745"/>
                  </a:ext>
                </a:extLst>
              </a:tr>
              <a:tr h="5742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+mn-lt"/>
                        </a:rPr>
                        <a:t>4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2023 Поступления доходов в бюджет муниципального образования от распоряжения муниципальным имуществом и землей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100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103,7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825669"/>
                  </a:ext>
                </a:extLst>
              </a:tr>
              <a:tr h="2565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+mn-lt"/>
                        </a:rPr>
                        <a:t>5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2023 Предоставление земельных участков многодетным семьям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95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Отказ многодетных семей от предлагаемых </a:t>
                      </a:r>
                      <a:r>
                        <a:rPr lang="ru-RU" sz="800" u="none" strike="noStrike">
                          <a:effectLst/>
                        </a:rPr>
                        <a:t>земельных</a:t>
                      </a:r>
                      <a:r>
                        <a:rPr lang="ru-RU" sz="800" u="none" strike="noStrike" baseline="0">
                          <a:effectLst/>
                        </a:rPr>
                        <a:t> участков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7366278"/>
                  </a:ext>
                </a:extLst>
              </a:tr>
              <a:tr h="1992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+mn-lt"/>
                        </a:rPr>
                        <a:t>6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2023 Прирост земельного налога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107,8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9523999"/>
                  </a:ext>
                </a:extLst>
              </a:tr>
              <a:tr h="7502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+mn-lt"/>
                        </a:rPr>
                        <a:t>7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2023 Проверка использования земель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81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Частичный расчет земельного</a:t>
                      </a:r>
                      <a:r>
                        <a:rPr lang="ru-RU" sz="800" u="none" strike="noStrike" baseline="0" dirty="0">
                          <a:effectLst/>
                        </a:rPr>
                        <a:t> налога по ставке 1,5% всех обследованных земельных участков, информация по которым, была предоставлена в ИФНС в 2022 году. Обследовано 4452 </a:t>
                      </a:r>
                      <a:r>
                        <a:rPr lang="ru-RU" sz="800" u="none" strike="noStrike" baseline="0" dirty="0" err="1">
                          <a:effectLst/>
                        </a:rPr>
                        <a:t>зем</a:t>
                      </a:r>
                      <a:r>
                        <a:rPr lang="ru-RU" sz="800" u="none" strike="noStrike" baseline="0" dirty="0">
                          <a:effectLst/>
                        </a:rPr>
                        <a:t>. уч., расчет произведен по 1940 </a:t>
                      </a:r>
                      <a:r>
                        <a:rPr lang="ru-RU" sz="800" u="none" strike="noStrike" baseline="0" dirty="0" err="1">
                          <a:effectLst/>
                        </a:rPr>
                        <a:t>зем</a:t>
                      </a:r>
                      <a:r>
                        <a:rPr lang="ru-RU" sz="800" u="none" strike="noStrike" baseline="0" dirty="0">
                          <a:effectLst/>
                        </a:rPr>
                        <a:t>. Уч.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1505044"/>
                  </a:ext>
                </a:extLst>
              </a:tr>
              <a:tr h="5742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+mn-lt"/>
                        </a:rPr>
                        <a:t>8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2023 Эффективность работы по взысканию задолженности по арендной плате за земельные участки, государственная собственность на которые не разграничена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88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 </a:t>
                      </a:r>
                      <a:r>
                        <a:rPr lang="ru-RU" sz="8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Проводится работа по взысканию текущей задолженности.</a:t>
                      </a:r>
                      <a:r>
                        <a:rPr lang="ru-RU" sz="800" u="none" strike="noStrike" baseline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Наличие задолженности, невозможной к взысканию.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8949603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+mn-lt"/>
                        </a:rPr>
                        <a:t>9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2023 Эффективность работы по взысканию задолженности по арендной плате за муниципальное имущество и землю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514833"/>
                  </a:ext>
                </a:extLst>
              </a:tr>
              <a:tr h="5742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10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2023 Эффективность работы по расторжению договоров аренды земельных участков и размещению на Инвестиционном портале Московской области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308734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целевых показателях муниципальных программ за 2023 год </a:t>
            </a:r>
          </a:p>
        </p:txBody>
      </p:sp>
      <p:sp>
        <p:nvSpPr>
          <p:cNvPr id="151555" name="Прямоугольник 2"/>
          <p:cNvSpPr>
            <a:spLocks noChangeArrowheads="1"/>
          </p:cNvSpPr>
          <p:nvPr/>
        </p:nvSpPr>
        <p:spPr bwMode="auto">
          <a:xfrm>
            <a:off x="0" y="276931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"Развитие институтов гражданского общества, повышение эффективности местного самоуправления и реализации молодежной политики"</a:t>
            </a:r>
            <a:endParaRPr lang="ru-RU" alt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991970"/>
              </p:ext>
            </p:extLst>
          </p:nvPr>
        </p:nvGraphicFramePr>
        <p:xfrm>
          <a:off x="203200" y="800806"/>
          <a:ext cx="8811491" cy="58955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498">
                  <a:extLst>
                    <a:ext uri="{9D8B030D-6E8A-4147-A177-3AD203B41FA5}">
                      <a16:colId xmlns:a16="http://schemas.microsoft.com/office/drawing/2014/main" val="3338186891"/>
                    </a:ext>
                  </a:extLst>
                </a:gridCol>
                <a:gridCol w="3613140">
                  <a:extLst>
                    <a:ext uri="{9D8B030D-6E8A-4147-A177-3AD203B41FA5}">
                      <a16:colId xmlns:a16="http://schemas.microsoft.com/office/drawing/2014/main" val="980968930"/>
                    </a:ext>
                  </a:extLst>
                </a:gridCol>
                <a:gridCol w="913997">
                  <a:extLst>
                    <a:ext uri="{9D8B030D-6E8A-4147-A177-3AD203B41FA5}">
                      <a16:colId xmlns:a16="http://schemas.microsoft.com/office/drawing/2014/main" val="762649113"/>
                    </a:ext>
                  </a:extLst>
                </a:gridCol>
                <a:gridCol w="899714">
                  <a:extLst>
                    <a:ext uri="{9D8B030D-6E8A-4147-A177-3AD203B41FA5}">
                      <a16:colId xmlns:a16="http://schemas.microsoft.com/office/drawing/2014/main" val="1858729432"/>
                    </a:ext>
                  </a:extLst>
                </a:gridCol>
                <a:gridCol w="899714">
                  <a:extLst>
                    <a:ext uri="{9D8B030D-6E8A-4147-A177-3AD203B41FA5}">
                      <a16:colId xmlns:a16="http://schemas.microsoft.com/office/drawing/2014/main" val="1139810846"/>
                    </a:ext>
                  </a:extLst>
                </a:gridCol>
                <a:gridCol w="899714">
                  <a:extLst>
                    <a:ext uri="{9D8B030D-6E8A-4147-A177-3AD203B41FA5}">
                      <a16:colId xmlns:a16="http://schemas.microsoft.com/office/drawing/2014/main" val="1599378984"/>
                    </a:ext>
                  </a:extLst>
                </a:gridCol>
                <a:gridCol w="899714">
                  <a:extLst>
                    <a:ext uri="{9D8B030D-6E8A-4147-A177-3AD203B41FA5}">
                      <a16:colId xmlns:a16="http://schemas.microsoft.com/office/drawing/2014/main" val="3535378631"/>
                    </a:ext>
                  </a:extLst>
                </a:gridCol>
              </a:tblGrid>
              <a:tr h="9483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МП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r>
                        <a:rPr lang="ru-RU" sz="1000" b="0" i="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целевого показателя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Единица измерения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Базовое значение показателя (на начало реализации Программы)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Планируемое значение показателя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Достигнутое значение показателя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Причины неисполнения показателя</a:t>
                      </a:r>
                      <a:br>
                        <a:rPr lang="ru-RU" sz="1000" u="none" strike="noStrike">
                          <a:effectLst/>
                        </a:rPr>
                      </a:b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6871412"/>
                  </a:ext>
                </a:extLst>
              </a:tr>
              <a:tr h="16621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13. Развитие институтов гражданского  общества, повышение эффективности  местного самоуправления  и реализации молодежной политики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0810880"/>
                  </a:ext>
                </a:extLst>
              </a:tr>
              <a:tr h="3226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127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2023 Доля молодежи, задействованной в мероприятиях по вовлечению в творческую деятельность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Процент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42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42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44,6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0003971"/>
                  </a:ext>
                </a:extLst>
              </a:tr>
              <a:tr h="3226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128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2023 Информирование населения в средствах массовой информации и социальных сетях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Процент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110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112,15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0389295"/>
                  </a:ext>
                </a:extLst>
              </a:tr>
              <a:tr h="4790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129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2023 Наличие незаконных рекламных конструкций, установленных на территории муниципального образования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Процент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2338166"/>
                  </a:ext>
                </a:extLst>
              </a:tr>
              <a:tr h="11048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130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2023 Общая численность граждан Российской Федерации, вовлеченных центрами (сообществами, объединениями) поддержки добровольчества (волонтерства) на базе образовательных организаций, некоммерческих организаций, государственных и муниципальных учреждений, в добровольческую (волонтерскую) деятельность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Миллион человек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0,017224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0,017224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0,017609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1269107"/>
                  </a:ext>
                </a:extLst>
              </a:tr>
              <a:tr h="4790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131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Количество конфликтных ситуаций на межнациональной и межконфессиональной почве, связанных с проявлением экстремизма в Московской области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Единица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1559416"/>
                  </a:ext>
                </a:extLst>
              </a:tr>
              <a:tr h="4790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132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Количество участников мероприятий, направленных на укрепление общероссийского гражданского единства и этнокультурное развитие народов России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Человек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2500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2500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2560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2371399"/>
                  </a:ext>
                </a:extLst>
              </a:tr>
              <a:tr h="6355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133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Количество участников мероприятий по развитию государственно-общественного партнерства в сфере государственной национальной политики Московской области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Человек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2000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2000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2200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7425409"/>
                  </a:ext>
                </a:extLst>
              </a:tr>
              <a:tr h="4790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134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Количество участников мероприятий по сохранению и поддержке русского языка как государственного языка Российской Федерации»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Человек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300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300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321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7908230"/>
                  </a:ext>
                </a:extLst>
              </a:tr>
              <a:tr h="4790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135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Количество участников мероприятий по социально-культурной адаптации и интеграции иностранных граждан в Московской области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Человек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200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200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354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564023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целевых показателях муниципальных программ за 2023 год </a:t>
            </a:r>
          </a:p>
        </p:txBody>
      </p:sp>
      <p:sp>
        <p:nvSpPr>
          <p:cNvPr id="155651" name="Прямоугольник 2"/>
          <p:cNvSpPr>
            <a:spLocks noChangeArrowheads="1"/>
          </p:cNvSpPr>
          <p:nvPr/>
        </p:nvSpPr>
        <p:spPr bwMode="auto">
          <a:xfrm>
            <a:off x="0" y="23177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"Развитие и функционирование дорожно-транспортного комплекса"</a:t>
            </a:r>
            <a:endParaRPr lang="ru-RU" altLang="ru-RU" sz="1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353511"/>
              </p:ext>
            </p:extLst>
          </p:nvPr>
        </p:nvGraphicFramePr>
        <p:xfrm>
          <a:off x="184728" y="771525"/>
          <a:ext cx="8811488" cy="55560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497">
                  <a:extLst>
                    <a:ext uri="{9D8B030D-6E8A-4147-A177-3AD203B41FA5}">
                      <a16:colId xmlns:a16="http://schemas.microsoft.com/office/drawing/2014/main" val="2199576879"/>
                    </a:ext>
                  </a:extLst>
                </a:gridCol>
                <a:gridCol w="3153135">
                  <a:extLst>
                    <a:ext uri="{9D8B030D-6E8A-4147-A177-3AD203B41FA5}">
                      <a16:colId xmlns:a16="http://schemas.microsoft.com/office/drawing/2014/main" val="1272363431"/>
                    </a:ext>
                  </a:extLst>
                </a:gridCol>
                <a:gridCol w="881149">
                  <a:extLst>
                    <a:ext uri="{9D8B030D-6E8A-4147-A177-3AD203B41FA5}">
                      <a16:colId xmlns:a16="http://schemas.microsoft.com/office/drawing/2014/main" val="365837883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797559586"/>
                    </a:ext>
                  </a:extLst>
                </a:gridCol>
                <a:gridCol w="1122218">
                  <a:extLst>
                    <a:ext uri="{9D8B030D-6E8A-4147-A177-3AD203B41FA5}">
                      <a16:colId xmlns:a16="http://schemas.microsoft.com/office/drawing/2014/main" val="118595273"/>
                    </a:ext>
                  </a:extLst>
                </a:gridCol>
                <a:gridCol w="1014153">
                  <a:extLst>
                    <a:ext uri="{9D8B030D-6E8A-4147-A177-3AD203B41FA5}">
                      <a16:colId xmlns:a16="http://schemas.microsoft.com/office/drawing/2014/main" val="765939815"/>
                    </a:ext>
                  </a:extLst>
                </a:gridCol>
                <a:gridCol w="1040936">
                  <a:extLst>
                    <a:ext uri="{9D8B030D-6E8A-4147-A177-3AD203B41FA5}">
                      <a16:colId xmlns:a16="http://schemas.microsoft.com/office/drawing/2014/main" val="613567206"/>
                    </a:ext>
                  </a:extLst>
                </a:gridCol>
              </a:tblGrid>
              <a:tr h="14262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МП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r>
                        <a:rPr lang="ru-RU" sz="1200" b="0" i="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целевого показателя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Единица измерения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Базовое значение показателя (на начало реализации Программы)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Планируемое значение показателя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Достигнутое значение показателя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Причины неисполнения показателя</a:t>
                      </a:r>
                      <a:br>
                        <a:rPr lang="ru-RU" sz="1200" u="none" strike="noStrike" dirty="0">
                          <a:effectLst/>
                        </a:rPr>
                      </a:b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6493517"/>
                  </a:ext>
                </a:extLst>
              </a:tr>
              <a:tr h="247931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14. Развитие и функционирование дорожно-транспортного комплекса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9196156"/>
                  </a:ext>
                </a:extLst>
              </a:tr>
              <a:tr h="4835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Доля автомобильных дорог местного значения, соответствующих нормативным требованиям.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88,6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88,7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88,7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466602"/>
                  </a:ext>
                </a:extLst>
              </a:tr>
              <a:tr h="7192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2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Количество погибших в дорожно-транспортных происшествиях.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человек на 100 тыс. населения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16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15,5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12,6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5419921"/>
                  </a:ext>
                </a:extLst>
              </a:tr>
              <a:tr h="26045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3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Обеспечение организации транспортного обслуживания населения на муниципальных маршрутах регулярных перевозок по регулируемым тарифам в границах муниципального образования Московской области, включенных в Перечень маршрутов регулярных перевозок по регулируемым тарифам, на которых отдельным категориям граждан предоставляются меры социальной поддержки, утверждаемый Правительством Московской области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Процент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100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94,34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100" u="none" strike="noStrike" dirty="0">
                          <a:effectLst/>
                        </a:rPr>
                        <a:t>В 4 квартале 2023 года увеличились срывы рейсов за счет острой нехватки водительского состава</a:t>
                      </a:r>
                      <a:r>
                        <a:rPr lang="ru-RU" sz="1100" u="none" strike="noStrike" baseline="0" dirty="0">
                          <a:effectLst/>
                        </a:rPr>
                        <a:t> и отсутствия резерва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611704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целевых показателях муниципальных программ за 2023 год </a:t>
            </a:r>
          </a:p>
        </p:txBody>
      </p:sp>
      <p:sp>
        <p:nvSpPr>
          <p:cNvPr id="157699" name="Прямоугольник 2"/>
          <p:cNvSpPr>
            <a:spLocks noChangeArrowheads="1"/>
          </p:cNvSpPr>
          <p:nvPr/>
        </p:nvSpPr>
        <p:spPr bwMode="auto">
          <a:xfrm>
            <a:off x="0" y="23177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"Цифровое муниципальное образование"</a:t>
            </a:r>
            <a:endParaRPr lang="ru-RU" altLang="ru-RU" sz="1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302104"/>
              </p:ext>
            </p:extLst>
          </p:nvPr>
        </p:nvGraphicFramePr>
        <p:xfrm>
          <a:off x="175492" y="539750"/>
          <a:ext cx="8774545" cy="61566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6275">
                  <a:extLst>
                    <a:ext uri="{9D8B030D-6E8A-4147-A177-3AD203B41FA5}">
                      <a16:colId xmlns:a16="http://schemas.microsoft.com/office/drawing/2014/main" val="1465028754"/>
                    </a:ext>
                  </a:extLst>
                </a:gridCol>
                <a:gridCol w="3824338">
                  <a:extLst>
                    <a:ext uri="{9D8B030D-6E8A-4147-A177-3AD203B41FA5}">
                      <a16:colId xmlns:a16="http://schemas.microsoft.com/office/drawing/2014/main" val="1491822417"/>
                    </a:ext>
                  </a:extLst>
                </a:gridCol>
                <a:gridCol w="910164">
                  <a:extLst>
                    <a:ext uri="{9D8B030D-6E8A-4147-A177-3AD203B41FA5}">
                      <a16:colId xmlns:a16="http://schemas.microsoft.com/office/drawing/2014/main" val="3733562885"/>
                    </a:ext>
                  </a:extLst>
                </a:gridCol>
                <a:gridCol w="895942">
                  <a:extLst>
                    <a:ext uri="{9D8B030D-6E8A-4147-A177-3AD203B41FA5}">
                      <a16:colId xmlns:a16="http://schemas.microsoft.com/office/drawing/2014/main" val="3445108627"/>
                    </a:ext>
                  </a:extLst>
                </a:gridCol>
                <a:gridCol w="895942">
                  <a:extLst>
                    <a:ext uri="{9D8B030D-6E8A-4147-A177-3AD203B41FA5}">
                      <a16:colId xmlns:a16="http://schemas.microsoft.com/office/drawing/2014/main" val="223691154"/>
                    </a:ext>
                  </a:extLst>
                </a:gridCol>
                <a:gridCol w="895942">
                  <a:extLst>
                    <a:ext uri="{9D8B030D-6E8A-4147-A177-3AD203B41FA5}">
                      <a16:colId xmlns:a16="http://schemas.microsoft.com/office/drawing/2014/main" val="2783154899"/>
                    </a:ext>
                  </a:extLst>
                </a:gridCol>
                <a:gridCol w="895942">
                  <a:extLst>
                    <a:ext uri="{9D8B030D-6E8A-4147-A177-3AD203B41FA5}">
                      <a16:colId xmlns:a16="http://schemas.microsoft.com/office/drawing/2014/main" val="1720895965"/>
                    </a:ext>
                  </a:extLst>
                </a:gridCol>
              </a:tblGrid>
              <a:tr h="9678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МП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r>
                        <a:rPr lang="ru-RU" sz="1000" b="0" i="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целевого показателя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Единица измерения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Базовое значение показателя (на начало реализации Программы)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Планируемое значение показателя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Достигнутое значение показателя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Причины неисполнения показателя</a:t>
                      </a:r>
                      <a:br>
                        <a:rPr lang="ru-RU" sz="1000" u="none" strike="noStrike">
                          <a:effectLst/>
                        </a:rPr>
                      </a:b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1679958"/>
                  </a:ext>
                </a:extLst>
              </a:tr>
              <a:tr h="169631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15. Цифровое муниципальное образование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43743007"/>
                  </a:ext>
                </a:extLst>
              </a:tr>
              <a:tr h="8082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2023 Быстро/качественно решаем - Доля сообщений, отправленных на портал «</a:t>
                      </a:r>
                      <a:r>
                        <a:rPr lang="ru-RU" sz="1000" u="none" strike="noStrike" dirty="0" err="1">
                          <a:effectLst/>
                        </a:rPr>
                        <a:t>Добродел</a:t>
                      </a:r>
                      <a:r>
                        <a:rPr lang="ru-RU" sz="1000" u="none" strike="noStrike" dirty="0">
                          <a:effectLst/>
                        </a:rPr>
                        <a:t>» пользователями с подтвержденной учётной записью ЕСИА, которые имеют признак повторной отправки, повторного переноса сроков решения, нарушения срока предоставления ответа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Процент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916283"/>
                  </a:ext>
                </a:extLst>
              </a:tr>
              <a:tr h="648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2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2023 Доля архивных документов, переведенных в электронно-цифровую форму, от общего количества документов, находящихся на хранении в муниципальном архиве муниципального образования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Процент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10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10,1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10,2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8248391"/>
                  </a:ext>
                </a:extLst>
              </a:tr>
              <a:tr h="8082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3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2023 Доля архивных документов, хранящихся в муниципальном архиве в нормативных условиях, обеспечивающих их постоянное (вечное) и долговременное хранение, в общем количестве документов в муниципальном архиве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Процент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774373"/>
                  </a:ext>
                </a:extLst>
              </a:tr>
              <a:tr h="648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4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2023 Доля архивных фондов муниципального архива, внесенных в общеотраслевую базу данных «Архивный фонд», от общего количества архивных фондов, хранящихся в муниципальном архиве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Процент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0661130"/>
                  </a:ext>
                </a:extLst>
              </a:tr>
              <a:tr h="648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5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2023 Доля муниципальных (государственных) услуг, предоставленных без нарушения регламентного срока при оказании услуг в электронном виде на региональном портале государственных услуг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Процент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98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98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99,82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1622883"/>
                  </a:ext>
                </a:extLst>
              </a:tr>
              <a:tr h="8082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6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2023 Доля обращений за получением муниципальных (государственных) услуг в электронном виде с использованием РПГУ без необходимости личного посещения органов местного самоуправления и МФЦ от общего количества таких услуг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Процент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95,5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95,6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100,0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0149968"/>
                  </a:ext>
                </a:extLst>
              </a:tr>
              <a:tr h="648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7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2023 Доля работников ОМСУ муниципального образования Московской области, обеспеченных средствами электронной подписи в соответствии с установленными требованиями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Процент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90116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целевых показателях муниципальных программ за 2023 год </a:t>
            </a:r>
          </a:p>
        </p:txBody>
      </p:sp>
      <p:sp>
        <p:nvSpPr>
          <p:cNvPr id="157699" name="Прямоугольник 2"/>
          <p:cNvSpPr>
            <a:spLocks noChangeArrowheads="1"/>
          </p:cNvSpPr>
          <p:nvPr/>
        </p:nvSpPr>
        <p:spPr bwMode="auto">
          <a:xfrm>
            <a:off x="0" y="231775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"Цифровое муниципальное образование"</a:t>
            </a:r>
            <a:endParaRPr lang="ru-RU" altLang="ru-RU" sz="1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571621"/>
              </p:ext>
            </p:extLst>
          </p:nvPr>
        </p:nvGraphicFramePr>
        <p:xfrm>
          <a:off x="193964" y="539750"/>
          <a:ext cx="8793016" cy="61467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4060">
                  <a:extLst>
                    <a:ext uri="{9D8B030D-6E8A-4147-A177-3AD203B41FA5}">
                      <a16:colId xmlns:a16="http://schemas.microsoft.com/office/drawing/2014/main" val="1431039702"/>
                    </a:ext>
                  </a:extLst>
                </a:gridCol>
                <a:gridCol w="3605565">
                  <a:extLst>
                    <a:ext uri="{9D8B030D-6E8A-4147-A177-3AD203B41FA5}">
                      <a16:colId xmlns:a16="http://schemas.microsoft.com/office/drawing/2014/main" val="559541135"/>
                    </a:ext>
                  </a:extLst>
                </a:gridCol>
                <a:gridCol w="912079">
                  <a:extLst>
                    <a:ext uri="{9D8B030D-6E8A-4147-A177-3AD203B41FA5}">
                      <a16:colId xmlns:a16="http://schemas.microsoft.com/office/drawing/2014/main" val="3428780371"/>
                    </a:ext>
                  </a:extLst>
                </a:gridCol>
                <a:gridCol w="897828">
                  <a:extLst>
                    <a:ext uri="{9D8B030D-6E8A-4147-A177-3AD203B41FA5}">
                      <a16:colId xmlns:a16="http://schemas.microsoft.com/office/drawing/2014/main" val="1638560916"/>
                    </a:ext>
                  </a:extLst>
                </a:gridCol>
                <a:gridCol w="897828">
                  <a:extLst>
                    <a:ext uri="{9D8B030D-6E8A-4147-A177-3AD203B41FA5}">
                      <a16:colId xmlns:a16="http://schemas.microsoft.com/office/drawing/2014/main" val="296802729"/>
                    </a:ext>
                  </a:extLst>
                </a:gridCol>
                <a:gridCol w="897828">
                  <a:extLst>
                    <a:ext uri="{9D8B030D-6E8A-4147-A177-3AD203B41FA5}">
                      <a16:colId xmlns:a16="http://schemas.microsoft.com/office/drawing/2014/main" val="1143309483"/>
                    </a:ext>
                  </a:extLst>
                </a:gridCol>
                <a:gridCol w="897828">
                  <a:extLst>
                    <a:ext uri="{9D8B030D-6E8A-4147-A177-3AD203B41FA5}">
                      <a16:colId xmlns:a16="http://schemas.microsoft.com/office/drawing/2014/main" val="2123036158"/>
                    </a:ext>
                  </a:extLst>
                </a:gridCol>
              </a:tblGrid>
              <a:tr h="9981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МП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r>
                        <a:rPr lang="ru-RU" sz="1000" b="0" i="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целевого показателя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Единица измерения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Базовое значение показателя (на начало реализации Программы)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Планируемое значение показателя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Достигнутое значение показателя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Причины неисполнения показателя</a:t>
                      </a:r>
                      <a:br>
                        <a:rPr lang="ru-RU" sz="1000" u="none" strike="noStrike">
                          <a:effectLst/>
                        </a:rPr>
                      </a:b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7003954"/>
                  </a:ext>
                </a:extLst>
              </a:tr>
              <a:tr h="8343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8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2023 Доля рабочих мест, обеспеченных необходимым компьютерным оборудованием и услугами связи в соответствии с требованиями нормативных правовых актов Московской области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Процент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2242762"/>
                  </a:ext>
                </a:extLst>
              </a:tr>
              <a:tr h="6289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9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2023 Доля электронного юридически значимого документооборота в органах местного самоуправления и подведомственных им учреждениях в Московской области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Процент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8120849"/>
                  </a:ext>
                </a:extLst>
              </a:tr>
              <a:tr h="6289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10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2023 Образовательные организации обеспечены материально-технической базой для внедрения цифровой образовательной среды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Единица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5194992"/>
                  </a:ext>
                </a:extLst>
              </a:tr>
              <a:tr h="6289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11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2023 Стоимостная доля закупаемого и (или) арендуемого ОМСУ муниципального образования Московской области отечественного программного обеспечения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Процент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75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75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7779035"/>
                  </a:ext>
                </a:extLst>
              </a:tr>
              <a:tr h="16558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12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2023 Увеличение доли защищенных по требованиям безопасности информации информационных систем, используемых ОМСУ муниципального образования Московской области, в соответствии с категорией обрабатываемой информации, а также персональных компьютеров, используемых на рабочих местах работников, обеспеченных антивирусным программным обеспечением с регулярным обновлением соответствующих баз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Процент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1933573"/>
                  </a:ext>
                </a:extLst>
              </a:tr>
              <a:tr h="4235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13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2023 Уровень удовлетворенности граждан качеством предоставления государственных и муниципальных услуг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Процент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98,69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98,71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98,61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 В связи несвоевременным оказанием услуг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874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6593262"/>
      </p:ext>
    </p:extLst>
  </p:cSld>
  <p:clrMapOvr>
    <a:masterClrMapping/>
  </p:clrMapOvr>
  <p:transition>
    <p:dissolv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целевых показателях муниципальных программ за 2023 год </a:t>
            </a:r>
          </a:p>
        </p:txBody>
      </p:sp>
      <p:sp>
        <p:nvSpPr>
          <p:cNvPr id="165891" name="Прямоугольник 2"/>
          <p:cNvSpPr>
            <a:spLocks noChangeArrowheads="1"/>
          </p:cNvSpPr>
          <p:nvPr/>
        </p:nvSpPr>
        <p:spPr bwMode="auto">
          <a:xfrm>
            <a:off x="0" y="153987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endParaRPr lang="ru-RU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"Архитектура и градостроительство"</a:t>
            </a:r>
            <a:endParaRPr lang="ru-RU" alt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836473"/>
              </p:ext>
            </p:extLst>
          </p:nvPr>
        </p:nvGraphicFramePr>
        <p:xfrm>
          <a:off x="203199" y="1253676"/>
          <a:ext cx="8737601" cy="33183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9749">
                  <a:extLst>
                    <a:ext uri="{9D8B030D-6E8A-4147-A177-3AD203B41FA5}">
                      <a16:colId xmlns:a16="http://schemas.microsoft.com/office/drawing/2014/main" val="609615525"/>
                    </a:ext>
                  </a:extLst>
                </a:gridCol>
                <a:gridCol w="2894725">
                  <a:extLst>
                    <a:ext uri="{9D8B030D-6E8A-4147-A177-3AD203B41FA5}">
                      <a16:colId xmlns:a16="http://schemas.microsoft.com/office/drawing/2014/main" val="3139620803"/>
                    </a:ext>
                  </a:extLst>
                </a:gridCol>
                <a:gridCol w="1006763">
                  <a:extLst>
                    <a:ext uri="{9D8B030D-6E8A-4147-A177-3AD203B41FA5}">
                      <a16:colId xmlns:a16="http://schemas.microsoft.com/office/drawing/2014/main" val="1313766880"/>
                    </a:ext>
                  </a:extLst>
                </a:gridCol>
                <a:gridCol w="1034473">
                  <a:extLst>
                    <a:ext uri="{9D8B030D-6E8A-4147-A177-3AD203B41FA5}">
                      <a16:colId xmlns:a16="http://schemas.microsoft.com/office/drawing/2014/main" val="1030228261"/>
                    </a:ext>
                  </a:extLst>
                </a:gridCol>
                <a:gridCol w="1099127">
                  <a:extLst>
                    <a:ext uri="{9D8B030D-6E8A-4147-A177-3AD203B41FA5}">
                      <a16:colId xmlns:a16="http://schemas.microsoft.com/office/drawing/2014/main" val="192081801"/>
                    </a:ext>
                  </a:extLst>
                </a:gridCol>
                <a:gridCol w="997528">
                  <a:extLst>
                    <a:ext uri="{9D8B030D-6E8A-4147-A177-3AD203B41FA5}">
                      <a16:colId xmlns:a16="http://schemas.microsoft.com/office/drawing/2014/main" val="3136137661"/>
                    </a:ext>
                  </a:extLst>
                </a:gridCol>
                <a:gridCol w="1025236">
                  <a:extLst>
                    <a:ext uri="{9D8B030D-6E8A-4147-A177-3AD203B41FA5}">
                      <a16:colId xmlns:a16="http://schemas.microsoft.com/office/drawing/2014/main" val="2940088024"/>
                    </a:ext>
                  </a:extLst>
                </a:gridCol>
              </a:tblGrid>
              <a:tr h="18001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МП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r>
                        <a:rPr lang="ru-RU" sz="1200" b="0" i="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целевого показателя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Единица измерения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Базовое значение показателя (на начало реализации Программы)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Планируемое значение показателя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Достигнутое значение показателя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Причины неисполнения показателя</a:t>
                      </a:r>
                      <a:br>
                        <a:rPr lang="ru-RU" sz="1200" u="none" strike="noStrike" dirty="0">
                          <a:effectLst/>
                        </a:rPr>
                      </a:b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19590"/>
                  </a:ext>
                </a:extLst>
              </a:tr>
              <a:tr h="312932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16. Архитектура и градостроительство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718202"/>
                  </a:ext>
                </a:extLst>
              </a:tr>
              <a:tr h="12052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Обеспеченность актуальными документами территориального планирования и градостроительного зонирования городского округа Московской области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493071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целевых показателях муниципальных программ за 2023 год </a:t>
            </a:r>
          </a:p>
        </p:txBody>
      </p:sp>
      <p:sp>
        <p:nvSpPr>
          <p:cNvPr id="167939" name="Прямоугольник 2"/>
          <p:cNvSpPr>
            <a:spLocks noChangeArrowheads="1"/>
          </p:cNvSpPr>
          <p:nvPr/>
        </p:nvSpPr>
        <p:spPr bwMode="auto">
          <a:xfrm>
            <a:off x="0" y="255589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"Формирование современной комфортной городской среды"</a:t>
            </a:r>
            <a:endParaRPr lang="ru-RU" alt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455634"/>
              </p:ext>
            </p:extLst>
          </p:nvPr>
        </p:nvGraphicFramePr>
        <p:xfrm>
          <a:off x="138546" y="563563"/>
          <a:ext cx="8866910" cy="62097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4872">
                  <a:extLst>
                    <a:ext uri="{9D8B030D-6E8A-4147-A177-3AD203B41FA5}">
                      <a16:colId xmlns:a16="http://schemas.microsoft.com/office/drawing/2014/main" val="4155157431"/>
                    </a:ext>
                  </a:extLst>
                </a:gridCol>
                <a:gridCol w="3900798">
                  <a:extLst>
                    <a:ext uri="{9D8B030D-6E8A-4147-A177-3AD203B41FA5}">
                      <a16:colId xmlns:a16="http://schemas.microsoft.com/office/drawing/2014/main" val="3802033812"/>
                    </a:ext>
                  </a:extLst>
                </a:gridCol>
                <a:gridCol w="919744">
                  <a:extLst>
                    <a:ext uri="{9D8B030D-6E8A-4147-A177-3AD203B41FA5}">
                      <a16:colId xmlns:a16="http://schemas.microsoft.com/office/drawing/2014/main" val="849300817"/>
                    </a:ext>
                  </a:extLst>
                </a:gridCol>
                <a:gridCol w="905374">
                  <a:extLst>
                    <a:ext uri="{9D8B030D-6E8A-4147-A177-3AD203B41FA5}">
                      <a16:colId xmlns:a16="http://schemas.microsoft.com/office/drawing/2014/main" val="485474899"/>
                    </a:ext>
                  </a:extLst>
                </a:gridCol>
                <a:gridCol w="905374">
                  <a:extLst>
                    <a:ext uri="{9D8B030D-6E8A-4147-A177-3AD203B41FA5}">
                      <a16:colId xmlns:a16="http://schemas.microsoft.com/office/drawing/2014/main" val="1867453328"/>
                    </a:ext>
                  </a:extLst>
                </a:gridCol>
                <a:gridCol w="905374">
                  <a:extLst>
                    <a:ext uri="{9D8B030D-6E8A-4147-A177-3AD203B41FA5}">
                      <a16:colId xmlns:a16="http://schemas.microsoft.com/office/drawing/2014/main" val="249835560"/>
                    </a:ext>
                  </a:extLst>
                </a:gridCol>
                <a:gridCol w="905374">
                  <a:extLst>
                    <a:ext uri="{9D8B030D-6E8A-4147-A177-3AD203B41FA5}">
                      <a16:colId xmlns:a16="http://schemas.microsoft.com/office/drawing/2014/main" val="4257248471"/>
                    </a:ext>
                  </a:extLst>
                </a:gridCol>
              </a:tblGrid>
              <a:tr h="9049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МП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r>
                        <a:rPr lang="ru-RU" sz="1000" b="0" i="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целевого показателя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Единица измерения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Базовое значение показателя (на начало реализации Программы)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Планируемое значение показателя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Достигнутое значение показателя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Причины неисполнения показателя</a:t>
                      </a:r>
                      <a:br>
                        <a:rPr lang="ru-RU" sz="1000" u="none" strike="noStrike">
                          <a:effectLst/>
                        </a:rPr>
                      </a:b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334249"/>
                  </a:ext>
                </a:extLst>
              </a:tr>
              <a:tr h="171717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17. Формирование современной комфортной городской среды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1592413"/>
                  </a:ext>
                </a:extLst>
              </a:tr>
              <a:tr h="3333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2023 Выполнен ремонт асфальтового покрытия дворовых территорий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Единица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3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3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2823398"/>
                  </a:ext>
                </a:extLst>
              </a:tr>
              <a:tr h="4949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2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2023 Доля дефектов асфальтового покрытия на дворовых территориях, устраненных в рамках выполнения работ по ямочному ремонту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Процент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134,25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8321094"/>
                  </a:ext>
                </a:extLst>
              </a:tr>
              <a:tr h="1717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3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2023 Замена детских игровых площадок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Единица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7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0507253"/>
                  </a:ext>
                </a:extLst>
              </a:tr>
              <a:tr h="1717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4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2023 Количество благоустроенных общественных территорий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Единица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4100233"/>
                  </a:ext>
                </a:extLst>
              </a:tr>
              <a:tr h="6064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5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2023 Количество замененных неэнергоэффективных светильников наружного освещения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Единица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7383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1 930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 Отсутствие необходимого финансирования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9780890"/>
                  </a:ext>
                </a:extLst>
              </a:tr>
              <a:tr h="1717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6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2023 Количество установленных детских, игровых площадок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Единица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5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8654835"/>
                  </a:ext>
                </a:extLst>
              </a:tr>
              <a:tr h="3333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7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2023 Количество установленных шкафов управления наружным освещением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Единица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34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52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52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1780933"/>
                  </a:ext>
                </a:extLst>
              </a:tr>
              <a:tr h="1717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8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2023 Созданы и отремонтированы пешеходные коммуникации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Единица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5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1172839"/>
                  </a:ext>
                </a:extLst>
              </a:tr>
              <a:tr h="4949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9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2023 Уровень освещенности территорий общественного пользования вне пределов городской черты на конец года, не менее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Процент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36,44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36,52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36,52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638027"/>
                  </a:ext>
                </a:extLst>
              </a:tr>
              <a:tr h="4949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10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2023 Уровень освещенности территорий общественного пользования в пределах городской черты на конец года, не менее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Процент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88,42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88,48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88,48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2068018"/>
                  </a:ext>
                </a:extLst>
              </a:tr>
              <a:tr h="6565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11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2023 Устранены дефекты асфальтового покрытия дворовых территорий, в том числе проездов на дворовые территории, в том числе внутриквартальных проездов, в рамках проведения ямочного ремонта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Квадратный метр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1005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12 289,22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16 498,44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3505997"/>
                  </a:ext>
                </a:extLst>
              </a:tr>
              <a:tr h="3333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12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Благоустроены дворовые территории за счет средств муниципального образования Московской области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Единица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5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2519198"/>
                  </a:ext>
                </a:extLst>
              </a:tr>
              <a:tr h="3333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13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Площадь дворовых территорий и общественных пространств, содержанных за счет бюджетных средств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Квадратный метр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3405521,46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3405521,46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3405521,46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5232580"/>
                  </a:ext>
                </a:extLst>
              </a:tr>
              <a:tr h="3333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14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Созданы и отремонтированы пешеходные коммуникации за счет средств муниципального образования Московской области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Единица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429599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целевых показателях муниципальных программ за 2023 год </a:t>
            </a:r>
          </a:p>
        </p:txBody>
      </p:sp>
      <p:sp>
        <p:nvSpPr>
          <p:cNvPr id="174083" name="Прямоугольник 2"/>
          <p:cNvSpPr>
            <a:spLocks noChangeArrowheads="1"/>
          </p:cNvSpPr>
          <p:nvPr/>
        </p:nvSpPr>
        <p:spPr bwMode="auto">
          <a:xfrm>
            <a:off x="0" y="215724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"Строительство объектов социальной инфраструктуры"</a:t>
            </a:r>
            <a:endParaRPr lang="ru-RU" alt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380689"/>
              </p:ext>
            </p:extLst>
          </p:nvPr>
        </p:nvGraphicFramePr>
        <p:xfrm>
          <a:off x="189345" y="840766"/>
          <a:ext cx="8765309" cy="37628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1904">
                  <a:extLst>
                    <a:ext uri="{9D8B030D-6E8A-4147-A177-3AD203B41FA5}">
                      <a16:colId xmlns:a16="http://schemas.microsoft.com/office/drawing/2014/main" val="4270958177"/>
                    </a:ext>
                  </a:extLst>
                </a:gridCol>
                <a:gridCol w="2906424">
                  <a:extLst>
                    <a:ext uri="{9D8B030D-6E8A-4147-A177-3AD203B41FA5}">
                      <a16:colId xmlns:a16="http://schemas.microsoft.com/office/drawing/2014/main" val="1653498530"/>
                    </a:ext>
                  </a:extLst>
                </a:gridCol>
                <a:gridCol w="840509">
                  <a:extLst>
                    <a:ext uri="{9D8B030D-6E8A-4147-A177-3AD203B41FA5}">
                      <a16:colId xmlns:a16="http://schemas.microsoft.com/office/drawing/2014/main" val="2910561016"/>
                    </a:ext>
                  </a:extLst>
                </a:gridCol>
                <a:gridCol w="1108363">
                  <a:extLst>
                    <a:ext uri="{9D8B030D-6E8A-4147-A177-3AD203B41FA5}">
                      <a16:colId xmlns:a16="http://schemas.microsoft.com/office/drawing/2014/main" val="3016765306"/>
                    </a:ext>
                  </a:extLst>
                </a:gridCol>
                <a:gridCol w="1080655">
                  <a:extLst>
                    <a:ext uri="{9D8B030D-6E8A-4147-A177-3AD203B41FA5}">
                      <a16:colId xmlns:a16="http://schemas.microsoft.com/office/drawing/2014/main" val="98474494"/>
                    </a:ext>
                  </a:extLst>
                </a:gridCol>
                <a:gridCol w="1052945">
                  <a:extLst>
                    <a:ext uri="{9D8B030D-6E8A-4147-A177-3AD203B41FA5}">
                      <a16:colId xmlns:a16="http://schemas.microsoft.com/office/drawing/2014/main" val="3711756346"/>
                    </a:ext>
                  </a:extLst>
                </a:gridCol>
                <a:gridCol w="1094509">
                  <a:extLst>
                    <a:ext uri="{9D8B030D-6E8A-4147-A177-3AD203B41FA5}">
                      <a16:colId xmlns:a16="http://schemas.microsoft.com/office/drawing/2014/main" val="983236486"/>
                    </a:ext>
                  </a:extLst>
                </a:gridCol>
              </a:tblGrid>
              <a:tr h="13984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МП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r>
                        <a:rPr lang="ru-RU" sz="1200" b="0" i="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целевого показателя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Единица измерения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Базовое значение показателя (на начало реализации Программы)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Планируемое значение показателя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Достигнутое значение показателя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Причины неисполнения показателя</a:t>
                      </a:r>
                      <a:br>
                        <a:rPr lang="ru-RU" sz="1200" u="none" strike="noStrike" dirty="0">
                          <a:effectLst/>
                          <a:latin typeface="+mn-lt"/>
                        </a:rPr>
                      </a:b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3005300"/>
                  </a:ext>
                </a:extLst>
              </a:tr>
              <a:tr h="245089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18. Строительство</a:t>
                      </a:r>
                      <a:r>
                        <a:rPr lang="ru-RU" sz="1200" u="none" strike="noStrike" baseline="0" dirty="0">
                          <a:effectLst/>
                          <a:latin typeface="+mn-lt"/>
                        </a:rPr>
                        <a:t> объектов социальной инфраструктуры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851270"/>
                  </a:ext>
                </a:extLst>
              </a:tr>
              <a:tr h="7064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введенных в эксплуатацию объектов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дошкольного образования с ясельными группами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Единица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356606"/>
                  </a:ext>
                </a:extLst>
              </a:tr>
              <a:tr h="7064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введенных в эксплуатацию объектов общего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образования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Единица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6607768"/>
                  </a:ext>
                </a:extLst>
              </a:tr>
              <a:tr h="7064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Количество введенных в эксплуатацию</a:t>
                      </a:r>
                      <a:r>
                        <a:rPr lang="ru-RU" sz="1200" b="0" i="0" u="none" strike="noStrike" baseline="0" dirty="0">
                          <a:effectLst/>
                          <a:latin typeface="+mn-lt"/>
                        </a:rPr>
                        <a:t> муниципальных стадионов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Единица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540669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258619" y="221528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"Переселение граждан из аварийного жилищного фонда"</a:t>
            </a:r>
            <a:endParaRPr lang="ru-RU" alt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достигнутых и плановых целевых показателях муниципальных программ за 2023 год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633534"/>
              </p:ext>
            </p:extLst>
          </p:nvPr>
        </p:nvGraphicFramePr>
        <p:xfrm>
          <a:off x="157020" y="620263"/>
          <a:ext cx="8765309" cy="58821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1904">
                  <a:extLst>
                    <a:ext uri="{9D8B030D-6E8A-4147-A177-3AD203B41FA5}">
                      <a16:colId xmlns:a16="http://schemas.microsoft.com/office/drawing/2014/main" val="3482448396"/>
                    </a:ext>
                  </a:extLst>
                </a:gridCol>
                <a:gridCol w="3594203">
                  <a:extLst>
                    <a:ext uri="{9D8B030D-6E8A-4147-A177-3AD203B41FA5}">
                      <a16:colId xmlns:a16="http://schemas.microsoft.com/office/drawing/2014/main" val="249258596"/>
                    </a:ext>
                  </a:extLst>
                </a:gridCol>
                <a:gridCol w="909206">
                  <a:extLst>
                    <a:ext uri="{9D8B030D-6E8A-4147-A177-3AD203B41FA5}">
                      <a16:colId xmlns:a16="http://schemas.microsoft.com/office/drawing/2014/main" val="4284814213"/>
                    </a:ext>
                  </a:extLst>
                </a:gridCol>
                <a:gridCol w="894999">
                  <a:extLst>
                    <a:ext uri="{9D8B030D-6E8A-4147-A177-3AD203B41FA5}">
                      <a16:colId xmlns:a16="http://schemas.microsoft.com/office/drawing/2014/main" val="3571162023"/>
                    </a:ext>
                  </a:extLst>
                </a:gridCol>
                <a:gridCol w="894999">
                  <a:extLst>
                    <a:ext uri="{9D8B030D-6E8A-4147-A177-3AD203B41FA5}">
                      <a16:colId xmlns:a16="http://schemas.microsoft.com/office/drawing/2014/main" val="2519170059"/>
                    </a:ext>
                  </a:extLst>
                </a:gridCol>
                <a:gridCol w="894999">
                  <a:extLst>
                    <a:ext uri="{9D8B030D-6E8A-4147-A177-3AD203B41FA5}">
                      <a16:colId xmlns:a16="http://schemas.microsoft.com/office/drawing/2014/main" val="3276233609"/>
                    </a:ext>
                  </a:extLst>
                </a:gridCol>
                <a:gridCol w="894999">
                  <a:extLst>
                    <a:ext uri="{9D8B030D-6E8A-4147-A177-3AD203B41FA5}">
                      <a16:colId xmlns:a16="http://schemas.microsoft.com/office/drawing/2014/main" val="2004130680"/>
                    </a:ext>
                  </a:extLst>
                </a:gridCol>
              </a:tblGrid>
              <a:tr h="13984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МП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r>
                        <a:rPr lang="ru-RU" sz="1000" b="0" i="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целевого показателя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Единица измерения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Базовое значение показателя (на начало реализации Программы)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Планируемое значение показателя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Достигнутое значение показателя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Причины неисполнения показателя</a:t>
                      </a:r>
                      <a:br>
                        <a:rPr lang="ru-RU" sz="1000" u="none" strike="noStrike">
                          <a:effectLst/>
                        </a:rPr>
                      </a:b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6277326"/>
                  </a:ext>
                </a:extLst>
              </a:tr>
              <a:tr h="245089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19. Переселение граждан из аварийного жилищного фонда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342007"/>
                  </a:ext>
                </a:extLst>
              </a:tr>
              <a:tr h="7064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Количество граждан, расселенных из непригодного для проживания жилищного фонда, признанного аварийными до 01.01.2017 года, расселенного по Подпрограмме II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Тысяча человек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-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0,579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0,579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0162135"/>
                  </a:ext>
                </a:extLst>
              </a:tr>
              <a:tr h="7064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2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Количество граждан, расселенных из непригодного для проживания жилищного фонда, признанного аварийными до 01.01.2017 года, расселенного по Подпрограмме III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Тысяча человек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-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-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-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9975956"/>
                  </a:ext>
                </a:extLst>
              </a:tr>
              <a:tr h="7064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3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Количество граждан, расселенных из непригодного для проживания жилищного фонда, признанного аварийными после 01.01.2017 года, расселенного по Подпрограмме II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Тысяча человек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-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-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-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3004914"/>
                  </a:ext>
                </a:extLst>
              </a:tr>
              <a:tr h="7064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4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Количество квадратных метров непригодного для проживания жилищного фонда, признанного аварийными до 01.01.2017 года, расселенного по Подпрограмме II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Тысяча квадратных метров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-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6,713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6,713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4354553"/>
                  </a:ext>
                </a:extLst>
              </a:tr>
              <a:tr h="7064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5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Количество квадратных метров непригодного для проживания жилищного фонда, признанного аварийными до 01.01.2017 года, расселенного по Подпрограмме III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Тысяча квадратных метров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-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-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-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04339"/>
                  </a:ext>
                </a:extLst>
              </a:tr>
              <a:tr h="7064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6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Количество квадратных метров непригодного для проживания жилищного фонда, признанного аварийными  после 01.01.2017 года, расселенного по Подпрограмме II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Тысяча квадратных метров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-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-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-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4210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5113425"/>
      </p:ext>
    </p:extLst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7540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431800" y="3287713"/>
            <a:ext cx="8458200" cy="238125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i="1">
                <a:latin typeface="Times New Roman" panose="02020603050405020304" pitchFamily="18" charset="0"/>
                <a:cs typeface="Times New Roman" panose="02020603050405020304" pitchFamily="18" charset="0"/>
              </a:rPr>
              <a:t>На какие цели расходуются средства бюджета?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ru-RU" altLang="ru-RU" i="1"/>
          </a:p>
          <a:p>
            <a:pPr eaLnBrk="1" hangingPunct="1"/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На функционирование учреждений социальной сферы (образования, культуры, физкультуры и спорта и др.) и органов местного самоуправления;</a:t>
            </a:r>
          </a:p>
          <a:p>
            <a:pPr eaLnBrk="1" hangingPunct="1"/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На социальное обеспечение населения (выплату пенсий, пособий, льгот и т.д.);</a:t>
            </a:r>
          </a:p>
          <a:p>
            <a:pPr eaLnBrk="1" hangingPunct="1"/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На субсидии населению на оплату жилья и услуг жилищно-коммунального хозяйства;</a:t>
            </a:r>
          </a:p>
          <a:p>
            <a:pPr eaLnBrk="1" hangingPunct="1"/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На другие государственные нужды (межбюджетные трансферты передаваемые бюджетам поселений и т.д.)</a:t>
            </a:r>
          </a:p>
        </p:txBody>
      </p:sp>
      <p:sp>
        <p:nvSpPr>
          <p:cNvPr id="20484" name="Заголовок 1"/>
          <p:cNvSpPr txBox="1">
            <a:spLocks/>
          </p:cNvSpPr>
          <p:nvPr/>
        </p:nvSpPr>
        <p:spPr bwMode="auto">
          <a:xfrm>
            <a:off x="476250" y="914400"/>
            <a:ext cx="8458200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- это средства, выплачиваемые из бюджета на реализацию расходных обязательств муниципального образования, то есть расходов, необходимость которых установлена муниципальными правовыми актами органов местного самоуправления в соответствии с федеральными законами (законами субъекта Российской Федерации)</a:t>
            </a:r>
          </a:p>
        </p:txBody>
      </p:sp>
      <p:pic>
        <p:nvPicPr>
          <p:cNvPr id="20485" name="Picture 4" descr="http://fotohomka.ru/images/Oct/28/f7c74d9322439fdc71d0820b5963d959/mini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5962650"/>
            <a:ext cx="8032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http://chelnews.com/uploads/posts/2012-11/1352177962_chelovechek_i_meshki_do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75" y="5938838"/>
            <a:ext cx="800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8" descr="http://dist.school688.ru/uploads/images/chudiki/3d-chelovechek-3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5981700"/>
            <a:ext cx="746125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0" descr="http://hq-wallpapers.ru/wallpapers/2/hq-wallpapers_ru_abstraction3d_5645_1280x102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5" y="5981700"/>
            <a:ext cx="79533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2" descr="http://oribel-biznes.ru/wp-content/uploads/2012/06/%D1%87%D0%B5%D0%BB%D0%BE%D0%B2%D0%B5%D1%87%D0%B5%D0%BA-%D1%81-%D0%BA%D0%BE%D0%BC%D0%BF%D1%8C%D1%8E%D1%82%D0%B5%D1%80%D0%BE%D0%BC-200x2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3" y="5926138"/>
            <a:ext cx="88423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4" descr="Картинки по запросу человечки для презентации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050" y="5915025"/>
            <a:ext cx="107791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5"/>
          <p:cNvSpPr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расходах бюджета городского округа Ступино с учетом интересов целевых групп пользователей за 2023 год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685317"/>
              </p:ext>
            </p:extLst>
          </p:nvPr>
        </p:nvGraphicFramePr>
        <p:xfrm>
          <a:off x="342900" y="927100"/>
          <a:ext cx="8458200" cy="5421327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68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1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939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29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2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559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35" marR="57535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35" marR="57535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выплат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35" marR="57535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35" marR="57535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получателей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(чел)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35" marR="57535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48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35" marR="57535" marT="0" marB="0" anchor="ctr"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Частичная компенсация расходов по арендной плате за жилое помещение медицинским работникам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35" marR="57535" marT="0" marB="0" anchor="ctr"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</a:p>
                    <a:p>
                      <a:pPr indent="360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Меры социальной поддержки и их размеры установлены решением</a:t>
                      </a:r>
                      <a:r>
                        <a:rPr lang="ru-RU" sz="105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Совета депутатов городского округа Ступино </a:t>
                      </a:r>
                      <a:r>
                        <a:rPr lang="ru-RU" sz="105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Московской области от </a:t>
                      </a:r>
                      <a:r>
                        <a:rPr lang="ru-RU" sz="105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21.10.2022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 16/3 </a:t>
                      </a: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 мерах социальной поддержки работников государственных учреждений здравоохранения</a:t>
                      </a:r>
                      <a:r>
                        <a:rPr lang="ru-RU" sz="105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Московской области, оказывающих медицинскую помощь в городском округе Ступино Московской области» </a:t>
                      </a: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постановлением администрации городского округа</a:t>
                      </a:r>
                      <a:r>
                        <a:rPr lang="ru-RU" sz="105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Ступино </a:t>
                      </a:r>
                      <a:r>
                        <a:rPr lang="ru-RU" sz="105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Московской области от </a:t>
                      </a: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03.02.2023г № </a:t>
                      </a: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306-п</a:t>
                      </a:r>
                      <a:r>
                        <a:rPr lang="ru-RU" sz="10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«Об утверждении Порядка предоставления возмещения (компенсации) расходов на оплату аренды (найма) жилого помещения врачам и фельдшерам государственных учреждений здравоохранения Московской области, оказывающим медицинскую помощь в городском округе Ступино Московской области».</a:t>
                      </a:r>
                    </a:p>
                    <a:p>
                      <a:pPr indent="360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Компенсационные 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выплаты производятся по одному договору аренды (найма) жилого помещения вне зависимости от количества лиц, проживающих по одному адресу, ежемесячно  за жилое помещение в размере 90% от</a:t>
                      </a:r>
                      <a:r>
                        <a:rPr lang="ru-RU" sz="105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суммы арендной платы, предусмотренной договором аренды (найма), но не более 23 000,00 руб.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35" marR="57535" marT="0" marB="0" anchor="ctr"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4 146,8</a:t>
                      </a:r>
                    </a:p>
                  </a:txBody>
                  <a:tcPr marL="57535" marR="57535" marT="0" marB="0" anchor="ctr"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35" marR="57535" marT="0" marB="0" anchor="ctr">
                    <a:solidFill>
                      <a:srgbClr val="E1E5DC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04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35" marR="57535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Социальные выплаты молодым семьям на приобретение жилого помещения или создание объекта индивидуального жилищного строительства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35" marR="57535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780" indent="3251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17780" indent="360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Порядок расчета размера социальной выплаты установлен постановлением Правительства </a:t>
                      </a: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Московской</a:t>
                      </a:r>
                      <a:r>
                        <a:rPr lang="ru-RU" sz="105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области от 04.10.2022 № 1072/35 «О досрочном прекращении реализации государственной программы Московской области «Жилище» на 2017-2017 годы и утверждении государственной программы Московской области «Жилище» на 2023-2033 годы»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35" marR="57535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16 700,9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35" marR="57535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35" marR="57535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5"/>
          <p:cNvSpPr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расходах бюджета городского округа Ступино с учетом интересов целевых групп пользователей за 2023 год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40335"/>
              </p:ext>
            </p:extLst>
          </p:nvPr>
        </p:nvGraphicFramePr>
        <p:xfrm>
          <a:off x="457200" y="939800"/>
          <a:ext cx="8458200" cy="424180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62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939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7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74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551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35" marR="57535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35" marR="57535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выплат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35" marR="57535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 (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35" marR="57535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получателей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(чел)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35" marR="57535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66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35" marR="57535" marT="0" marB="0" anchor="ctr"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35" marR="57535" marT="0" marB="0" anchor="ctr"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342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соответствии с постановлением Правительства Московской области от 13.02.2013 N 75/5 </a:t>
                      </a: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 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мерах по реализации Закона Московской области </a:t>
                      </a: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 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предоставлении полного государственного обеспечения и дополнительных гарантий по социальной поддержке детям-сиротам и детям, оставшимся без попечения </a:t>
                      </a: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родителей»</a:t>
                      </a:r>
                      <a:r>
                        <a:rPr lang="ru-RU" sz="105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</a:t>
                      </a:r>
                      <a:r>
                        <a:rPr lang="ru-RU" sz="105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лагоустроенное жилое помещение специализированного жилищного фонда предоставляется однократно по договору найма специализированного жилого помещения детям-сиротам, достигшим возраста 18 лет, детям-сиротам, которые приобрели полную дееспособность до достижения совершеннолетия, детям-сиротам до достижения совершеннолетия в случае рождения ребенка, наличия беременности более 20 недель или в случае достижения совершеннолетия до 1 июня следующего года при отсутствии лиц, достигших совершеннолетия, включенных в сводный список детей-сирот, которые подлежат обеспечению жилыми помещениями, в очередном финансовом году, формируемый ежегодно Министерством социального развития Московской области.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35" marR="57535" marT="0" marB="0" anchor="ctr"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85 179,9</a:t>
                      </a:r>
                    </a:p>
                  </a:txBody>
                  <a:tcPr marL="57535" marR="57535" marT="0" marB="0" anchor="ctr"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35" marR="57535" marT="0" marB="0" anchor="ctr">
                    <a:solidFill>
                      <a:srgbClr val="E1E5DC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5"/>
          <p:cNvSpPr>
            <a:spLocks noChangeArrowheads="1"/>
          </p:cNvSpPr>
          <p:nvPr/>
        </p:nvSpPr>
        <p:spPr bwMode="auto">
          <a:xfrm>
            <a:off x="0" y="17252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расходах бюджета городского округа Ступино с учетом интересов целевых групп пользователей за 2023 год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171564"/>
              </p:ext>
            </p:extLst>
          </p:nvPr>
        </p:nvGraphicFramePr>
        <p:xfrm>
          <a:off x="99753" y="725278"/>
          <a:ext cx="8634672" cy="6060313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75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4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37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42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30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68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25" marR="57525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25" marR="57525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выплат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25" marR="57525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 (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25" marR="57525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получателей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(чел)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25" marR="57525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6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25" marR="57525" marT="0" marB="0" anchor="ctr"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247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indent="247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Компенсация родительской платы за присмотр и уход за детьми, осваивающими образовательные программы дошкольного образования в организациях Московской области, осуществляющих образовательную деятельность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25" marR="57525" marT="0" marB="0" anchor="ctr"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342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lvl="0" indent="34290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Размеры компенсации родительской платы за присмотр и уход за детьми, осваивающими образовательные программы дошкольного образования в организациях Московской области, осуществляющих образовательную деятельность, установлены постановлением Правительства Московской области от 26.05.2014г № 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378/17 «</a:t>
                      </a:r>
                      <a:r>
                        <a:rPr lang="ru-RU" sz="9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 утверждении Порядка обращения</a:t>
                      </a:r>
                      <a:r>
                        <a:rPr lang="ru-RU" sz="9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за компенсацией родительской платы за присмотр и уход за детьми, осваивающими образовательным программы дошкольного образования в организациях Московской области, осуществляющих образовательную деятельность, и порядка ее выплаты</a:t>
                      </a:r>
                      <a:r>
                        <a:rPr lang="ru-RU" sz="9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Порядка предоставления субвенций бюджетам муниципальных образований Московской области на выплату</a:t>
                      </a:r>
                      <a:r>
                        <a:rPr lang="ru-RU" sz="9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компенсации родительской платы за присмотр и уход за детьми, осваивающими образовательные программы дошкольного образования в организациях Московской области, осуществляющих образовательную деятельность»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342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процентов от среднего размера родительской платы, установленного настоящим постановлением, - на первого ребенка в семье;</a:t>
                      </a:r>
                    </a:p>
                    <a:p>
                      <a:pPr indent="342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процентов от среднего размера родительской платы, установленного настоящим постановлением, - на второго ребенка в семье;</a:t>
                      </a:r>
                    </a:p>
                    <a:p>
                      <a:pPr indent="342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процентов от среднего размера родительской платы, установленного настоящим постановлением, - на третьего ребенка и последующих детей в семье.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25" marR="57525" marT="0" marB="0" anchor="ctr"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29 412,0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25" marR="57525" marT="0" marB="0" anchor="ctr">
                    <a:solidFill>
                      <a:srgbClr val="E1E5DC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05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914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25" marR="57525" marT="0" marB="0" anchor="ctr">
                    <a:solidFill>
                      <a:srgbClr val="E1E5DC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98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25" marR="57525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342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Компенсация</a:t>
                      </a:r>
                      <a:r>
                        <a:rPr lang="ru-RU" sz="105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 на проезд к месту учебы и обратно отдельным категориям обучающихся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25" marR="57525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780" indent="3251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17780" indent="3251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Категории граждан и порядок предоставления социальных выплат установлены </a:t>
                      </a:r>
                      <a:r>
                        <a:rPr lang="ru-RU" sz="9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постановлением 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Правительства Московской области от 29.11.2016 N 883/43  «Об утверждении Порядка предоставления компенсационных выплат на проезд к месту учебы и обратно отдельным категориям обучающихся»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25" marR="57525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11,6 </a:t>
                      </a:r>
                    </a:p>
                  </a:txBody>
                  <a:tcPr marL="57525" marR="57525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</a:t>
                      </a:r>
                    </a:p>
                  </a:txBody>
                  <a:tcPr marL="57525" marR="57525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73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57525" marR="57525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бесплатного горячего питания обучающихся, получающих начальное общее образование в муниципальных образовательных организациях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25" marR="57525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Категории граждан и порядок предоставления социальных выплат установлены 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ешением</a:t>
                      </a:r>
                      <a:r>
                        <a:rPr lang="ru-RU" sz="9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Совета депутатов городского округа Ступино 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Московской области </a:t>
                      </a:r>
                      <a:r>
                        <a:rPr lang="ru-RU" sz="9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18.02.2021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 519/54 «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 утверждении Порядка организации бесплатного горячего питания отдельных категорий обучающихся в муниципальных общеобразовательных учреждениях городского округа Ступино Московской области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25" marR="57525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67 175,3</a:t>
                      </a:r>
                    </a:p>
                  </a:txBody>
                  <a:tcPr marL="57525" marR="57525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5 839</a:t>
                      </a:r>
                    </a:p>
                  </a:txBody>
                  <a:tcPr marL="57525" marR="57525" marT="0" marB="0" anchor="ctr">
                    <a:solidFill>
                      <a:srgbClr val="F0F3E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66739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6477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городского округа Ступино Московской области по разделам и подразделам классификации расходов бюджетов за 2023 год (тыс. руб.)</a:t>
            </a:r>
            <a:endParaRPr lang="ru-RU" altLang="ru-RU" b="1" dirty="0">
              <a:solidFill>
                <a:srgbClr val="000000"/>
              </a:solidFill>
              <a:latin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813118"/>
              </p:ext>
            </p:extLst>
          </p:nvPr>
        </p:nvGraphicFramePr>
        <p:xfrm>
          <a:off x="184725" y="647701"/>
          <a:ext cx="8793019" cy="60737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165">
                  <a:extLst>
                    <a:ext uri="{9D8B030D-6E8A-4147-A177-3AD203B41FA5}">
                      <a16:colId xmlns:a16="http://schemas.microsoft.com/office/drawing/2014/main" val="896645245"/>
                    </a:ext>
                  </a:extLst>
                </a:gridCol>
                <a:gridCol w="4850171">
                  <a:extLst>
                    <a:ext uri="{9D8B030D-6E8A-4147-A177-3AD203B41FA5}">
                      <a16:colId xmlns:a16="http://schemas.microsoft.com/office/drawing/2014/main" val="3123320228"/>
                    </a:ext>
                  </a:extLst>
                </a:gridCol>
                <a:gridCol w="598315">
                  <a:extLst>
                    <a:ext uri="{9D8B030D-6E8A-4147-A177-3AD203B41FA5}">
                      <a16:colId xmlns:a16="http://schemas.microsoft.com/office/drawing/2014/main" val="1977195808"/>
                    </a:ext>
                  </a:extLst>
                </a:gridCol>
                <a:gridCol w="1158440">
                  <a:extLst>
                    <a:ext uri="{9D8B030D-6E8A-4147-A177-3AD203B41FA5}">
                      <a16:colId xmlns:a16="http://schemas.microsoft.com/office/drawing/2014/main" val="2849072894"/>
                    </a:ext>
                  </a:extLst>
                </a:gridCol>
                <a:gridCol w="1183900">
                  <a:extLst>
                    <a:ext uri="{9D8B030D-6E8A-4147-A177-3AD203B41FA5}">
                      <a16:colId xmlns:a16="http://schemas.microsoft.com/office/drawing/2014/main" val="909774635"/>
                    </a:ext>
                  </a:extLst>
                </a:gridCol>
                <a:gridCol w="942028">
                  <a:extLst>
                    <a:ext uri="{9D8B030D-6E8A-4147-A177-3AD203B41FA5}">
                      <a16:colId xmlns:a16="http://schemas.microsoft.com/office/drawing/2014/main" val="935702945"/>
                    </a:ext>
                  </a:extLst>
                </a:gridCol>
              </a:tblGrid>
              <a:tr h="44059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РзПр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Уточненный план 2023 года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Исполнено за 2023 год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% исполнения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8897436"/>
                  </a:ext>
                </a:extLst>
              </a:tr>
              <a:tr h="19758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Общегосударственные вопросы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0100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1 398 903,5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1 101 178,9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78,7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6769682"/>
                  </a:ext>
                </a:extLst>
              </a:tr>
              <a:tr h="3855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0102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5 132,0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4 925,8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96,0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4892656"/>
                  </a:ext>
                </a:extLst>
              </a:tr>
              <a:tr h="5735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0103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9 017,8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8 092,5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89,7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1434587"/>
                  </a:ext>
                </a:extLst>
              </a:tr>
              <a:tr h="5735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Функционирование Правительства Российской Федерации, высших исполнительных органов субъектов Российской Федерации, местных администраций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0104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377 302,4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374 652,8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99,3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2827331"/>
                  </a:ext>
                </a:extLst>
              </a:tr>
              <a:tr h="3855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0106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43 041,2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42 442,1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98,6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9473021"/>
                  </a:ext>
                </a:extLst>
              </a:tr>
              <a:tr h="1975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Резервные фонды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0111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222,0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3605687"/>
                  </a:ext>
                </a:extLst>
              </a:tr>
              <a:tr h="1975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Другие общегосударственные вопросы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0113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964 187,9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671 065,8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69,6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0088814"/>
                  </a:ext>
                </a:extLst>
              </a:tr>
              <a:tr h="19758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Национальная оборона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0200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472,0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471,2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99,8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731809"/>
                  </a:ext>
                </a:extLst>
              </a:tr>
              <a:tr h="1975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Мобилизационная подготовка экономики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0204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472,0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471,2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99,8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3008508"/>
                  </a:ext>
                </a:extLst>
              </a:tr>
              <a:tr h="36844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0300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effectLst/>
                        </a:rPr>
                        <a:t>98 174,2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86 070,8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87,7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0010440"/>
                  </a:ext>
                </a:extLst>
              </a:tr>
              <a:tr h="1975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Гражданская оборона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0309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684,7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684,7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2808178"/>
                  </a:ext>
                </a:extLst>
              </a:tr>
              <a:tr h="3855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0310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66 396,1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64 864,9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97,7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1705014"/>
                  </a:ext>
                </a:extLst>
              </a:tr>
              <a:tr h="3855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0314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31 093,3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20 521,2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66,0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8105300"/>
                  </a:ext>
                </a:extLst>
              </a:tr>
              <a:tr h="19758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Национальная экономика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0400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effectLst/>
                        </a:rPr>
                        <a:t>587 778,7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576 814,1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98,1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8381616"/>
                  </a:ext>
                </a:extLst>
              </a:tr>
              <a:tr h="1975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Сельское хозяйство и рыболовство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0405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6 259,5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5 745,7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91,8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4274027"/>
                  </a:ext>
                </a:extLst>
              </a:tr>
              <a:tr h="1975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Лесное хозяйство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0407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379,7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379,7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563675"/>
                  </a:ext>
                </a:extLst>
              </a:tr>
              <a:tr h="1975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Транспорт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0408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70 704,2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68 354,9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96,7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580191"/>
                  </a:ext>
                </a:extLst>
              </a:tr>
              <a:tr h="1975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Дорожное хозяйство (дорожные фонды)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0409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494 716,5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486 617,3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98,4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1397939"/>
                  </a:ext>
                </a:extLst>
              </a:tr>
              <a:tr h="1975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Связь и информатика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0410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12 204,8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12 202,5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6236855"/>
                  </a:ext>
                </a:extLst>
              </a:tr>
              <a:tr h="1975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Другие вопросы в области национальной экономики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0412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3 514,0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3 514,0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17" marR="9317" marT="93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4709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7248475"/>
      </p:ext>
    </p:extLst>
  </p:cSld>
  <p:clrMapOvr>
    <a:masterClrMapping/>
  </p:clrMapOvr>
  <p:transition>
    <p:dissolv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6477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городского округа Ступино Московской области по разделам и подразделам классификации расходов бюджетов за 2023 год (тыс. руб.)</a:t>
            </a:r>
            <a:endParaRPr lang="ru-RU" altLang="ru-RU" b="1" dirty="0">
              <a:solidFill>
                <a:srgbClr val="000000"/>
              </a:solidFill>
              <a:latin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426851"/>
              </p:ext>
            </p:extLst>
          </p:nvPr>
        </p:nvGraphicFramePr>
        <p:xfrm>
          <a:off x="143164" y="647700"/>
          <a:ext cx="8857672" cy="6091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017">
                  <a:extLst>
                    <a:ext uri="{9D8B030D-6E8A-4147-A177-3AD203B41FA5}">
                      <a16:colId xmlns:a16="http://schemas.microsoft.com/office/drawing/2014/main" val="188518230"/>
                    </a:ext>
                  </a:extLst>
                </a:gridCol>
                <a:gridCol w="4885051">
                  <a:extLst>
                    <a:ext uri="{9D8B030D-6E8A-4147-A177-3AD203B41FA5}">
                      <a16:colId xmlns:a16="http://schemas.microsoft.com/office/drawing/2014/main" val="3768475898"/>
                    </a:ext>
                  </a:extLst>
                </a:gridCol>
                <a:gridCol w="602618">
                  <a:extLst>
                    <a:ext uri="{9D8B030D-6E8A-4147-A177-3AD203B41FA5}">
                      <a16:colId xmlns:a16="http://schemas.microsoft.com/office/drawing/2014/main" val="2761942787"/>
                    </a:ext>
                  </a:extLst>
                </a:gridCol>
                <a:gridCol w="1166770">
                  <a:extLst>
                    <a:ext uri="{9D8B030D-6E8A-4147-A177-3AD203B41FA5}">
                      <a16:colId xmlns:a16="http://schemas.microsoft.com/office/drawing/2014/main" val="2693418041"/>
                    </a:ext>
                  </a:extLst>
                </a:gridCol>
                <a:gridCol w="1192414">
                  <a:extLst>
                    <a:ext uri="{9D8B030D-6E8A-4147-A177-3AD203B41FA5}">
                      <a16:colId xmlns:a16="http://schemas.microsoft.com/office/drawing/2014/main" val="2454601591"/>
                    </a:ext>
                  </a:extLst>
                </a:gridCol>
                <a:gridCol w="948802">
                  <a:extLst>
                    <a:ext uri="{9D8B030D-6E8A-4147-A177-3AD203B41FA5}">
                      <a16:colId xmlns:a16="http://schemas.microsoft.com/office/drawing/2014/main" val="447103335"/>
                    </a:ext>
                  </a:extLst>
                </a:gridCol>
              </a:tblGrid>
              <a:tr h="44939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РзПр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Уточненный план 2023 года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Исполнено за 2023 год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% исполнения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9790526"/>
                  </a:ext>
                </a:extLst>
              </a:tr>
              <a:tr h="20931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Жилищно-коммунальное хозяйство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0500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1 955 765,6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1 839 713,6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94,1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6750334"/>
                  </a:ext>
                </a:extLst>
              </a:tr>
              <a:tr h="209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Жилищное хозяйство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0501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225 973,7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214 331,3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94,8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7500128"/>
                  </a:ext>
                </a:extLst>
              </a:tr>
              <a:tr h="209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Коммунальное хозяйство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0502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148 832,4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136 005,5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91,4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3225941"/>
                  </a:ext>
                </a:extLst>
              </a:tr>
              <a:tr h="209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Благоустройство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0503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1 325 927,5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1 298 852,2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98,0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4413173"/>
                  </a:ext>
                </a:extLst>
              </a:tr>
              <a:tr h="209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Другие вопросы в области жилищно-коммунального хозяйства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0505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255 032,0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190 524,6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74,7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5967553"/>
                  </a:ext>
                </a:extLst>
              </a:tr>
              <a:tr h="20931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effectLst/>
                        </a:rPr>
                        <a:t>Охрана окружающей среды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0600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effectLst/>
                        </a:rPr>
                        <a:t>102 230,7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effectLst/>
                        </a:rPr>
                        <a:t>101 047,1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98,8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3471716"/>
                  </a:ext>
                </a:extLst>
              </a:tr>
              <a:tr h="209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Другие вопросы в области охраны окружающей среды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0605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102 230,7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101 047,1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98,8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103368"/>
                  </a:ext>
                </a:extLst>
              </a:tr>
              <a:tr h="20931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effectLst/>
                        </a:rPr>
                        <a:t>Образование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0700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effectLst/>
                        </a:rPr>
                        <a:t>5 625 654,6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5 590 831,0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99,4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542583"/>
                  </a:ext>
                </a:extLst>
              </a:tr>
              <a:tr h="209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Дошкольное образование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0701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1 640 211,5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1 631 217,1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99,5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8175090"/>
                  </a:ext>
                </a:extLst>
              </a:tr>
              <a:tr h="209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Общее образование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0702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3 508 770,7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3 484 462,2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99,3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758092"/>
                  </a:ext>
                </a:extLst>
              </a:tr>
              <a:tr h="209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Дополнительное образование детей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0703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345 647,2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345 052,1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99,8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8188054"/>
                  </a:ext>
                </a:extLst>
              </a:tr>
              <a:tr h="209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Молодежная политика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0707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64 083,0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64 083,0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463565"/>
                  </a:ext>
                </a:extLst>
              </a:tr>
              <a:tr h="209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Другие вопросы в области образования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0709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66 942,2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66 016,6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98,6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1607066"/>
                  </a:ext>
                </a:extLst>
              </a:tr>
              <a:tr h="20931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effectLst/>
                        </a:rPr>
                        <a:t>Культура, кинематография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0800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effectLst/>
                        </a:rPr>
                        <a:t>685 204,9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684 234,9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99,9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6957690"/>
                  </a:ext>
                </a:extLst>
              </a:tr>
              <a:tr h="209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Культура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0801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685 204,9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684 234,9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99,9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082446"/>
                  </a:ext>
                </a:extLst>
              </a:tr>
              <a:tr h="20931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effectLst/>
                        </a:rPr>
                        <a:t>Здравоохранение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0900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effectLst/>
                        </a:rPr>
                        <a:t>4 253,8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4 146,8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97,5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8298067"/>
                  </a:ext>
                </a:extLst>
              </a:tr>
              <a:tr h="209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Другие вопросы в области здравоохранения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0909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4 253,8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4 146,8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97,5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078224"/>
                  </a:ext>
                </a:extLst>
              </a:tr>
              <a:tr h="20931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effectLst/>
                        </a:rPr>
                        <a:t>Социальная политика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1000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effectLst/>
                        </a:rPr>
                        <a:t>157 654,1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151 799,9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96,3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8670298"/>
                  </a:ext>
                </a:extLst>
              </a:tr>
              <a:tr h="209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Пенсионное обеспечение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17 845,0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17 239,3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96,6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5642607"/>
                  </a:ext>
                </a:extLst>
              </a:tr>
              <a:tr h="209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Социальное обеспечение населения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5 100,0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4 942,7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96,9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5411450"/>
                  </a:ext>
                </a:extLst>
              </a:tr>
              <a:tr h="209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Охрана семьи и детства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134 709,1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129 617,9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96,2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2754652"/>
                  </a:ext>
                </a:extLst>
              </a:tr>
              <a:tr h="20931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effectLst/>
                        </a:rPr>
                        <a:t>Физическая культура и спорт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1100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effectLst/>
                        </a:rPr>
                        <a:t>699 944,3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633 300,3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90,5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3878401"/>
                  </a:ext>
                </a:extLst>
              </a:tr>
              <a:tr h="209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Физическая культура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1101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699 944,3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633 300,3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90,5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4991170"/>
                  </a:ext>
                </a:extLst>
              </a:tr>
              <a:tr h="20931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effectLst/>
                        </a:rPr>
                        <a:t>Обслуживание государственного (муниципального) долга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1300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effectLst/>
                        </a:rPr>
                        <a:t>560,4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560,4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0379041"/>
                  </a:ext>
                </a:extLst>
              </a:tr>
              <a:tr h="4088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Обслуживание государственного (муниципального) внутреннего долга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1301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560,4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560,4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4329884"/>
                  </a:ext>
                </a:extLst>
              </a:tr>
              <a:tr h="209314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effectLst/>
                        </a:rPr>
                        <a:t>Итого: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effectLst/>
                        </a:rPr>
                        <a:t>11 316 596,7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effectLst/>
                        </a:rPr>
                        <a:t>10 770 169,1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95,2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4" marR="8954" marT="89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887952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87538"/>
            <a:ext cx="9144000" cy="585788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Информация об общественно значимых проектах, </a:t>
            </a:r>
          </a:p>
          <a:p>
            <a:pPr algn="ctr" eaLnBrk="1" hangingPunct="1">
              <a:defRPr/>
            </a:pP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реализуемых на территории городского округа Ступино (тыс. руб.)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217207"/>
              </p:ext>
            </p:extLst>
          </p:nvPr>
        </p:nvGraphicFramePr>
        <p:xfrm>
          <a:off x="233362" y="673326"/>
          <a:ext cx="8677275" cy="593067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045485">
                  <a:extLst>
                    <a:ext uri="{9D8B030D-6E8A-4147-A177-3AD203B41FA5}">
                      <a16:colId xmlns:a16="http://schemas.microsoft.com/office/drawing/2014/main" val="130117637"/>
                    </a:ext>
                  </a:extLst>
                </a:gridCol>
                <a:gridCol w="970375">
                  <a:extLst>
                    <a:ext uri="{9D8B030D-6E8A-4147-A177-3AD203B41FA5}">
                      <a16:colId xmlns:a16="http://schemas.microsoft.com/office/drawing/2014/main" val="1786820142"/>
                    </a:ext>
                  </a:extLst>
                </a:gridCol>
                <a:gridCol w="897335">
                  <a:extLst>
                    <a:ext uri="{9D8B030D-6E8A-4147-A177-3AD203B41FA5}">
                      <a16:colId xmlns:a16="http://schemas.microsoft.com/office/drawing/2014/main" val="3765295463"/>
                    </a:ext>
                  </a:extLst>
                </a:gridCol>
                <a:gridCol w="950228">
                  <a:extLst>
                    <a:ext uri="{9D8B030D-6E8A-4147-A177-3AD203B41FA5}">
                      <a16:colId xmlns:a16="http://schemas.microsoft.com/office/drawing/2014/main" val="1286886421"/>
                    </a:ext>
                  </a:extLst>
                </a:gridCol>
                <a:gridCol w="1406926">
                  <a:extLst>
                    <a:ext uri="{9D8B030D-6E8A-4147-A177-3AD203B41FA5}">
                      <a16:colId xmlns:a16="http://schemas.microsoft.com/office/drawing/2014/main" val="3585652792"/>
                    </a:ext>
                  </a:extLst>
                </a:gridCol>
                <a:gridCol w="1406926">
                  <a:extLst>
                    <a:ext uri="{9D8B030D-6E8A-4147-A177-3AD203B41FA5}">
                      <a16:colId xmlns:a16="http://schemas.microsoft.com/office/drawing/2014/main" val="2426744546"/>
                    </a:ext>
                  </a:extLst>
                </a:gridCol>
              </a:tblGrid>
              <a:tr h="74083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объекта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0" marR="8630" marT="8629" marB="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Плановое</a:t>
                      </a:r>
                      <a:r>
                        <a:rPr lang="ru-RU" sz="11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назначение на 2023 год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0" marR="8630" marT="8629" marB="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значение 2023 года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0" marR="8630" marT="8629" marB="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плановых назначений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0" marR="8630" marT="8629" marB="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ввода объекта в эксплуатацию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0" marR="8630" marT="8629" marB="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реализации проекта</a:t>
                      </a:r>
                    </a:p>
                  </a:txBody>
                  <a:tcPr marL="36000" marR="36000" marT="36000" marB="3600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480364"/>
                  </a:ext>
                </a:extLst>
              </a:tr>
              <a:tr h="170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 и строительство детского сада на 250 мест по адресу: Московская область, </a:t>
                      </a:r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Ступино,мкр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Дубки, ул. </a:t>
                      </a:r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Службина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0" marR="8630" marT="8629" marB="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386 693,2</a:t>
                      </a:r>
                    </a:p>
                  </a:txBody>
                  <a:tcPr marL="8630" marR="8630" marT="8629" marB="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386 611,8</a:t>
                      </a:r>
                    </a:p>
                  </a:txBody>
                  <a:tcPr marL="8630" marR="8630" marT="8629" marB="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8630" marR="8630" marT="8629" marB="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0" marR="8630" marT="8629" marB="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введенных в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эксплуатацию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объектов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дошкольного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 за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счет бюджетных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 - 1</a:t>
                      </a:r>
                    </a:p>
                  </a:txBody>
                  <a:tcPr marL="36000" marR="36000" marT="36000" marB="3600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6095"/>
                  </a:ext>
                </a:extLst>
              </a:tr>
              <a:tr h="109991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Пристройка на 550 мест к зданию СОШ по адресу: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Ступино, с.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Верзилово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мкр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Новое Ступино, ул. Школьная,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5</a:t>
                      </a:r>
                    </a:p>
                  </a:txBody>
                  <a:tcPr marL="8630" marR="8630" marT="8629" marB="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307 969,4</a:t>
                      </a:r>
                    </a:p>
                  </a:txBody>
                  <a:tcPr marL="8630" marR="8630" marT="8629" marB="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307 885,5</a:t>
                      </a:r>
                    </a:p>
                  </a:txBody>
                  <a:tcPr marL="8630" marR="8630" marT="8629" marB="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8630" marR="8630" marT="8629" marB="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8630" marR="8630" marT="8629" marB="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1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введенных в</a:t>
                      </a:r>
                      <a:r>
                        <a:rPr lang="ru-RU" sz="11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эксплуатацию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объектов общего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образования - 1</a:t>
                      </a:r>
                    </a:p>
                  </a:txBody>
                  <a:tcPr marL="36000" marR="36000" marT="36000" marB="3600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340216"/>
                  </a:ext>
                </a:extLst>
              </a:tr>
              <a:tr h="12823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 и строительство школы на 550 мест по адресу: Московская область, Ступинский район,</a:t>
                      </a:r>
                      <a:r>
                        <a:rPr lang="ru-RU" sz="11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Ступино, квартал «Надежда»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0" marR="8630" marT="8629" marB="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568 630,5</a:t>
                      </a:r>
                    </a:p>
                  </a:txBody>
                  <a:tcPr marL="8630" marR="8630" marT="8629" marB="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568 630,5</a:t>
                      </a:r>
                    </a:p>
                  </a:txBody>
                  <a:tcPr marL="8630" marR="8630" marT="8629" marB="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8630" marR="8630" marT="8629" marB="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0" marR="8630" marT="8629" marB="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1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введенных в</a:t>
                      </a:r>
                      <a:r>
                        <a:rPr lang="ru-RU" sz="11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эксплуатацию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объектов общего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образования - 1</a:t>
                      </a:r>
                    </a:p>
                  </a:txBody>
                  <a:tcPr marL="36000" marR="36000" marT="36000" marB="3600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771721"/>
                  </a:ext>
                </a:extLst>
              </a:tr>
              <a:tr h="10999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 и строительство школы</a:t>
                      </a:r>
                      <a:r>
                        <a:rPr lang="ru-RU" sz="11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825 мест по адресу: Московская область, г. Ступино, </a:t>
                      </a:r>
                      <a:r>
                        <a:rPr lang="ru-RU" sz="11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мкр</a:t>
                      </a: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«Юго-Западный»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0" marR="8630" marT="8629" marB="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362 463,5</a:t>
                      </a:r>
                    </a:p>
                  </a:txBody>
                  <a:tcPr marL="8630" marR="8630" marT="8629" marB="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362 463,5</a:t>
                      </a:r>
                    </a:p>
                  </a:txBody>
                  <a:tcPr marL="8630" marR="8630" marT="8629" marB="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8630" marR="8630" marT="8629" marB="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30" marR="8630" marT="8629" marB="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1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введенных в</a:t>
                      </a:r>
                      <a:r>
                        <a:rPr lang="ru-RU" sz="11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эксплуатацию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объектов общего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образования - 1</a:t>
                      </a:r>
                    </a:p>
                  </a:txBody>
                  <a:tcPr marL="36000" marR="36000" marT="36000" marB="36000" anchor="ctr">
                    <a:solidFill>
                      <a:srgbClr val="F0F3EE">
                        <a:alpha val="5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50268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5"/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://stupinoadm.ru/export/sites/stupinoadm/news/.galleries/images/admin_b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9550" y="525463"/>
            <a:ext cx="3644900" cy="2471737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sx="102000" sy="102000" algn="bl" rotWithShape="0">
              <a:prstClr val="black">
                <a:alpha val="40000"/>
              </a:prstClr>
            </a:outerShdw>
          </a:effec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82600" y="3120539"/>
            <a:ext cx="8178800" cy="3708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1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effectLst>
            <a:outerShdw blurRad="50800" dist="38100" dir="18900000" algn="bl" rotWithShape="0">
              <a:prstClr val="black">
                <a:alpha val="55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latin typeface="Arial" charset="0"/>
                <a:cs typeface="Arial" charset="0"/>
              </a:rPr>
              <a:t>Финансовое управление администрации городского округа Ступино</a:t>
            </a:r>
            <a:endParaRPr lang="ru-RU" sz="1400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sz="1400" dirty="0">
                <a:latin typeface="Arial" charset="0"/>
                <a:cs typeface="Arial" charset="0"/>
              </a:rPr>
              <a:t>142800, Московская область, г. Ступино, ул. Андропова, д.43а/2</a:t>
            </a:r>
          </a:p>
          <a:p>
            <a:pPr algn="ctr">
              <a:defRPr/>
            </a:pPr>
            <a:r>
              <a:rPr lang="ru-RU" sz="1400" dirty="0">
                <a:latin typeface="Arial" charset="0"/>
                <a:cs typeface="Arial" charset="0"/>
              </a:rPr>
              <a:t>Телефон: 8(496) 644-13-57</a:t>
            </a:r>
          </a:p>
          <a:p>
            <a:pPr algn="ctr">
              <a:defRPr/>
            </a:pPr>
            <a:r>
              <a:rPr lang="ru-RU" sz="1400" dirty="0">
                <a:latin typeface="Arial" charset="0"/>
                <a:cs typeface="Arial" charset="0"/>
              </a:rPr>
              <a:t>Адрес электронной почты: </a:t>
            </a:r>
            <a:r>
              <a:rPr lang="en-US" sz="1400" u="sng" dirty="0" err="1">
                <a:latin typeface="Arial" charset="0"/>
                <a:cs typeface="Arial" charset="0"/>
                <a:hlinkClick r:id="rId4"/>
              </a:rPr>
              <a:t>stup</a:t>
            </a:r>
            <a:r>
              <a:rPr lang="ru-RU" sz="1400" u="sng" dirty="0">
                <a:latin typeface="Arial" charset="0"/>
                <a:cs typeface="Arial" charset="0"/>
                <a:hlinkClick r:id="rId4"/>
              </a:rPr>
              <a:t>_</a:t>
            </a:r>
            <a:r>
              <a:rPr lang="en-US" sz="1400" u="sng" dirty="0" err="1">
                <a:latin typeface="Arial" charset="0"/>
                <a:cs typeface="Arial" charset="0"/>
                <a:hlinkClick r:id="rId4"/>
              </a:rPr>
              <a:t>fu</a:t>
            </a:r>
            <a:r>
              <a:rPr lang="ru-RU" sz="1400" u="sng" dirty="0">
                <a:latin typeface="Arial" charset="0"/>
                <a:cs typeface="Arial" charset="0"/>
                <a:hlinkClick r:id="rId4"/>
              </a:rPr>
              <a:t>@</a:t>
            </a:r>
            <a:r>
              <a:rPr lang="en-US" sz="1400" u="sng" dirty="0">
                <a:latin typeface="Arial" charset="0"/>
                <a:cs typeface="Arial" charset="0"/>
                <a:hlinkClick r:id="rId4"/>
              </a:rPr>
              <a:t>mail</a:t>
            </a:r>
            <a:r>
              <a:rPr lang="ru-RU" sz="1400" u="sng" dirty="0">
                <a:latin typeface="Arial" charset="0"/>
                <a:cs typeface="Arial" charset="0"/>
                <a:hlinkClick r:id="rId4"/>
              </a:rPr>
              <a:t>.</a:t>
            </a:r>
            <a:r>
              <a:rPr lang="en-US" sz="1400" u="sng" dirty="0" err="1">
                <a:latin typeface="Arial" charset="0"/>
                <a:cs typeface="Arial" charset="0"/>
                <a:hlinkClick r:id="rId4"/>
              </a:rPr>
              <a:t>ru</a:t>
            </a:r>
            <a:endParaRPr lang="ru-RU" sz="1400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sz="1400" b="1" dirty="0">
                <a:latin typeface="Arial" charset="0"/>
                <a:cs typeface="Arial" charset="0"/>
              </a:rPr>
              <a:t> Время работы</a:t>
            </a:r>
            <a:endParaRPr lang="ru-RU" sz="1400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sz="1400" dirty="0">
                <a:latin typeface="Arial" charset="0"/>
                <a:cs typeface="Arial" charset="0"/>
              </a:rPr>
              <a:t>Понедельник – четверг  с 9-00 до 18-00;</a:t>
            </a:r>
          </a:p>
          <a:p>
            <a:pPr algn="ctr">
              <a:defRPr/>
            </a:pPr>
            <a:r>
              <a:rPr lang="ru-RU" sz="1400" dirty="0">
                <a:latin typeface="Arial" charset="0"/>
                <a:cs typeface="Arial" charset="0"/>
              </a:rPr>
              <a:t>Пятница с  9-00 до 17-00;</a:t>
            </a:r>
            <a:br>
              <a:rPr lang="ru-RU" sz="1400" dirty="0">
                <a:latin typeface="Arial" charset="0"/>
                <a:cs typeface="Arial" charset="0"/>
              </a:rPr>
            </a:br>
            <a:r>
              <a:rPr lang="ru-RU" sz="1400" dirty="0">
                <a:latin typeface="Arial" charset="0"/>
                <a:cs typeface="Arial" charset="0"/>
              </a:rPr>
              <a:t>Перерыв с 13-00 до 13-45; </a:t>
            </a:r>
            <a:br>
              <a:rPr lang="ru-RU" sz="1400" dirty="0">
                <a:latin typeface="Arial" charset="0"/>
                <a:cs typeface="Arial" charset="0"/>
              </a:rPr>
            </a:br>
            <a:r>
              <a:rPr lang="ru-RU" sz="1400" dirty="0">
                <a:latin typeface="Arial" charset="0"/>
                <a:cs typeface="Arial" charset="0"/>
              </a:rPr>
              <a:t>Суббота, воскресенье – выходной.</a:t>
            </a:r>
          </a:p>
          <a:p>
            <a:pPr algn="ctr">
              <a:defRPr/>
            </a:pPr>
            <a:r>
              <a:rPr lang="ru-RU" sz="1400" dirty="0">
                <a:latin typeface="Arial" charset="0"/>
                <a:cs typeface="Arial" charset="0"/>
              </a:rPr>
              <a:t> </a:t>
            </a:r>
            <a:r>
              <a:rPr lang="ru-RU" sz="1400" b="1" dirty="0">
                <a:latin typeface="Arial" charset="0"/>
                <a:cs typeface="Arial" charset="0"/>
              </a:rPr>
              <a:t>День и время личного приема: </a:t>
            </a:r>
            <a:endParaRPr lang="ru-RU" sz="1400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sz="1400" dirty="0">
                <a:latin typeface="Arial" charset="0"/>
                <a:cs typeface="Arial" charset="0"/>
              </a:rPr>
              <a:t>Каждый понедельник</a:t>
            </a:r>
            <a:r>
              <a:rPr lang="ru-RU" sz="1400" b="1" dirty="0">
                <a:latin typeface="Arial" charset="0"/>
                <a:cs typeface="Arial" charset="0"/>
              </a:rPr>
              <a:t> </a:t>
            </a:r>
            <a:r>
              <a:rPr lang="ru-RU" sz="1400" dirty="0">
                <a:latin typeface="Arial" charset="0"/>
                <a:cs typeface="Arial" charset="0"/>
              </a:rPr>
              <a:t>с 15.00 до 18.00 час.</a:t>
            </a:r>
          </a:p>
          <a:p>
            <a:pPr algn="ctr">
              <a:defRPr/>
            </a:pPr>
            <a:r>
              <a:rPr lang="ru-RU" sz="1400" dirty="0">
                <a:latin typeface="Arial" charset="0"/>
                <a:cs typeface="Arial" charset="0"/>
              </a:rPr>
              <a:t>здание администрации района, </a:t>
            </a:r>
            <a:r>
              <a:rPr lang="ru-RU" sz="1400" dirty="0" err="1">
                <a:latin typeface="Arial" charset="0"/>
                <a:cs typeface="Arial" charset="0"/>
              </a:rPr>
              <a:t>каб</a:t>
            </a:r>
            <a:r>
              <a:rPr lang="ru-RU" sz="1400" dirty="0">
                <a:latin typeface="Arial" charset="0"/>
                <a:cs typeface="Arial" charset="0"/>
              </a:rPr>
              <a:t>. №309, </a:t>
            </a:r>
            <a:r>
              <a:rPr lang="ru-RU" sz="1400" i="1" dirty="0">
                <a:latin typeface="Arial" charset="0"/>
                <a:cs typeface="Arial" charset="0"/>
              </a:rPr>
              <a:t>телефон</a:t>
            </a:r>
            <a:r>
              <a:rPr lang="ru-RU" sz="1400" b="1" i="1" dirty="0">
                <a:latin typeface="Arial" charset="0"/>
                <a:cs typeface="Arial" charset="0"/>
              </a:rPr>
              <a:t>:</a:t>
            </a:r>
            <a:r>
              <a:rPr lang="ru-RU" sz="1400" dirty="0">
                <a:latin typeface="Arial" charset="0"/>
                <a:cs typeface="Arial" charset="0"/>
              </a:rPr>
              <a:t>8(496) 644-13-57</a:t>
            </a:r>
          </a:p>
          <a:p>
            <a:pPr algn="ctr">
              <a:defRPr/>
            </a:pPr>
            <a:r>
              <a:rPr lang="ru-RU" sz="1400" dirty="0">
                <a:latin typeface="Arial" charset="0"/>
                <a:cs typeface="Arial" charset="0"/>
              </a:rPr>
              <a:t> </a:t>
            </a:r>
            <a:r>
              <a:rPr lang="ru-RU" sz="1400" b="1" dirty="0">
                <a:latin typeface="Arial" charset="0"/>
                <a:cs typeface="Arial" charset="0"/>
              </a:rPr>
              <a:t>"Горячая</a:t>
            </a:r>
            <a:r>
              <a:rPr lang="ru-RU" sz="1400" dirty="0">
                <a:latin typeface="Arial" charset="0"/>
                <a:cs typeface="Arial" charset="0"/>
              </a:rPr>
              <a:t> </a:t>
            </a:r>
            <a:r>
              <a:rPr lang="ru-RU" sz="1400" b="1" dirty="0">
                <a:latin typeface="Arial" charset="0"/>
                <a:cs typeface="Arial" charset="0"/>
              </a:rPr>
              <a:t>линия":</a:t>
            </a:r>
            <a:endParaRPr lang="ru-RU" sz="1400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sz="1400" dirty="0">
                <a:latin typeface="Arial" charset="0"/>
                <a:cs typeface="Arial" charset="0"/>
              </a:rPr>
              <a:t>2-й и 4-й понедельники</a:t>
            </a:r>
            <a:r>
              <a:rPr lang="ru-RU" sz="1400" b="1" dirty="0">
                <a:latin typeface="Arial" charset="0"/>
                <a:cs typeface="Arial" charset="0"/>
              </a:rPr>
              <a:t> </a:t>
            </a:r>
            <a:r>
              <a:rPr lang="ru-RU" sz="1400" dirty="0">
                <a:latin typeface="Arial" charset="0"/>
                <a:cs typeface="Arial" charset="0"/>
              </a:rPr>
              <a:t>с 16.00 до 17.00</a:t>
            </a:r>
          </a:p>
          <a:p>
            <a:pPr algn="ctr">
              <a:defRPr/>
            </a:pPr>
            <a:r>
              <a:rPr lang="ru-RU" sz="1400" i="1" dirty="0">
                <a:latin typeface="Arial" charset="0"/>
                <a:cs typeface="Arial" charset="0"/>
              </a:rPr>
              <a:t>телефон</a:t>
            </a:r>
            <a:r>
              <a:rPr lang="ru-RU" sz="1400" b="1" i="1" dirty="0">
                <a:latin typeface="Arial" charset="0"/>
                <a:cs typeface="Arial" charset="0"/>
              </a:rPr>
              <a:t>:</a:t>
            </a:r>
            <a:r>
              <a:rPr lang="ru-RU" sz="1400" dirty="0">
                <a:latin typeface="Arial" charset="0"/>
                <a:cs typeface="Arial" charset="0"/>
              </a:rPr>
              <a:t>8(496) 642-21-69</a:t>
            </a:r>
          </a:p>
          <a:p>
            <a:pPr algn="ctr">
              <a:defRPr/>
            </a:pPr>
            <a:r>
              <a:rPr lang="ru-RU" sz="1400" dirty="0">
                <a:latin typeface="Arial" charset="0"/>
                <a:cs typeface="Arial" charset="0"/>
              </a:rPr>
              <a:t>8(496) 642-69-83</a:t>
            </a: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676275" y="80963"/>
            <a:ext cx="7845425" cy="938212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расходов бюджета городского округа Ступино</a:t>
            </a:r>
          </a:p>
        </p:txBody>
      </p:sp>
      <p:pic>
        <p:nvPicPr>
          <p:cNvPr id="22531" name="Picture 7" descr="Физ-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725" y="1211263"/>
            <a:ext cx="71755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8" descr="Дол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1201738"/>
            <a:ext cx="647700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9" descr="ЖКХ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211263"/>
            <a:ext cx="71913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2" descr="Культур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1201738"/>
            <a:ext cx="720725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3" descr="МБТ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175" y="1201738"/>
            <a:ext cx="6873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4" descr="нац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1192213"/>
            <a:ext cx="6477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5" descr="нац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1201738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6" descr="ОБРАЗОВАНИЕ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201738"/>
            <a:ext cx="7175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7" descr="Общегос-е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1177925"/>
            <a:ext cx="71913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8" descr="СМИ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38" y="1219200"/>
            <a:ext cx="6477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9" descr="Соц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1201738"/>
            <a:ext cx="788988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2" name="Text Box 21"/>
          <p:cNvSpPr txBox="1">
            <a:spLocks noChangeArrowheads="1"/>
          </p:cNvSpPr>
          <p:nvPr/>
        </p:nvSpPr>
        <p:spPr bwMode="auto">
          <a:xfrm>
            <a:off x="90488" y="1920875"/>
            <a:ext cx="1079500" cy="3683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Общегосударст-венные вопрос</a:t>
            </a:r>
            <a:r>
              <a:rPr lang="ru-RU" altLang="ru-RU" sz="900" b="1">
                <a:solidFill>
                  <a:srgbClr val="000000"/>
                </a:solidFill>
                <a:latin typeface="Times New Roman" panose="02020603050405020304" pitchFamily="18" charset="0"/>
              </a:rPr>
              <a:t>ы</a:t>
            </a:r>
          </a:p>
        </p:txBody>
      </p:sp>
      <p:sp>
        <p:nvSpPr>
          <p:cNvPr id="22543" name="Text Box 26"/>
          <p:cNvSpPr txBox="1">
            <a:spLocks noChangeArrowheads="1"/>
          </p:cNvSpPr>
          <p:nvPr/>
        </p:nvSpPr>
        <p:spPr bwMode="auto">
          <a:xfrm>
            <a:off x="676275" y="2433638"/>
            <a:ext cx="1298575" cy="66675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solidFill>
                  <a:srgbClr val="000000"/>
                </a:solidFill>
                <a:latin typeface="Times New Roman" panose="02020603050405020304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22544" name="Text Box 28"/>
          <p:cNvSpPr txBox="1">
            <a:spLocks noChangeArrowheads="1"/>
          </p:cNvSpPr>
          <p:nvPr/>
        </p:nvSpPr>
        <p:spPr bwMode="auto">
          <a:xfrm>
            <a:off x="1608138" y="1925638"/>
            <a:ext cx="107950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solidFill>
                  <a:srgbClr val="000000"/>
                </a:solidFill>
                <a:latin typeface="Times New Roman" panose="02020603050405020304" pitchFamily="18" charset="0"/>
              </a:rPr>
              <a:t>Национальная экономика</a:t>
            </a:r>
          </a:p>
        </p:txBody>
      </p:sp>
      <p:sp>
        <p:nvSpPr>
          <p:cNvPr id="22545" name="Text Box 33"/>
          <p:cNvSpPr txBox="1">
            <a:spLocks noChangeArrowheads="1"/>
          </p:cNvSpPr>
          <p:nvPr/>
        </p:nvSpPr>
        <p:spPr bwMode="auto">
          <a:xfrm>
            <a:off x="2276475" y="2501900"/>
            <a:ext cx="1214438" cy="506413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solidFill>
                  <a:srgbClr val="000000"/>
                </a:solidFill>
                <a:latin typeface="Times New Roman" panose="02020603050405020304" pitchFamily="18" charset="0"/>
              </a:rPr>
              <a:t>Жилищно-коммунальное хозяйство</a:t>
            </a:r>
          </a:p>
        </p:txBody>
      </p:sp>
      <p:sp>
        <p:nvSpPr>
          <p:cNvPr id="22546" name="Text Box 36"/>
          <p:cNvSpPr txBox="1">
            <a:spLocks noChangeArrowheads="1"/>
          </p:cNvSpPr>
          <p:nvPr/>
        </p:nvSpPr>
        <p:spPr bwMode="auto">
          <a:xfrm>
            <a:off x="3057525" y="1933575"/>
            <a:ext cx="1006475" cy="257175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solidFill>
                  <a:srgbClr val="000000"/>
                </a:solidFill>
                <a:latin typeface="Times New Roman" panose="02020603050405020304" pitchFamily="18" charset="0"/>
              </a:rPr>
              <a:t>Образование</a:t>
            </a:r>
          </a:p>
        </p:txBody>
      </p:sp>
      <p:sp>
        <p:nvSpPr>
          <p:cNvPr id="22547" name="Text Box 39"/>
          <p:cNvSpPr txBox="1">
            <a:spLocks noChangeArrowheads="1"/>
          </p:cNvSpPr>
          <p:nvPr/>
        </p:nvSpPr>
        <p:spPr bwMode="auto">
          <a:xfrm>
            <a:off x="3854450" y="2501900"/>
            <a:ext cx="114935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solidFill>
                  <a:srgbClr val="000000"/>
                </a:solidFill>
                <a:latin typeface="Times New Roman" panose="02020603050405020304" pitchFamily="18" charset="0"/>
              </a:rPr>
              <a:t>Культура, кинематография</a:t>
            </a:r>
          </a:p>
        </p:txBody>
      </p:sp>
      <p:sp>
        <p:nvSpPr>
          <p:cNvPr id="22548" name="Text Box 42"/>
          <p:cNvSpPr txBox="1">
            <a:spLocks noChangeArrowheads="1"/>
          </p:cNvSpPr>
          <p:nvPr/>
        </p:nvSpPr>
        <p:spPr bwMode="auto">
          <a:xfrm>
            <a:off x="4716463" y="1920875"/>
            <a:ext cx="1150937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solidFill>
                  <a:srgbClr val="000000"/>
                </a:solidFill>
                <a:latin typeface="Times New Roman" panose="02020603050405020304" pitchFamily="18" charset="0"/>
              </a:rPr>
              <a:t>Социальная политика</a:t>
            </a:r>
          </a:p>
        </p:txBody>
      </p:sp>
      <p:sp>
        <p:nvSpPr>
          <p:cNvPr id="22549" name="Text Box 43"/>
          <p:cNvSpPr txBox="1">
            <a:spLocks noChangeArrowheads="1"/>
          </p:cNvSpPr>
          <p:nvPr/>
        </p:nvSpPr>
        <p:spPr bwMode="auto">
          <a:xfrm>
            <a:off x="5457825" y="2543175"/>
            <a:ext cx="1150938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solidFill>
                  <a:srgbClr val="000000"/>
                </a:solidFill>
                <a:latin typeface="Times New Roman" panose="02020603050405020304" pitchFamily="18" charset="0"/>
              </a:rPr>
              <a:t>Физическая культура и спорт</a:t>
            </a:r>
          </a:p>
        </p:txBody>
      </p:sp>
      <p:sp>
        <p:nvSpPr>
          <p:cNvPr id="22550" name="Text Box 46"/>
          <p:cNvSpPr txBox="1">
            <a:spLocks noChangeArrowheads="1"/>
          </p:cNvSpPr>
          <p:nvPr/>
        </p:nvSpPr>
        <p:spPr bwMode="auto">
          <a:xfrm>
            <a:off x="6273800" y="1920875"/>
            <a:ext cx="1296988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solidFill>
                  <a:srgbClr val="000000"/>
                </a:solidFill>
                <a:latin typeface="Times New Roman" panose="02020603050405020304" pitchFamily="18" charset="0"/>
              </a:rPr>
              <a:t>Средства массовой информации</a:t>
            </a:r>
          </a:p>
        </p:txBody>
      </p:sp>
      <p:sp>
        <p:nvSpPr>
          <p:cNvPr id="22551" name="Text Box 48"/>
          <p:cNvSpPr txBox="1">
            <a:spLocks noChangeArrowheads="1"/>
          </p:cNvSpPr>
          <p:nvPr/>
        </p:nvSpPr>
        <p:spPr bwMode="auto">
          <a:xfrm>
            <a:off x="7129463" y="2501900"/>
            <a:ext cx="1295400" cy="66675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solidFill>
                  <a:srgbClr val="000000"/>
                </a:solidFill>
                <a:latin typeface="Times New Roman" panose="02020603050405020304" pitchFamily="18" charset="0"/>
              </a:rPr>
              <a:t>Обслуживание государственного и муниципального долга</a:t>
            </a:r>
          </a:p>
        </p:txBody>
      </p:sp>
      <p:sp>
        <p:nvSpPr>
          <p:cNvPr id="22552" name="Text Box 50"/>
          <p:cNvSpPr txBox="1">
            <a:spLocks noChangeArrowheads="1"/>
          </p:cNvSpPr>
          <p:nvPr/>
        </p:nvSpPr>
        <p:spPr bwMode="auto">
          <a:xfrm>
            <a:off x="7885113" y="1920875"/>
            <a:ext cx="107950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solidFill>
                  <a:srgbClr val="000000"/>
                </a:solidFill>
                <a:latin typeface="Times New Roman" panose="02020603050405020304" pitchFamily="18" charset="0"/>
              </a:rPr>
              <a:t>Межбюджетные трансферты</a:t>
            </a: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342904" y="3453766"/>
            <a:ext cx="8459782" cy="517526"/>
          </a:xfrm>
          <a:prstGeom prst="rect">
            <a:avLst/>
          </a:prstGeom>
          <a:solidFill>
            <a:srgbClr val="3EB9A5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268288" y="4165600"/>
            <a:ext cx="4252912" cy="1601788"/>
          </a:xfrm>
          <a:prstGeom prst="rect">
            <a:avLst/>
          </a:prstGeom>
          <a:solidFill>
            <a:srgbClr val="EDDACC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</a:rPr>
              <a:t>Например, в составе раздела «Образование»,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</a:rPr>
              <a:t>в том числе, выделяются:</a:t>
            </a:r>
          </a:p>
          <a:p>
            <a:pPr eaLnBrk="1" hangingPunct="1"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</a:rPr>
              <a:t> -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</a:rPr>
              <a:t> дошкольное образование; </a:t>
            </a:r>
          </a:p>
          <a:p>
            <a:pPr eaLnBrk="1" hangingPunct="1">
              <a:buFontTx/>
              <a:buChar char="-"/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</a:rPr>
              <a:t> общее образование;</a:t>
            </a:r>
          </a:p>
          <a:p>
            <a:pPr eaLnBrk="1" hangingPunct="1">
              <a:buFontTx/>
              <a:buChar char="-"/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</a:rPr>
              <a:t>дополнительное образование; </a:t>
            </a:r>
          </a:p>
          <a:p>
            <a:pPr eaLnBrk="1" hangingPunct="1">
              <a:buFontTx/>
              <a:buChar char="-"/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</a:rPr>
              <a:t> молодежная политика и оздоровление детей;</a:t>
            </a:r>
          </a:p>
          <a:p>
            <a:pPr eaLnBrk="1" hangingPunct="1"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</a:rPr>
              <a:t>-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</a:rPr>
              <a:t> другие вопросы в области образования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 rot="10800000" flipV="1">
            <a:off x="4646613" y="4165600"/>
            <a:ext cx="4200525" cy="1447800"/>
          </a:xfrm>
          <a:prstGeom prst="rect">
            <a:avLst/>
          </a:prstGeom>
          <a:solidFill>
            <a:srgbClr val="EDDACC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 eaLnBrk="1" hangingPunct="1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</a:rPr>
              <a:t>Полный  перечень     разделов и подразделов классификации расходов  бюджетов  приведен в статье 21 Бюджетного кодекса     Российской      Федерации</a:t>
            </a:r>
          </a:p>
          <a:p>
            <a:pPr eaLnBrk="1" hangingPunct="1">
              <a:defRPr/>
            </a:pPr>
            <a:endParaRPr lang="ru-RU" sz="14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</a:rPr>
              <a:t>    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509588" y="1681163"/>
            <a:ext cx="0" cy="2190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241425" y="1681163"/>
            <a:ext cx="0" cy="752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1952625" y="1677988"/>
            <a:ext cx="0" cy="255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2916238" y="1714500"/>
            <a:ext cx="0" cy="787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>
            <a:off x="3490913" y="1716088"/>
            <a:ext cx="0" cy="2174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>
            <a:off x="4303713" y="1708150"/>
            <a:ext cx="0" cy="793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H="1">
            <a:off x="5184775" y="1738313"/>
            <a:ext cx="0" cy="1825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6032500" y="1708150"/>
            <a:ext cx="0" cy="835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6808788" y="1719263"/>
            <a:ext cx="0" cy="201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>
            <a:endCxn id="22551" idx="0"/>
          </p:cNvCxnSpPr>
          <p:nvPr/>
        </p:nvCxnSpPr>
        <p:spPr>
          <a:xfrm>
            <a:off x="7777163" y="1671638"/>
            <a:ext cx="0" cy="8302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8347075" y="1671638"/>
            <a:ext cx="0" cy="2492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con11\Desktop\Для презентации\large-bag-money-coins-4737857.jpg"/>
          <p:cNvPicPr>
            <a:picLocks noChangeAspect="1" noChangeArrowheads="1"/>
          </p:cNvPicPr>
          <p:nvPr/>
        </p:nvPicPr>
        <p:blipFill rotWithShape="1">
          <a:blip r:embed="rId2" cstate="print"/>
          <a:srcRect l="8030" t="3003" r="5453" b="12746"/>
          <a:stretch/>
        </p:blipFill>
        <p:spPr bwMode="auto">
          <a:xfrm>
            <a:off x="16790" y="1982930"/>
            <a:ext cx="1820149" cy="1675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Минус 3"/>
          <p:cNvSpPr/>
          <p:nvPr/>
        </p:nvSpPr>
        <p:spPr>
          <a:xfrm>
            <a:off x="1836738" y="2592388"/>
            <a:ext cx="571500" cy="377825"/>
          </a:xfrm>
          <a:prstGeom prst="mathMinus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2851" y="2058577"/>
            <a:ext cx="1682654" cy="15240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693738" y="2565400"/>
            <a:ext cx="949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</p:txBody>
      </p:sp>
      <p:sp>
        <p:nvSpPr>
          <p:cNvPr id="23558" name="TextBox 5"/>
          <p:cNvSpPr txBox="1">
            <a:spLocks noChangeArrowheads="1"/>
          </p:cNvSpPr>
          <p:nvPr/>
        </p:nvSpPr>
        <p:spPr bwMode="auto">
          <a:xfrm>
            <a:off x="2849563" y="1897063"/>
            <a:ext cx="1028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</p:txBody>
      </p:sp>
      <p:sp>
        <p:nvSpPr>
          <p:cNvPr id="9" name="Стрелка вправо с вырезом 8"/>
          <p:cNvSpPr/>
          <p:nvPr/>
        </p:nvSpPr>
        <p:spPr>
          <a:xfrm rot="20643183">
            <a:off x="4310063" y="1916113"/>
            <a:ext cx="1439862" cy="700087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3" name="Стрелка вправо с вырезом 12"/>
          <p:cNvSpPr/>
          <p:nvPr/>
        </p:nvSpPr>
        <p:spPr>
          <a:xfrm rot="800945">
            <a:off x="4322763" y="2938463"/>
            <a:ext cx="1503362" cy="650875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31" name="Picture 7" descr="C:\Users\econ11\Desktop\Для презентации\14_1.jpg"/>
          <p:cNvPicPr>
            <a:picLocks noChangeAspect="1" noChangeArrowheads="1"/>
          </p:cNvPicPr>
          <p:nvPr/>
        </p:nvPicPr>
        <p:blipFill rotWithShape="1">
          <a:blip r:embed="rId4"/>
          <a:srcRect l="1814" r="-1814"/>
          <a:stretch/>
        </p:blipFill>
        <p:spPr bwMode="auto">
          <a:xfrm>
            <a:off x="5849938" y="2597150"/>
            <a:ext cx="1189037" cy="158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C:\Users\econ11\Desktop\Для презентации\7263635-3d-small-people-savings.jpg"/>
          <p:cNvPicPr>
            <a:picLocks noChangeAspect="1" noChangeArrowheads="1"/>
          </p:cNvPicPr>
          <p:nvPr/>
        </p:nvPicPr>
        <p:blipFill rotWithShape="1">
          <a:blip r:embed="rId5"/>
          <a:srcRect l="11333" r="10349"/>
          <a:stretch/>
        </p:blipFill>
        <p:spPr bwMode="auto">
          <a:xfrm>
            <a:off x="5849938" y="908050"/>
            <a:ext cx="1169987" cy="1493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563" name="TextBox 9"/>
          <p:cNvSpPr txBox="1">
            <a:spLocks noChangeArrowheads="1"/>
          </p:cNvSpPr>
          <p:nvPr/>
        </p:nvSpPr>
        <p:spPr bwMode="auto">
          <a:xfrm rot="838073">
            <a:off x="4486275" y="3059113"/>
            <a:ext cx="1152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</a:p>
        </p:txBody>
      </p:sp>
      <p:sp>
        <p:nvSpPr>
          <p:cNvPr id="23564" name="TextBox 10"/>
          <p:cNvSpPr txBox="1">
            <a:spLocks noChangeArrowheads="1"/>
          </p:cNvSpPr>
          <p:nvPr/>
        </p:nvSpPr>
        <p:spPr bwMode="auto">
          <a:xfrm rot="-1006914">
            <a:off x="4433888" y="2058988"/>
            <a:ext cx="1281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096125" y="2571750"/>
            <a:ext cx="1939925" cy="15700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en-US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превышении расходов над доходами  принимается решение об источниках покрытия</a:t>
            </a:r>
            <a:r>
              <a:rPr lang="en-US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дефицита</a:t>
            </a:r>
            <a:r>
              <a:rPr lang="en-US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 использовать имеющиеся накопления, остатки, взять в долг).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096125" y="984250"/>
            <a:ext cx="1939925" cy="138588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ru-RU" altLang="ru-RU" sz="1200" dirty="0">
                <a:solidFill>
                  <a:prstClr val="black"/>
                </a:solidFill>
                <a:latin typeface="Times New Roman" pitchFamily="18" charset="0"/>
                <a:cs typeface="+mn-cs"/>
              </a:rPr>
              <a:t>При превышении доходов над расходами принимается решение, как их использовать (например, накапливать резервы, остатки, погашать долг).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388" y="4575175"/>
            <a:ext cx="8856662" cy="17367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altLang="ru-RU" sz="1600" dirty="0">
                <a:solidFill>
                  <a:prstClr val="black"/>
                </a:solidFill>
                <a:latin typeface="Times New Roman" pitchFamily="18" charset="0"/>
                <a:cs typeface="+mn-cs"/>
              </a:rPr>
              <a:t>Долговым обязательством, входящим в структуру муниципального долга городского округа Ступино в 2018 году являлись кредиты, полученные  от кредитных организаций. Учет и регистрация муниципальных долговых обязательств осуществляется в</a:t>
            </a:r>
            <a:r>
              <a:rPr lang="ru-RU" altLang="ru-RU" sz="1600" b="1" dirty="0">
                <a:solidFill>
                  <a:prstClr val="black"/>
                </a:solidFill>
                <a:latin typeface="Times New Roman" pitchFamily="18" charset="0"/>
                <a:cs typeface="+mn-cs"/>
              </a:rPr>
              <a:t> </a:t>
            </a:r>
            <a:r>
              <a:rPr lang="ru-RU" altLang="ru-RU" sz="1600" b="1" i="1" dirty="0">
                <a:solidFill>
                  <a:prstClr val="black"/>
                </a:solidFill>
                <a:latin typeface="Times New Roman" pitchFamily="18" charset="0"/>
                <a:cs typeface="+mn-cs"/>
              </a:rPr>
              <a:t>муниципальной долговой книге. </a:t>
            </a:r>
            <a:r>
              <a:rPr lang="ru-RU" altLang="ru-RU" sz="1600" dirty="0">
                <a:solidFill>
                  <a:prstClr val="black"/>
                </a:solidFill>
                <a:latin typeface="Times New Roman" pitchFamily="18" charset="0"/>
                <a:cs typeface="+mn-cs"/>
              </a:rPr>
              <a:t>В муниципальную долговую книгу вносятся сведения об объеме долговых обязательств по видам этих обязательств, дате их возникновения и исполнения полностью или частично, формах обеспечения обязательств.</a:t>
            </a:r>
          </a:p>
        </p:txBody>
      </p:sp>
      <p:sp>
        <p:nvSpPr>
          <p:cNvPr id="23568" name="TextBox 7"/>
          <p:cNvSpPr txBox="1">
            <a:spLocks noChangeArrowheads="1"/>
          </p:cNvSpPr>
          <p:nvPr/>
        </p:nvSpPr>
        <p:spPr bwMode="auto">
          <a:xfrm>
            <a:off x="3074988" y="4183063"/>
            <a:ext cx="2516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</a:p>
        </p:txBody>
      </p:sp>
      <p:sp>
        <p:nvSpPr>
          <p:cNvPr id="23569" name="Заголовок 1"/>
          <p:cNvSpPr>
            <a:spLocks noGrp="1"/>
          </p:cNvSpPr>
          <p:nvPr>
            <p:ph type="title"/>
          </p:nvPr>
        </p:nvSpPr>
        <p:spPr bwMode="auto">
          <a:xfrm>
            <a:off x="230188" y="-107950"/>
            <a:ext cx="8458200" cy="8874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alt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(-) профицит (+) бюджета </a:t>
            </a:r>
          </a:p>
        </p:txBody>
      </p:sp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1_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36389</TotalTime>
  <Words>18966</Words>
  <Application>Microsoft Office PowerPoint</Application>
  <PresentationFormat>Экран (4:3)</PresentationFormat>
  <Paragraphs>5007</Paragraphs>
  <Slides>76</Slides>
  <Notes>66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76</vt:i4>
      </vt:variant>
    </vt:vector>
  </HeadingPairs>
  <TitlesOfParts>
    <vt:vector size="83" baseType="lpstr">
      <vt:lpstr>黑体</vt:lpstr>
      <vt:lpstr>Arial</vt:lpstr>
      <vt:lpstr>Calibri</vt:lpstr>
      <vt:lpstr>Times New Roman</vt:lpstr>
      <vt:lpstr>Wingdings</vt:lpstr>
      <vt:lpstr>Wingdings 2</vt:lpstr>
      <vt:lpstr>1_Тема Office</vt:lpstr>
      <vt:lpstr>Презентация PowerPoint</vt:lpstr>
      <vt:lpstr>Что такое «Бюджет для граждан»?</vt:lpstr>
      <vt:lpstr>Презентация PowerPoint</vt:lpstr>
      <vt:lpstr>Основные понятия</vt:lpstr>
      <vt:lpstr>Доходы бюджета </vt:lpstr>
      <vt:lpstr>Презентация PowerPoint</vt:lpstr>
      <vt:lpstr>Расходы бюджета </vt:lpstr>
      <vt:lpstr>Направления расходов бюджета городского округа Ступино</vt:lpstr>
      <vt:lpstr>Дефицит (-) профицит (+) бюджета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SLA</dc:creator>
  <cp:lastModifiedBy>107 Lishenkevich</cp:lastModifiedBy>
  <cp:revision>2077</cp:revision>
  <cp:lastPrinted>2024-03-06T06:24:56Z</cp:lastPrinted>
  <dcterms:modified xsi:type="dcterms:W3CDTF">2024-03-28T12:30:30Z</dcterms:modified>
</cp:coreProperties>
</file>