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81"/>
  </p:notesMasterIdLst>
  <p:handoutMasterIdLst>
    <p:handoutMasterId r:id="rId82"/>
  </p:handoutMasterIdLst>
  <p:sldIdLst>
    <p:sldId id="665" r:id="rId2"/>
    <p:sldId id="571" r:id="rId3"/>
    <p:sldId id="468" r:id="rId4"/>
    <p:sldId id="467" r:id="rId5"/>
    <p:sldId id="480" r:id="rId6"/>
    <p:sldId id="470" r:id="rId7"/>
    <p:sldId id="471" r:id="rId8"/>
    <p:sldId id="472" r:id="rId9"/>
    <p:sldId id="479" r:id="rId10"/>
    <p:sldId id="683" r:id="rId11"/>
    <p:sldId id="666" r:id="rId12"/>
    <p:sldId id="700" r:id="rId13"/>
    <p:sldId id="667" r:id="rId14"/>
    <p:sldId id="668" r:id="rId15"/>
    <p:sldId id="671" r:id="rId16"/>
    <p:sldId id="672" r:id="rId17"/>
    <p:sldId id="673" r:id="rId18"/>
    <p:sldId id="674" r:id="rId19"/>
    <p:sldId id="689" r:id="rId20"/>
    <p:sldId id="690" r:id="rId21"/>
    <p:sldId id="691" r:id="rId22"/>
    <p:sldId id="692" r:id="rId23"/>
    <p:sldId id="693" r:id="rId24"/>
    <p:sldId id="694" r:id="rId25"/>
    <p:sldId id="695" r:id="rId26"/>
    <p:sldId id="696" r:id="rId27"/>
    <p:sldId id="675" r:id="rId28"/>
    <p:sldId id="678" r:id="rId29"/>
    <p:sldId id="697" r:id="rId30"/>
    <p:sldId id="698" r:id="rId31"/>
    <p:sldId id="679" r:id="rId32"/>
    <p:sldId id="686" r:id="rId33"/>
    <p:sldId id="701" r:id="rId34"/>
    <p:sldId id="597" r:id="rId35"/>
    <p:sldId id="680" r:id="rId36"/>
    <p:sldId id="681" r:id="rId37"/>
    <p:sldId id="682" r:id="rId38"/>
    <p:sldId id="598" r:id="rId39"/>
    <p:sldId id="602" r:id="rId40"/>
    <p:sldId id="605" r:id="rId41"/>
    <p:sldId id="607" r:id="rId42"/>
    <p:sldId id="608" r:id="rId43"/>
    <p:sldId id="703" r:id="rId44"/>
    <p:sldId id="610" r:id="rId45"/>
    <p:sldId id="611" r:id="rId46"/>
    <p:sldId id="613" r:id="rId47"/>
    <p:sldId id="618" r:id="rId48"/>
    <p:sldId id="624" r:id="rId49"/>
    <p:sldId id="704" r:id="rId50"/>
    <p:sldId id="625" r:id="rId51"/>
    <p:sldId id="627" r:id="rId52"/>
    <p:sldId id="705" r:id="rId53"/>
    <p:sldId id="684" r:id="rId54"/>
    <p:sldId id="632" r:id="rId55"/>
    <p:sldId id="706" r:id="rId56"/>
    <p:sldId id="635" r:id="rId57"/>
    <p:sldId id="636" r:id="rId58"/>
    <p:sldId id="641" r:id="rId59"/>
    <p:sldId id="707" r:id="rId60"/>
    <p:sldId id="644" r:id="rId61"/>
    <p:sldId id="708" r:id="rId62"/>
    <p:sldId id="648" r:id="rId63"/>
    <p:sldId id="709" r:id="rId64"/>
    <p:sldId id="650" r:id="rId65"/>
    <p:sldId id="651" r:id="rId66"/>
    <p:sldId id="652" r:id="rId67"/>
    <p:sldId id="653" r:id="rId68"/>
    <p:sldId id="655" r:id="rId69"/>
    <p:sldId id="656" r:id="rId70"/>
    <p:sldId id="660" r:id="rId71"/>
    <p:sldId id="710" r:id="rId72"/>
    <p:sldId id="500" r:id="rId73"/>
    <p:sldId id="501" r:id="rId74"/>
    <p:sldId id="503" r:id="rId75"/>
    <p:sldId id="504" r:id="rId76"/>
    <p:sldId id="702" r:id="rId77"/>
    <p:sldId id="594" r:id="rId78"/>
    <p:sldId id="493" r:id="rId79"/>
    <p:sldId id="499" r:id="rId8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7DD"/>
    <a:srgbClr val="F0F3EE"/>
    <a:srgbClr val="01C5CF"/>
    <a:srgbClr val="E1E5DC"/>
    <a:srgbClr val="D8E0D2"/>
    <a:srgbClr val="B6DCB8"/>
    <a:srgbClr val="E5E9EF"/>
    <a:srgbClr val="3EB9A5"/>
    <a:srgbClr val="EDAF5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0233" autoAdjust="0"/>
  </p:normalViewPr>
  <p:slideViewPr>
    <p:cSldViewPr snapToGrid="0">
      <p:cViewPr varScale="1">
        <p:scale>
          <a:sx n="104" d="100"/>
          <a:sy n="104" d="100"/>
        </p:scale>
        <p:origin x="18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pPr>
            <a:r>
              <a:rPr lang="ru-RU" sz="1200"/>
              <a:t>Объём </a:t>
            </a:r>
            <a:r>
              <a:rPr lang="ru-RU" sz="1200" smtClean="0"/>
              <a:t>муниципального долга </a:t>
            </a:r>
            <a:r>
              <a:rPr lang="ru-RU" sz="1200" dirty="0" smtClean="0"/>
              <a:t>(</a:t>
            </a:r>
            <a:r>
              <a:rPr lang="ru-RU" sz="1200" dirty="0" err="1"/>
              <a:t>млн.руб</a:t>
            </a:r>
            <a:r>
              <a:rPr lang="ru-RU" sz="1200" dirty="0"/>
              <a:t>.)</a:t>
            </a:r>
          </a:p>
        </c:rich>
      </c:tx>
      <c:layout>
        <c:manualLayout>
          <c:xMode val="edge"/>
          <c:yMode val="edge"/>
          <c:x val="0.35397391732283462"/>
          <c:y val="3.6109078988183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774606299212594E-2"/>
          <c:y val="0.12775486158903776"/>
          <c:w val="0.84405872703412077"/>
          <c:h val="0.66119220805880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rgbClr val="01C5CF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B8-4929-AC58-F32EDC5BAC5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B8-4929-AC58-F32EDC5BA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483</c:v>
                </c:pt>
                <c:pt idx="1">
                  <c:v>75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8-4929-AC58-F32EDC5BAC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408</c:v>
                </c:pt>
                <c:pt idx="2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8-4929-AC58-F32EDC5BAC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A-47DA-A710-2698020FC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9859200"/>
        <c:axId val="1499868352"/>
      </c:barChart>
      <c:catAx>
        <c:axId val="149985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868352"/>
        <c:crosses val="autoZero"/>
        <c:auto val="1"/>
        <c:lblAlgn val="ctr"/>
        <c:lblOffset val="100"/>
        <c:noMultiLvlLbl val="0"/>
      </c:catAx>
      <c:valAx>
        <c:axId val="14998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859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42109580052494"/>
          <c:y val="0.91640805078926757"/>
          <c:w val="0.83657890419947512"/>
          <c:h val="6.9603519469475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4175">
          <a:noFill/>
        </a:ln>
      </c:spPr>
      <c:txPr>
        <a:bodyPr/>
        <a:lstStyle/>
        <a:p>
          <a:pPr>
            <a:defRPr sz="2049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title>
    <c:autoTitleDeleted val="0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15219721329058"/>
          <c:y val="3.4013605442176964E-2"/>
          <c:w val="0.5187566988210075"/>
          <c:h val="0.7057823129251714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049">
              <a:solidFill>
                <a:schemeClr val="tx1"/>
              </a:solidFill>
              <a:prstDash val="solid"/>
            </a:ln>
          </c:spPr>
          <c:explosion val="8"/>
          <c:dPt>
            <c:idx val="0"/>
            <c:bubble3D val="0"/>
            <c:explosion val="0"/>
            <c:spPr>
              <a:solidFill>
                <a:srgbClr val="EDAF55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DAC-4393-8941-5D789DFF2A64}"/>
              </c:ext>
            </c:extLst>
          </c:dPt>
          <c:dPt>
            <c:idx val="1"/>
            <c:bubble3D val="0"/>
            <c:spPr>
              <a:solidFill>
                <a:srgbClr val="BA98B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AC-4393-8941-5D789DFF2A64}"/>
              </c:ext>
            </c:extLst>
          </c:dPt>
          <c:dPt>
            <c:idx val="2"/>
            <c:bubble3D val="0"/>
            <c:explosion val="0"/>
            <c:spPr>
              <a:solidFill>
                <a:srgbClr val="3EB9A5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DAC-4393-8941-5D789DFF2A64}"/>
              </c:ext>
            </c:extLst>
          </c:dPt>
          <c:dLbls>
            <c:dLbl>
              <c:idx val="1"/>
              <c:layout>
                <c:manualLayout>
                  <c:x val="-1.5099170288069331E-2"/>
                  <c:y val="-0.1424696985678188"/>
                </c:manualLayout>
              </c:layout>
              <c:numFmt formatCode="0%" sourceLinked="0"/>
              <c:spPr>
                <a:noFill/>
                <a:ln w="24175">
                  <a:noFill/>
                </a:ln>
              </c:spPr>
              <c:txPr>
                <a:bodyPr/>
                <a:lstStyle/>
                <a:p>
                  <a:pPr>
                    <a:defRPr sz="2479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393-8941-5D789DFF2A64}"/>
                </c:ext>
              </c:extLst>
            </c:dLbl>
            <c:numFmt formatCode="0%" sourceLinked="0"/>
            <c:spPr>
              <a:noFill/>
              <a:ln w="241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79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45</c:v>
                </c:pt>
                <c:pt idx="1">
                  <c:v>6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AC-4393-8941-5D789DFF2A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04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04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DAC-4393-8941-5D789DFF2A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3DAC-4393-8941-5D789DFF2A64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04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DAC-4393-8941-5D789DFF2A64}"/>
              </c:ext>
            </c:extLst>
          </c:dPt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3DAC-4393-8941-5D789DFF2A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04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04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DAC-4393-8941-5D789DFF2A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04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DAC-4393-8941-5D789DFF2A6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3DAC-4393-8941-5D789DFF2A64}"/>
              </c:ext>
            </c:extLst>
          </c:dPt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B-3DAC-4393-8941-5D789DFF2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2.0234356246507754E-2"/>
          <c:y val="0.88459471977767501"/>
          <c:w val="0.95714070227979708"/>
          <c:h val="8.3333042892061338E-2"/>
        </c:manualLayout>
      </c:layout>
      <c:overlay val="0"/>
      <c:spPr>
        <a:noFill/>
        <a:ln w="24105">
          <a:noFill/>
        </a:ln>
      </c:spPr>
      <c:txPr>
        <a:bodyPr/>
        <a:lstStyle/>
        <a:p>
          <a:pPr>
            <a:defRPr sz="1760" b="1" i="0" u="none" strike="noStrike" baseline="0">
              <a:solidFill>
                <a:srgbClr val="00008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39051603905161"/>
          <c:y val="0.11775122193357636"/>
          <c:w val="0.68200836820083677"/>
          <c:h val="0.397879116215108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FE6-47A3-A5F6-53A6E66AF1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FE6-47A3-A5F6-53A6E66AF1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FE6-47A3-A5F6-53A6E66AF1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FE6-47A3-A5F6-53A6E66AF1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E6-47A3-A5F6-53A6E66AF1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E6-47A3-A5F6-53A6E66AF1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FE6-47A3-A5F6-53A6E66AF1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E6-47A3-A5F6-53A6E66AF13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FE6-47A3-A5F6-53A6E66AF13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E6-47A3-A5F6-53A6E66AF13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FE6-47A3-A5F6-53A6E66AF13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6FE6-47A3-A5F6-53A6E66AF138}"/>
              </c:ext>
            </c:extLst>
          </c:dPt>
          <c:dLbls>
            <c:dLbl>
              <c:idx val="0"/>
              <c:layout>
                <c:manualLayout>
                  <c:x val="-2.3249870962782474E-2"/>
                  <c:y val="-4.30560011683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6-47A3-A5F6-53A6E66AF138}"/>
                </c:ext>
              </c:extLst>
            </c:dLbl>
            <c:dLbl>
              <c:idx val="1"/>
              <c:layout>
                <c:manualLayout>
                  <c:x val="1.6139755543109414E-2"/>
                  <c:y val="-6.538916124964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6-47A3-A5F6-53A6E66AF138}"/>
                </c:ext>
              </c:extLst>
            </c:dLbl>
            <c:dLbl>
              <c:idx val="2"/>
              <c:layout>
                <c:manualLayout>
                  <c:x val="2.5639200957620782E-2"/>
                  <c:y val="-2.5435341239927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E6-47A3-A5F6-53A6E66AF138}"/>
                </c:ext>
              </c:extLst>
            </c:dLbl>
            <c:dLbl>
              <c:idx val="3"/>
              <c:layout>
                <c:manualLayout>
                  <c:x val="1.8668226095168963E-2"/>
                  <c:y val="-1.463065755270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6-47A3-A5F6-53A6E66AF138}"/>
                </c:ext>
              </c:extLst>
            </c:dLbl>
            <c:dLbl>
              <c:idx val="4"/>
              <c:layout>
                <c:manualLayout>
                  <c:x val="2.0424340262906467E-2"/>
                  <c:y val="-9.094302928724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6-47A3-A5F6-53A6E66AF138}"/>
                </c:ext>
              </c:extLst>
            </c:dLbl>
            <c:dLbl>
              <c:idx val="5"/>
              <c:layout>
                <c:manualLayout>
                  <c:x val="1.639178993839149E-2"/>
                  <c:y val="2.274668510870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6-47A3-A5F6-53A6E66AF138}"/>
                </c:ext>
              </c:extLst>
            </c:dLbl>
            <c:dLbl>
              <c:idx val="6"/>
              <c:layout>
                <c:manualLayout>
                  <c:x val="-1.0325063969514246E-2"/>
                  <c:y val="1.382938053190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6-47A3-A5F6-53A6E66AF138}"/>
                </c:ext>
              </c:extLst>
            </c:dLbl>
            <c:dLbl>
              <c:idx val="7"/>
              <c:layout>
                <c:manualLayout>
                  <c:x val="-2.9056875212774134E-2"/>
                  <c:y val="-1.34529704822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6-47A3-A5F6-53A6E66AF138}"/>
                </c:ext>
              </c:extLst>
            </c:dLbl>
            <c:dLbl>
              <c:idx val="8"/>
              <c:layout>
                <c:manualLayout>
                  <c:x val="-3.9944321813329818E-2"/>
                  <c:y val="-3.3460337117894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6-47A3-A5F6-53A6E66AF138}"/>
                </c:ext>
              </c:extLst>
            </c:dLbl>
            <c:dLbl>
              <c:idx val="9"/>
              <c:layout>
                <c:manualLayout>
                  <c:x val="-7.8437057292524634E-3"/>
                  <c:y val="-7.5328796177925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E6-47A3-A5F6-53A6E66AF138}"/>
                </c:ext>
              </c:extLst>
            </c:dLbl>
            <c:dLbl>
              <c:idx val="10"/>
              <c:layout>
                <c:manualLayout>
                  <c:x val="3.4640947078267884E-2"/>
                  <c:y val="-5.8022534222789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6-47A3-A5F6-53A6E66AF138}"/>
                </c:ext>
              </c:extLst>
            </c:dLbl>
            <c:dLbl>
              <c:idx val="11"/>
              <c:layout>
                <c:manualLayout>
                  <c:x val="-3.4922412941060189E-4"/>
                  <c:y val="-2.023645767489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6-47A3-A5F6-53A6E66AF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958 688,7 тыс. руб. (10,6%)</c:v>
                </c:pt>
                <c:pt idx="1">
                  <c:v>Национальная оборона 484,4 тыс. руб. (0,01%)</c:v>
                </c:pt>
                <c:pt idx="2">
                  <c:v>Национальная безопасность и правоохранительная деятельность 81 496,8 тыс. руб. (0,9%)</c:v>
                </c:pt>
                <c:pt idx="3">
                  <c:v>Национальная экономика 518 195,2 тыс. руб.(5,8%)</c:v>
                </c:pt>
                <c:pt idx="4">
                  <c:v>Жилищно-коммунальное хозяйство 1 822 322,1 тыс. руб. (20,2%)</c:v>
                </c:pt>
                <c:pt idx="5">
                  <c:v>Охрана окружающей среды 97 459,4 тыс. руб. (1,1%)</c:v>
                </c:pt>
                <c:pt idx="6">
                  <c:v>Образование 4 571 124,3 тыс. руб. (50,8%)</c:v>
                </c:pt>
                <c:pt idx="7">
                  <c:v>Культура, кинематография 446 744,3 тыс. руб. (5,0%)</c:v>
                </c:pt>
                <c:pt idx="8">
                  <c:v>Здравоохранение 2 271,8 тыс. руб. (0,03%)</c:v>
                </c:pt>
                <c:pt idx="9">
                  <c:v>Социальная политика 142 793,0 тыс. руб. (1,6%)</c:v>
                </c:pt>
                <c:pt idx="10">
                  <c:v>Физическая культура и спорт 352 969,9 тыс. руб. (3,9%)</c:v>
                </c:pt>
                <c:pt idx="11">
                  <c:v>Обслуживание государственного (муниципального) долга 4 981,6 тыс. руб. (0,1%)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958688.7</c:v>
                </c:pt>
                <c:pt idx="1">
                  <c:v>484.4</c:v>
                </c:pt>
                <c:pt idx="2">
                  <c:v>81496.800000000003</c:v>
                </c:pt>
                <c:pt idx="3">
                  <c:v>518195.20000000001</c:v>
                </c:pt>
                <c:pt idx="4">
                  <c:v>1822322.1</c:v>
                </c:pt>
                <c:pt idx="5">
                  <c:v>97459.4</c:v>
                </c:pt>
                <c:pt idx="6">
                  <c:v>4571124.3</c:v>
                </c:pt>
                <c:pt idx="7">
                  <c:v>446744.3</c:v>
                </c:pt>
                <c:pt idx="8">
                  <c:v>2271.8000000000002</c:v>
                </c:pt>
                <c:pt idx="9">
                  <c:v>142793</c:v>
                </c:pt>
                <c:pt idx="10">
                  <c:v>352969.9</c:v>
                </c:pt>
                <c:pt idx="11">
                  <c:v>4981.6000000000004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6-47A3-A5F6-53A6E66AF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7629009762900981E-2"/>
          <c:y val="0.53007416454639833"/>
          <c:w val="0.84931802457747185"/>
          <c:h val="0.46386034535404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5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budget.stupinoadm.ru/byudzhet/byudzhet-dlya-grazhdan-00001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budget.stupinoadm.ru/byudzhet/byudzhet-dlya-grazhdan-00001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800" dirty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8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800" dirty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8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8272" custScaleY="130633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6DA56EBC-8D1C-4859-B01B-97E587CE8751}" type="presOf" srcId="{E10E4D8A-32CD-4D55-B4BE-DF930DE2F397}" destId="{9F30757E-33C5-4119-8EDF-F37E0E6D01A8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A8AAA4EB-BA0B-4F00-9CB3-F8E8FA453BEB}" type="presOf" srcId="{171FBCCF-15C1-443C-8C37-A91A8A40F093}" destId="{BA9FF782-DDB2-4D47-97E6-2F221035A0D0}" srcOrd="0" destOrd="0" presId="urn:microsoft.com/office/officeart/2005/8/layout/StepDownProcess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F0DBC8AC-52EB-46A6-AFD6-6D5043E00FF9}" type="presOf" srcId="{B2F48C43-685A-4FE8-B9A5-9FCE1289C16A}" destId="{BDF43623-D49A-4100-AE14-7D7EE1F8C98B}" srcOrd="0" destOrd="0" presId="urn:microsoft.com/office/officeart/2005/8/layout/StepDownProcess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FB258B36-D805-4443-B1BF-4EB64915D37B}" type="presOf" srcId="{BAEC8A47-EB9F-4D40-88B8-619AB6A1BF1D}" destId="{669F37FD-5C3A-42D3-92FD-7B69BCCECB4C}" srcOrd="0" destOrd="0" presId="urn:microsoft.com/office/officeart/2005/8/layout/StepDownProcess"/>
    <dgm:cxn modelId="{519D606B-0DA1-47FB-85CA-CC1949F857A6}" type="presOf" srcId="{5142BAD6-8E63-4FAF-80C0-3B2282AEA1FD}" destId="{485F9950-F438-4A2B-AC67-C55BF8A103AE}" srcOrd="0" destOrd="0" presId="urn:microsoft.com/office/officeart/2005/8/layout/StepDownProcess"/>
    <dgm:cxn modelId="{312A62BC-1723-4BCF-B979-4F443A359F64}" type="presOf" srcId="{D4599AFB-7C83-4858-B52F-E471FD80B079}" destId="{A23D9BDC-C518-47D8-8C43-46279C117093}" srcOrd="0" destOrd="0" presId="urn:microsoft.com/office/officeart/2005/8/layout/StepDownProcess"/>
    <dgm:cxn modelId="{1A74BB3D-191A-47AB-8279-BE68FB522450}" type="presOf" srcId="{8835D6E9-479D-4E78-956E-2648EB9E02CA}" destId="{A3DF3B78-772F-4359-8DB9-8FC211807BA1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CCBF8F11-E6B9-4754-9979-B32D897BA538}" type="presParOf" srcId="{A23D9BDC-C518-47D8-8C43-46279C117093}" destId="{D2CD6D36-C9AA-4FF8-BB1E-DDFF229C17C1}" srcOrd="0" destOrd="0" presId="urn:microsoft.com/office/officeart/2005/8/layout/StepDownProcess"/>
    <dgm:cxn modelId="{A48AAA3B-0790-4FD5-9F9F-7F376BBEC640}" type="presParOf" srcId="{D2CD6D36-C9AA-4FF8-BB1E-DDFF229C17C1}" destId="{BA6CEF46-EB05-4A1C-8EB3-0B420980129E}" srcOrd="0" destOrd="0" presId="urn:microsoft.com/office/officeart/2005/8/layout/StepDownProcess"/>
    <dgm:cxn modelId="{9EAFC19E-4C34-4F25-A31D-1754C950C685}" type="presParOf" srcId="{D2CD6D36-C9AA-4FF8-BB1E-DDFF229C17C1}" destId="{669F37FD-5C3A-42D3-92FD-7B69BCCECB4C}" srcOrd="1" destOrd="0" presId="urn:microsoft.com/office/officeart/2005/8/layout/StepDownProcess"/>
    <dgm:cxn modelId="{05EEDC3D-2788-404C-B3B3-AC72016C724B}" type="presParOf" srcId="{D2CD6D36-C9AA-4FF8-BB1E-DDFF229C17C1}" destId="{A3DF3B78-772F-4359-8DB9-8FC211807BA1}" srcOrd="2" destOrd="0" presId="urn:microsoft.com/office/officeart/2005/8/layout/StepDownProcess"/>
    <dgm:cxn modelId="{CF60871C-9E63-49F2-AB4F-7714F9D18F1A}" type="presParOf" srcId="{A23D9BDC-C518-47D8-8C43-46279C117093}" destId="{B6D3DED3-76EC-41AC-8A8D-F3E764EE3924}" srcOrd="1" destOrd="0" presId="urn:microsoft.com/office/officeart/2005/8/layout/StepDownProcess"/>
    <dgm:cxn modelId="{781329FC-E3A9-48E1-A576-A0ED2FD2CFA4}" type="presParOf" srcId="{A23D9BDC-C518-47D8-8C43-46279C117093}" destId="{D65637DD-6A17-4124-9BC3-3648126E1FD1}" srcOrd="2" destOrd="0" presId="urn:microsoft.com/office/officeart/2005/8/layout/StepDownProcess"/>
    <dgm:cxn modelId="{B443A0E9-22CB-49DE-B17F-7914D95AA721}" type="presParOf" srcId="{D65637DD-6A17-4124-9BC3-3648126E1FD1}" destId="{53A251A0-B944-4BA8-81C0-84031743A461}" srcOrd="0" destOrd="0" presId="urn:microsoft.com/office/officeart/2005/8/layout/StepDownProcess"/>
    <dgm:cxn modelId="{64543691-C96C-49FB-9715-F90ED74DCAC2}" type="presParOf" srcId="{D65637DD-6A17-4124-9BC3-3648126E1FD1}" destId="{9F30757E-33C5-4119-8EDF-F37E0E6D01A8}" srcOrd="1" destOrd="0" presId="urn:microsoft.com/office/officeart/2005/8/layout/StepDownProcess"/>
    <dgm:cxn modelId="{CAD2E729-47CA-403A-8219-59760E75D864}" type="presParOf" srcId="{D65637DD-6A17-4124-9BC3-3648126E1FD1}" destId="{BA9FF782-DDB2-4D47-97E6-2F221035A0D0}" srcOrd="2" destOrd="0" presId="urn:microsoft.com/office/officeart/2005/8/layout/StepDownProcess"/>
    <dgm:cxn modelId="{BE5A254E-AF02-46D7-8885-B0C778A948F0}" type="presParOf" srcId="{A23D9BDC-C518-47D8-8C43-46279C117093}" destId="{42FA6214-AF0F-4EA0-9BAD-A02F0EEF03C0}" srcOrd="3" destOrd="0" presId="urn:microsoft.com/office/officeart/2005/8/layout/StepDownProcess"/>
    <dgm:cxn modelId="{941AE332-2FA8-4B84-8C31-8496EBF49663}" type="presParOf" srcId="{A23D9BDC-C518-47D8-8C43-46279C117093}" destId="{0E0FDB4A-DDB5-4868-877B-B6F3EC116C25}" srcOrd="4" destOrd="0" presId="urn:microsoft.com/office/officeart/2005/8/layout/StepDownProcess"/>
    <dgm:cxn modelId="{74106D3A-98DB-4EA4-971B-13A51009C98E}" type="presParOf" srcId="{0E0FDB4A-DDB5-4868-877B-B6F3EC116C25}" destId="{485F9950-F438-4A2B-AC67-C55BF8A103AE}" srcOrd="0" destOrd="0" presId="urn:microsoft.com/office/officeart/2005/8/layout/StepDownProcess"/>
    <dgm:cxn modelId="{0FC9B426-386B-4033-902C-0E471DC9B93A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FE998-BC8C-490E-AAD1-BE9B5FBDBC9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DDCCC-87F7-4231-9C2B-19C93F8231CE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en-US" sz="16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https://budget.stupinoadm.ru/byudzhet/byudzhet-dlya-grazhdan-00001/</a:t>
          </a:r>
          <a:endParaRPr lang="ru-RU" sz="1600" dirty="0">
            <a:solidFill>
              <a:srgbClr val="7030A0"/>
            </a:solidFill>
          </a:endParaRPr>
        </a:p>
      </dgm:t>
    </dgm:pt>
    <dgm:pt modelId="{5974F7D3-B522-47E0-88B9-861EF1EC408F}" type="sibTrans" cxnId="{A62D66BB-2DCC-4FCA-A01F-A41A61A79E6D}">
      <dgm:prSet/>
      <dgm:spPr/>
      <dgm:t>
        <a:bodyPr/>
        <a:lstStyle/>
        <a:p>
          <a:endParaRPr lang="ru-RU"/>
        </a:p>
      </dgm:t>
    </dgm:pt>
    <dgm:pt modelId="{90FBBED5-97B5-457C-9736-B69D04A78A65}" type="parTrans" cxnId="{A62D66BB-2DCC-4FCA-A01F-A41A61A79E6D}">
      <dgm:prSet/>
      <dgm:spPr/>
      <dgm:t>
        <a:bodyPr/>
        <a:lstStyle/>
        <a:p>
          <a:endParaRPr lang="ru-RU"/>
        </a:p>
      </dgm:t>
    </dgm:pt>
    <dgm:pt modelId="{65373608-A241-4E24-9E03-1A50D1CE62E2}" type="pres">
      <dgm:prSet presAssocID="{B4BFE998-BC8C-490E-AAD1-BE9B5FBDB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E6374-73CC-41AF-BD66-4CF9E1C8EC87}" type="pres">
      <dgm:prSet presAssocID="{65CDDCCC-87F7-4231-9C2B-19C93F8231CE}" presName="parentText" presStyleLbl="node1" presStyleIdx="0" presStyleCnt="1" custLinFactY="24576" custLinFactNeighborX="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7C04CC-9E38-4BA8-9DAC-8D8336A944DB}" type="presOf" srcId="{65CDDCCC-87F7-4231-9C2B-19C93F8231CE}" destId="{D12E6374-73CC-41AF-BD66-4CF9E1C8EC87}" srcOrd="0" destOrd="0" presId="urn:microsoft.com/office/officeart/2005/8/layout/vList2"/>
    <dgm:cxn modelId="{A62D66BB-2DCC-4FCA-A01F-A41A61A79E6D}" srcId="{B4BFE998-BC8C-490E-AAD1-BE9B5FBDBC9A}" destId="{65CDDCCC-87F7-4231-9C2B-19C93F8231CE}" srcOrd="0" destOrd="0" parTransId="{90FBBED5-97B5-457C-9736-B69D04A78A65}" sibTransId="{5974F7D3-B522-47E0-88B9-861EF1EC408F}"/>
    <dgm:cxn modelId="{9DF78BEF-0717-4C67-8D89-7BE7DB2DA347}" type="presOf" srcId="{B4BFE998-BC8C-490E-AAD1-BE9B5FBDBC9A}" destId="{65373608-A241-4E24-9E03-1A50D1CE62E2}" srcOrd="0" destOrd="0" presId="urn:microsoft.com/office/officeart/2005/8/layout/vList2"/>
    <dgm:cxn modelId="{E61CD8F8-AB81-4578-9D10-BFB17898013D}" type="presParOf" srcId="{65373608-A241-4E24-9E03-1A50D1CE62E2}" destId="{D12E6374-73CC-41AF-BD66-4CF9E1C8EC87}" srcOrd="0" destOrd="0" presId="urn:microsoft.com/office/officeart/2005/8/layout/vList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99780" y="3178311"/>
          <a:ext cx="1523973" cy="17349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49262" y="1409780"/>
          <a:ext cx="1787006" cy="156689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sp:txBody>
      <dsp:txXfrm>
        <a:off x="125765" y="1486283"/>
        <a:ext cx="1634000" cy="1413892"/>
      </dsp:txXfrm>
    </dsp:sp>
    <dsp:sp modelId="{A3DF3B78-772F-4359-8DB9-8FC211807BA1}">
      <dsp:nvSpPr>
        <dsp:cNvPr id="0" name=""/>
        <dsp:cNvSpPr/>
      </dsp:nvSpPr>
      <dsp:spPr>
        <a:xfrm>
          <a:off x="1973666" y="1242073"/>
          <a:ext cx="5565402" cy="1896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73666" y="1242073"/>
        <a:ext cx="5565402" cy="1896011"/>
      </dsp:txXfrm>
    </dsp:sp>
    <dsp:sp modelId="{53A251A0-B944-4BA8-81C0-84031743A461}">
      <dsp:nvSpPr>
        <dsp:cNvPr id="0" name=""/>
        <dsp:cNvSpPr/>
      </dsp:nvSpPr>
      <dsp:spPr>
        <a:xfrm rot="16200000">
          <a:off x="538700" y="3229659"/>
          <a:ext cx="1523973" cy="17349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3292641"/>
          <a:ext cx="1851656" cy="170052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sp:txBody>
      <dsp:txXfrm>
        <a:off x="83027" y="3375668"/>
        <a:ext cx="1685602" cy="1534466"/>
      </dsp:txXfrm>
    </dsp:sp>
    <dsp:sp modelId="{BA9FF782-DDB2-4D47-97E6-2F221035A0D0}">
      <dsp:nvSpPr>
        <dsp:cNvPr id="0" name=""/>
        <dsp:cNvSpPr/>
      </dsp:nvSpPr>
      <dsp:spPr>
        <a:xfrm>
          <a:off x="2000046" y="3468945"/>
          <a:ext cx="6228798" cy="145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800" kern="1200" dirty="0"/>
        </a:p>
      </dsp:txBody>
      <dsp:txXfrm>
        <a:off x="2000046" y="3468945"/>
        <a:ext cx="6228798" cy="1451403"/>
      </dsp:txXfrm>
    </dsp:sp>
    <dsp:sp modelId="{485F9950-F438-4A2B-AC67-C55BF8A103AE}">
      <dsp:nvSpPr>
        <dsp:cNvPr id="0" name=""/>
        <dsp:cNvSpPr/>
      </dsp:nvSpPr>
      <dsp:spPr>
        <a:xfrm>
          <a:off x="17688" y="5232095"/>
          <a:ext cx="1856608" cy="147026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sp:txBody>
      <dsp:txXfrm>
        <a:off x="89474" y="5303881"/>
        <a:ext cx="1713036" cy="1326697"/>
      </dsp:txXfrm>
    </dsp:sp>
    <dsp:sp modelId="{BDF43623-D49A-4100-AE14-7D7EE1F8C98B}">
      <dsp:nvSpPr>
        <dsp:cNvPr id="0" name=""/>
        <dsp:cNvSpPr/>
      </dsp:nvSpPr>
      <dsp:spPr>
        <a:xfrm>
          <a:off x="2023646" y="5315645"/>
          <a:ext cx="6138937" cy="1199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800" kern="1200" dirty="0"/>
        </a:p>
      </dsp:txBody>
      <dsp:txXfrm>
        <a:off x="2023646" y="5315645"/>
        <a:ext cx="6138937" cy="119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6374-73CC-41AF-BD66-4CF9E1C8EC87}">
      <dsp:nvSpPr>
        <dsp:cNvPr id="0" name=""/>
        <dsp:cNvSpPr/>
      </dsp:nvSpPr>
      <dsp:spPr>
        <a:xfrm>
          <a:off x="0" y="13873"/>
          <a:ext cx="9004662" cy="4680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https://budget.stupinoadm.ru/byudzhet/byudzhet-dlya-grazhdan-00001/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22846" y="36719"/>
        <a:ext cx="8958970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42E5CA-95B5-4361-B827-9E686C95A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B01502-575E-4865-9EF0-6BB74805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0C8CB-28EA-4A29-9EFB-C878A6D61CB6}" type="slidenum">
              <a:rPr lang="ru-RU" altLang="ru-RU" smtClean="0"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73368-3B64-473C-97A1-3D278B8451C5}" type="slidenum">
              <a:rPr lang="ru-RU" altLang="ru-RU" smtClean="0">
                <a:latin typeface="Times New Roman" panose="02020603050405020304" pitchFamily="18" charset="0"/>
              </a:rPr>
              <a:pPr/>
              <a:t>17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9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0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71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4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9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59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Раздвинуть на весь лист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9927E0-5C3A-4AC9-9A51-92DCA06E8B05}" type="slidenum">
              <a:rPr lang="ru-RU" altLang="ru-RU" smtClean="0"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43358-F44E-4403-B4FB-0C4307E08D25}" type="slidenum">
              <a:rPr lang="ru-RU" altLang="ru-RU" smtClean="0">
                <a:latin typeface="Times New Roman" panose="02020603050405020304" pitchFamily="18" charset="0"/>
              </a:rPr>
              <a:pPr/>
              <a:t>27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28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29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8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30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34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531C49-2706-4035-820F-7152F9690005}" type="slidenum">
              <a:rPr lang="ru-RU" altLang="ru-RU" smtClean="0">
                <a:latin typeface="Times New Roman" panose="02020603050405020304" pitchFamily="18" charset="0"/>
              </a:rPr>
              <a:pPr/>
              <a:t>31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33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20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34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35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8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36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76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37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1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B9DB22-AE61-4E50-9A4F-D0337F841435}" type="slidenum">
              <a:rPr lang="ru-RU" altLang="ru-RU" smtClean="0"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79E527-1F39-4E3C-B558-C912D3F5FD9C}" type="slidenum">
              <a:rPr lang="ru-RU" altLang="ru-RU" smtClean="0">
                <a:latin typeface="Times New Roman" panose="02020603050405020304" pitchFamily="18" charset="0"/>
              </a:rPr>
              <a:pPr/>
              <a:t>38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5D4D01-7046-43D8-AF11-F11EC62F12B8}" type="slidenum">
              <a:rPr lang="ru-RU" altLang="ru-RU" smtClean="0">
                <a:latin typeface="Times New Roman" panose="02020603050405020304" pitchFamily="18" charset="0"/>
              </a:rPr>
              <a:pPr/>
              <a:t>39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49D15-D66C-42CB-AF00-5A9334A6F161}" type="slidenum">
              <a:rPr lang="ru-RU" altLang="ru-RU" smtClean="0">
                <a:latin typeface="Times New Roman" panose="02020603050405020304" pitchFamily="18" charset="0"/>
              </a:rPr>
              <a:pPr/>
              <a:t>40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48B44E-2797-409A-9FDD-4A12FD0A45A1}" type="slidenum">
              <a:rPr lang="ru-RU" altLang="ru-RU" smtClean="0">
                <a:latin typeface="Times New Roman" panose="02020603050405020304" pitchFamily="18" charset="0"/>
              </a:rPr>
              <a:pPr/>
              <a:t>41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97E18C-8F10-48BC-A532-9B05542B05E4}" type="slidenum">
              <a:rPr lang="ru-RU" altLang="ru-RU" smtClean="0">
                <a:latin typeface="Times New Roman" panose="02020603050405020304" pitchFamily="18" charset="0"/>
              </a:rPr>
              <a:pPr/>
              <a:t>42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97E18C-8F10-48BC-A532-9B05542B05E4}" type="slidenum">
              <a:rPr lang="ru-RU" altLang="ru-RU" smtClean="0">
                <a:latin typeface="Times New Roman" panose="02020603050405020304" pitchFamily="18" charset="0"/>
              </a:rPr>
              <a:pPr/>
              <a:t>43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65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D3AED-C8FD-42D3-9251-E36D51F9D6EB}" type="slidenum">
              <a:rPr lang="ru-RU" altLang="ru-RU" smtClean="0">
                <a:latin typeface="Times New Roman" panose="02020603050405020304" pitchFamily="18" charset="0"/>
              </a:rPr>
              <a:pPr/>
              <a:t>44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BBE2BB-999F-473E-A284-069160E80B67}" type="slidenum">
              <a:rPr lang="ru-RU" altLang="ru-RU" smtClean="0">
                <a:latin typeface="Times New Roman" panose="02020603050405020304" pitchFamily="18" charset="0"/>
              </a:rPr>
              <a:pPr/>
              <a:t>45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CE9C63-714B-4326-86C4-333C1382ADC8}" type="slidenum">
              <a:rPr lang="ru-RU" altLang="ru-RU" smtClean="0">
                <a:latin typeface="Times New Roman" panose="02020603050405020304" pitchFamily="18" charset="0"/>
              </a:rPr>
              <a:pPr/>
              <a:t>46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197DEE-35E5-45AC-913F-2BECCE952469}" type="slidenum">
              <a:rPr lang="ru-RU" altLang="ru-RU" smtClean="0">
                <a:latin typeface="Times New Roman" panose="02020603050405020304" pitchFamily="18" charset="0"/>
              </a:rPr>
              <a:pPr/>
              <a:t>47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C436F0-0041-4722-A289-330F23612E09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42A01D-46AB-4E10-960B-FE0D2F642C12}" type="slidenum">
              <a:rPr lang="ru-RU" altLang="ru-RU" smtClean="0">
                <a:latin typeface="Times New Roman" panose="02020603050405020304" pitchFamily="18" charset="0"/>
              </a:rPr>
              <a:pPr/>
              <a:t>48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42A01D-46AB-4E10-960B-FE0D2F642C12}" type="slidenum">
              <a:rPr lang="ru-RU" altLang="ru-RU" smtClean="0">
                <a:latin typeface="Times New Roman" panose="02020603050405020304" pitchFamily="18" charset="0"/>
              </a:rPr>
              <a:pPr/>
              <a:t>49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99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8ACB95-127A-404F-B1D1-D422C1CACEAE}" type="slidenum">
              <a:rPr lang="ru-RU" altLang="ru-RU" smtClean="0">
                <a:latin typeface="Times New Roman" panose="02020603050405020304" pitchFamily="18" charset="0"/>
              </a:rPr>
              <a:pPr/>
              <a:t>50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51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52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888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53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6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16B36D-4570-4DC2-8FEE-55F0D220CBF2}" type="slidenum">
              <a:rPr lang="ru-RU" altLang="ru-RU" smtClean="0">
                <a:latin typeface="Times New Roman" panose="02020603050405020304" pitchFamily="18" charset="0"/>
              </a:rPr>
              <a:pPr/>
              <a:t>54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16B36D-4570-4DC2-8FEE-55F0D220CBF2}" type="slidenum">
              <a:rPr lang="ru-RU" altLang="ru-RU" smtClean="0">
                <a:latin typeface="Times New Roman" panose="02020603050405020304" pitchFamily="18" charset="0"/>
              </a:rPr>
              <a:pPr/>
              <a:t>55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048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6F4B97-6F23-4EA2-A2B3-31C808F08499}" type="slidenum">
              <a:rPr lang="ru-RU" altLang="ru-RU" smtClean="0">
                <a:latin typeface="Times New Roman" panose="02020603050405020304" pitchFamily="18" charset="0"/>
              </a:rPr>
              <a:pPr/>
              <a:t>56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600749-5740-4B1C-8ADB-56CB1B648847}" type="slidenum">
              <a:rPr lang="ru-RU" altLang="ru-RU" smtClean="0">
                <a:latin typeface="Times New Roman" panose="02020603050405020304" pitchFamily="18" charset="0"/>
              </a:rPr>
              <a:pPr/>
              <a:t>57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86E6DD-EA43-43B8-9915-7C26AE219A4F}" type="slidenum">
              <a:rPr lang="ru-RU" altLang="ru-RU"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9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6FC9F4-79BF-42FD-A33A-CF6C822BE1BB}" type="slidenum">
              <a:rPr lang="ru-RU" altLang="ru-RU" smtClean="0">
                <a:latin typeface="Times New Roman" panose="02020603050405020304" pitchFamily="18" charset="0"/>
              </a:rPr>
              <a:pPr/>
              <a:t>58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6FC9F4-79BF-42FD-A33A-CF6C822BE1BB}" type="slidenum">
              <a:rPr lang="ru-RU" altLang="ru-RU" smtClean="0">
                <a:latin typeface="Times New Roman" panose="02020603050405020304" pitchFamily="18" charset="0"/>
              </a:rPr>
              <a:pPr/>
              <a:t>59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35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F33148-FDF8-4C63-A060-BE95886EED5E}" type="slidenum">
              <a:rPr lang="ru-RU" altLang="ru-RU" smtClean="0">
                <a:latin typeface="Times New Roman" panose="02020603050405020304" pitchFamily="18" charset="0"/>
              </a:rPr>
              <a:pPr/>
              <a:t>60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F33148-FDF8-4C63-A060-BE95886EED5E}" type="slidenum">
              <a:rPr lang="ru-RU" altLang="ru-RU" smtClean="0">
                <a:latin typeface="Times New Roman" panose="02020603050405020304" pitchFamily="18" charset="0"/>
              </a:rPr>
              <a:pPr/>
              <a:t>61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892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41972F-FF52-4124-8095-AFA30BF06B19}" type="slidenum">
              <a:rPr lang="ru-RU" altLang="ru-RU" smtClean="0">
                <a:latin typeface="Times New Roman" panose="02020603050405020304" pitchFamily="18" charset="0"/>
              </a:rPr>
              <a:pPr/>
              <a:t>62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41972F-FF52-4124-8095-AFA30BF06B19}" type="slidenum">
              <a:rPr lang="ru-RU" altLang="ru-RU" smtClean="0">
                <a:latin typeface="Times New Roman" panose="02020603050405020304" pitchFamily="18" charset="0"/>
              </a:rPr>
              <a:pPr/>
              <a:t>63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75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C1F96E-75D6-48A3-9E55-A459E1C1B20C}" type="slidenum">
              <a:rPr lang="ru-RU" altLang="ru-RU" smtClean="0">
                <a:latin typeface="Times New Roman" panose="02020603050405020304" pitchFamily="18" charset="0"/>
              </a:rPr>
              <a:pPr/>
              <a:t>64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4C7640-B42C-40D1-A5F9-DC17AB233B9B}" type="slidenum">
              <a:rPr lang="ru-RU" altLang="ru-RU" smtClean="0">
                <a:latin typeface="Times New Roman" panose="02020603050405020304" pitchFamily="18" charset="0"/>
              </a:rPr>
              <a:pPr/>
              <a:t>65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63807F-64E1-478F-A3E0-F5D68767B676}" type="slidenum">
              <a:rPr lang="ru-RU" altLang="ru-RU" smtClean="0">
                <a:latin typeface="Times New Roman" panose="02020603050405020304" pitchFamily="18" charset="0"/>
              </a:rPr>
              <a:pPr/>
              <a:t>66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62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283865-014D-4CE5-A43C-EEEA03447EAC}" type="slidenum">
              <a:rPr lang="ru-RU" altLang="ru-RU" smtClean="0">
                <a:latin typeface="Times New Roman" panose="02020603050405020304" pitchFamily="18" charset="0"/>
              </a:rPr>
              <a:pPr/>
              <a:t>67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ACB46E-745E-4BE9-A128-39EAFD1F2692}" type="slidenum">
              <a:rPr lang="ru-RU" altLang="ru-RU" smtClean="0"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14A9F6-5D36-4531-AE2E-7D0809F94931}" type="slidenum">
              <a:rPr lang="ru-RU" altLang="ru-RU" smtClean="0">
                <a:latin typeface="Times New Roman" panose="02020603050405020304" pitchFamily="18" charset="0"/>
              </a:rPr>
              <a:pPr/>
              <a:t>68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70F8F8-D005-43ED-8453-424742596EC1}" type="slidenum">
              <a:rPr lang="ru-RU" altLang="ru-RU" smtClean="0">
                <a:latin typeface="Times New Roman" panose="02020603050405020304" pitchFamily="18" charset="0"/>
              </a:rPr>
              <a:pPr/>
              <a:t>69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2BE7E-6684-4639-AD48-772C3D26EF90}" type="slidenum">
              <a:rPr lang="ru-RU" altLang="ru-RU" smtClean="0">
                <a:latin typeface="Times New Roman" panose="02020603050405020304" pitchFamily="18" charset="0"/>
              </a:rPr>
              <a:pPr/>
              <a:t>70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2BE7E-6684-4639-AD48-772C3D26EF90}" type="slidenum">
              <a:rPr lang="ru-RU" altLang="ru-RU" smtClean="0">
                <a:latin typeface="Times New Roman" panose="02020603050405020304" pitchFamily="18" charset="0"/>
              </a:rPr>
              <a:pPr/>
              <a:t>71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110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9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BCC8D2-4081-4A16-AA66-957567FFCF5E}" type="slidenum">
              <a:rPr lang="ru-RU" altLang="ru-RU" smtClean="0">
                <a:latin typeface="Times New Roman" panose="02020603050405020304" pitchFamily="18" charset="0"/>
              </a:rPr>
              <a:pPr/>
              <a:t>72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1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6F0681-6EF0-4DF8-91A1-ECAE49556B03}" type="slidenum">
              <a:rPr lang="ru-RU" altLang="ru-RU" smtClean="0">
                <a:latin typeface="Times New Roman" panose="02020603050405020304" pitchFamily="18" charset="0"/>
              </a:rPr>
              <a:pPr/>
              <a:t>73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3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47FDB0-FA33-48C7-91A9-E3A813BA3BFC}" type="slidenum">
              <a:rPr lang="ru-RU" altLang="ru-RU" smtClean="0">
                <a:latin typeface="Times New Roman" panose="02020603050405020304" pitchFamily="18" charset="0"/>
              </a:rPr>
              <a:pPr/>
              <a:t>74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4D1CE8-9500-428D-9A07-874FA119F11B}" type="slidenum">
              <a:rPr lang="ru-RU" altLang="ru-RU" smtClean="0">
                <a:latin typeface="Times New Roman" panose="02020603050405020304" pitchFamily="18" charset="0"/>
              </a:rPr>
              <a:pPr/>
              <a:t>75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4216B-8A73-4FCF-93AB-A3F1FC821539}" type="slidenum">
              <a:rPr lang="ru-RU" altLang="ru-RU" smtClean="0">
                <a:latin typeface="Times New Roman" panose="02020603050405020304" pitchFamily="18" charset="0"/>
              </a:rPr>
              <a:pPr/>
              <a:t>76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175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4216B-8A73-4FCF-93AB-A3F1FC821539}" type="slidenum">
              <a:rPr lang="ru-RU" altLang="ru-RU" smtClean="0">
                <a:latin typeface="Times New Roman" panose="02020603050405020304" pitchFamily="18" charset="0"/>
              </a:rPr>
              <a:pPr/>
              <a:t>77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EF27F0-83B0-4A27-9E72-1EA47E9DEB24}" type="slidenum">
              <a:rPr lang="ru-RU" altLang="ru-RU" smtClean="0"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7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299A4-46AC-4DC7-B0F3-EDBA05907541}" type="slidenum">
              <a:rPr lang="ru-RU" altLang="ru-RU" smtClean="0">
                <a:latin typeface="Times New Roman" panose="02020603050405020304" pitchFamily="18" charset="0"/>
              </a:rPr>
              <a:pPr/>
              <a:t>78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7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C5D72B-B4CF-42C8-ABCA-2FD1AEFB70F1}" type="slidenum">
              <a:rPr lang="ru-RU" altLang="ru-RU" smtClean="0">
                <a:latin typeface="Times New Roman" panose="02020603050405020304" pitchFamily="18" charset="0"/>
              </a:rPr>
              <a:pPr/>
              <a:t>79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B8685C-DF13-4480-ACBE-2DB32F8F96AF}" type="slidenum">
              <a:rPr lang="ru-RU" altLang="ru-RU" smtClean="0"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90F596-E6E4-4D41-BF5F-57EB9A1FDB3E}" type="slidenum">
              <a:rPr lang="ru-RU" altLang="ru-RU" smtClean="0">
                <a:latin typeface="Times New Roman" panose="02020603050405020304" pitchFamily="18" charset="0"/>
              </a:rPr>
              <a:pPr/>
              <a:t>16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062606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649C-DC1E-45BC-BD79-A92BB8857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62959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536F-C704-4768-A6EB-9572573E9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3069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1595A2-4E66-44DB-BBD8-6501740391FF}" type="datetimeFigureOut">
              <a:rPr lang="de-DE"/>
              <a:pPr>
                <a:defRPr/>
              </a:pPr>
              <a:t>24.03.2023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F8E-B353-4374-9170-8A9EAE2EBD4D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55806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48732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A262DF-C96F-49E3-9D56-6BF85738B274}" type="datetimeFigureOut">
              <a:rPr lang="de-DE"/>
              <a:pPr>
                <a:defRPr/>
              </a:pPr>
              <a:t>24.03.2023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9A11-FCBE-425D-8A10-E496CFA534F8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79037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61822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FA083-77ED-46BC-B59A-469C059AC824}" type="datetimeFigureOut">
              <a:rPr lang="de-DE"/>
              <a:pPr>
                <a:defRPr/>
              </a:pPr>
              <a:t>24.03.2023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75D8-E2B1-416F-9F53-0B8E25BBBA92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85963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66EC-02CD-4938-8F51-DBE286E7C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8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B5E2-0E60-4645-9977-BB598EBDF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4893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31AD-0CB1-4858-AD75-CAD051C17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84841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6794-F872-41FD-B205-5651E1CAB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8288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2FED-C6A7-4218-8A9A-0D1BD58F4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0175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F8B2-C343-4BEA-A76F-5866E1A9B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3658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39F9-5B4A-4B4A-837D-74EF35F5C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00931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30AA-7FA3-48C0-B5CE-25BFBB895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1784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3785-7A08-4FAF-8213-14A448AA5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652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6DA2B119-2F12-4269-84DB-3827B29A3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  <p:sldLayoutId id="2147485458" r:id="rId12"/>
    <p:sldLayoutId id="2147485460" r:id="rId13"/>
    <p:sldLayoutId id="2147485461" r:id="rId14"/>
    <p:sldLayoutId id="2147485462" r:id="rId15"/>
    <p:sldLayoutId id="2147485463" r:id="rId16"/>
    <p:sldLayoutId id="2147485464" r:id="rId17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anose="05000000000000000000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mosreg.ru/analitika/ispolnenie-byudjeta-subekta/sravnenie-po-osnovnym-parametram-ispolneniya-byudzhetov-municipalnyx-obrazovanij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udget.mosreg.ru/byudzhet-dlya-grazhdan/proekt-zakona-o-byudzhete-moskovskoj-oblasti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up_fu@mail.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2322513"/>
            <a:ext cx="8420100" cy="1430337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к отчету об исполнении бюджета городского округа Ступино Московской области</a:t>
            </a:r>
          </a:p>
          <a:p>
            <a:pPr algn="ctr" eaLnBrk="1" hangingPunct="1">
              <a:defRPr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за 202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 год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132263" y="6332538"/>
            <a:ext cx="127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г.Ступино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5125" y="700088"/>
            <a:ext cx="8458200" cy="887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+mn-cs"/>
              </a:rPr>
              <a:t>Информация о выполнении основных показателей социально-экономического развития городского округа Ступино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25930"/>
              </p:ext>
            </p:extLst>
          </p:nvPr>
        </p:nvGraphicFramePr>
        <p:xfrm>
          <a:off x="457200" y="708025"/>
          <a:ext cx="8458199" cy="55679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6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0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Факт</a:t>
                      </a:r>
                      <a:r>
                        <a:rPr lang="ru-RU" sz="1400" u="none" strike="noStrike" baseline="0" dirty="0">
                          <a:effectLst/>
                        </a:rPr>
                        <a:t> за 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2022 </a:t>
                      </a:r>
                      <a:r>
                        <a:rPr lang="ru-RU" sz="1400" u="none" strike="noStrike" baseline="0" dirty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73,02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7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</a:t>
                      </a:r>
                      <a:r>
                        <a:rPr lang="ru-RU" sz="1400" u="none" strike="noStrike" baseline="0" dirty="0">
                          <a:effectLst/>
                        </a:rPr>
                        <a:t> к предыдущему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104,90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Среднемесячная начисленная заработная плата работников организаций, не относящихся к субъектам малого предпринимательства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396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71 387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Количество созданных рабочих мест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131,10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50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356,38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105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9863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 выполнении основных характеристик бюджета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городского округа Ступино Московской области за 202</a:t>
            </a:r>
            <a:r>
              <a:rPr lang="en-US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2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12556"/>
              </p:ext>
            </p:extLst>
          </p:nvPr>
        </p:nvGraphicFramePr>
        <p:xfrm>
          <a:off x="506413" y="1374774"/>
          <a:ext cx="8293100" cy="48646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92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Отчет за 202</a:t>
                      </a:r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r>
                        <a:rPr lang="ru-RU" sz="1800" u="none" strike="noStrike" dirty="0">
                          <a:effectLst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План на 202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r>
                        <a:rPr lang="ru-RU" sz="1800" u="none" strike="noStrike" dirty="0">
                          <a:effectLst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Отчет за 202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r>
                        <a:rPr lang="ru-RU" sz="1800" u="none" strike="noStrike" dirty="0">
                          <a:effectLst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% 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к </a:t>
                      </a:r>
                      <a:r>
                        <a:rPr lang="ru-RU" sz="1600" u="none" strike="noStrike" dirty="0" err="1">
                          <a:effectLst/>
                        </a:rPr>
                        <a:t>предыду-щему</a:t>
                      </a:r>
                      <a:r>
                        <a:rPr lang="ru-RU" sz="1600" u="none" strike="noStrike" dirty="0">
                          <a:effectLst/>
                        </a:rPr>
                        <a:t> году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к плану 202</a:t>
                      </a:r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r>
                        <a:rPr lang="ru-RU" sz="1600" u="none" strike="noStrike" dirty="0">
                          <a:effectLst/>
                        </a:rPr>
                        <a:t>г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6 694 844,7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8 937 633,0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8 932 950,3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6 713 239,7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9 548 484,4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8 999 531,5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Дефицит (-) 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>
                          <a:effectLst/>
                        </a:rPr>
                        <a:t>Профицит (+)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- 18 395,0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- 694 952,7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66 581,2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Объем муниципального долга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483 000,0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693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583 000,0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 smtClean="0">
                          <a:effectLst/>
                          <a:latin typeface="+mn-lt"/>
                        </a:rPr>
                        <a:t>Х</a:t>
                      </a:r>
                      <a:endParaRPr lang="ru-RU" sz="1600" b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Группа 6"/>
          <p:cNvGrpSpPr>
            <a:grpSpLocks/>
          </p:cNvGrpSpPr>
          <p:nvPr/>
        </p:nvGrpSpPr>
        <p:grpSpPr bwMode="auto">
          <a:xfrm>
            <a:off x="1322388" y="582613"/>
            <a:ext cx="6584950" cy="465137"/>
            <a:chOff x="1017851" y="963623"/>
            <a:chExt cx="6724651" cy="46552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17851" y="1020821"/>
              <a:ext cx="6724651" cy="408329"/>
            </a:xfrm>
            <a:prstGeom prst="roundRect">
              <a:avLst>
                <a:gd name="adj" fmla="val 35599"/>
              </a:avLst>
            </a:prstGeom>
            <a:solidFill>
              <a:srgbClr val="3EB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5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17851" y="963623"/>
              <a:ext cx="6604469" cy="4620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Средневзвешенная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процентная ставка по кредитам</a:t>
              </a:r>
              <a:r>
                <a:rPr lang="en-US" sz="1200" b="1" dirty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ru-RU" sz="1200" b="1" dirty="0" smtClean="0">
                  <a:solidFill>
                    <a:schemeClr val="tx1"/>
                  </a:solidFill>
                  <a:cs typeface="Times New Roman" pitchFamily="18" charset="0"/>
                </a:rPr>
                <a:t>6,3%               </a:t>
              </a:r>
              <a:r>
                <a:rPr lang="en-US" sz="1200" b="1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1200" b="1" dirty="0" smtClean="0">
                  <a:solidFill>
                    <a:schemeClr val="tx1"/>
                  </a:solidFill>
                  <a:cs typeface="Times New Roman" pitchFamily="18" charset="0"/>
                </a:rPr>
                <a:t>7,2%                       0,1%                          </a:t>
              </a:r>
              <a:endParaRPr lang="ru-RU" sz="12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09690" y="4881082"/>
            <a:ext cx="5979963" cy="1247775"/>
            <a:chOff x="1917700" y="4505325"/>
            <a:chExt cx="5979963" cy="1247775"/>
          </a:xfrm>
        </p:grpSpPr>
        <p:grpSp>
          <p:nvGrpSpPr>
            <p:cNvPr id="28674" name="Группа 6"/>
            <p:cNvGrpSpPr>
              <a:grpSpLocks/>
            </p:cNvGrpSpPr>
            <p:nvPr/>
          </p:nvGrpSpPr>
          <p:grpSpPr bwMode="auto">
            <a:xfrm>
              <a:off x="1917700" y="5437188"/>
              <a:ext cx="5437188" cy="315912"/>
              <a:chOff x="1017851" y="963623"/>
              <a:chExt cx="6724651" cy="46552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017851" y="1019767"/>
                <a:ext cx="6724651" cy="409383"/>
              </a:xfrm>
              <a:prstGeom prst="roundRect">
                <a:avLst>
                  <a:gd name="adj" fmla="val 35599"/>
                </a:avLst>
              </a:prstGeom>
              <a:solidFill>
                <a:srgbClr val="3EB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5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55289" y="963623"/>
                <a:ext cx="6373202" cy="278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ru-RU" sz="12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8676" name="Группа 6"/>
            <p:cNvGrpSpPr>
              <a:grpSpLocks/>
            </p:cNvGrpSpPr>
            <p:nvPr/>
          </p:nvGrpSpPr>
          <p:grpSpPr bwMode="auto">
            <a:xfrm>
              <a:off x="1924050" y="4779963"/>
              <a:ext cx="5405438" cy="303212"/>
              <a:chOff x="1017851" y="982338"/>
              <a:chExt cx="6724651" cy="446812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17851" y="1019767"/>
                <a:ext cx="6724651" cy="409383"/>
              </a:xfrm>
              <a:prstGeom prst="roundRect">
                <a:avLst>
                  <a:gd name="adj" fmla="val 35599"/>
                </a:avLst>
              </a:prstGeom>
              <a:solidFill>
                <a:srgbClr val="3EB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5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93621" y="982338"/>
                <a:ext cx="6371137" cy="278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ru-RU" sz="12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924051" y="4505325"/>
              <a:ext cx="5973612" cy="1247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Год                   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2020   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2021                                2022        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sz="675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Уровень долга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%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22,2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                             24,6%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300" b="1" dirty="0">
                  <a:latin typeface="Times New Roman" pitchFamily="18" charset="0"/>
                  <a:cs typeface="Times New Roman" pitchFamily="18" charset="0"/>
                </a:rPr>
                <a:t>                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Расходы на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обслуживание (млн. руб.)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21,9                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18,3                                  5,0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525" b="1" dirty="0">
                  <a:latin typeface="Times New Roman" pitchFamily="18" charset="0"/>
                  <a:cs typeface="Times New Roman" pitchFamily="18" charset="0"/>
                </a:rPr>
                <a:t>               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Уровень расходов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0,5%           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0,4%                                0,2%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22225" y="84138"/>
            <a:ext cx="9144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муниципального долга городского округа Ступино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1462088" y="1270779"/>
          <a:ext cx="6096000" cy="351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1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30424"/>
              </p:ext>
            </p:extLst>
          </p:nvPr>
        </p:nvGraphicFramePr>
        <p:xfrm>
          <a:off x="114300" y="1374775"/>
          <a:ext cx="8923338" cy="54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084888" y="20002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>
                <a:latin typeface="Times New Roman" panose="02020603050405020304" pitchFamily="18" charset="0"/>
              </a:rPr>
              <a:t>4 002 833,6 </a:t>
            </a:r>
            <a:r>
              <a:rPr lang="ru-RU" altLang="ru-RU" sz="2400" b="1" dirty="0"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193937" y="5021263"/>
            <a:ext cx="2751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 dirty="0">
                <a:latin typeface="Times New Roman" panose="02020603050405020304" pitchFamily="18" charset="0"/>
              </a:rPr>
              <a:t>519 185,7 </a:t>
            </a:r>
            <a:r>
              <a:rPr lang="ru-RU" altLang="ru-RU" sz="2400" b="1" dirty="0"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0" y="7937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Информация об объеме и структуре налоговых и неналоговых доходов,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 также межбюджетных трансфертах, поступающих в бюджет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городского округа Ступино Московской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за 2022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год</a:t>
            </a:r>
            <a:endParaRPr lang="ru-RU" altLang="ru-RU" sz="2100" b="1" dirty="0">
              <a:latin typeface="Times New Roman" panose="02020603050405020304" pitchFamily="18" charset="0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212725" y="1677988"/>
            <a:ext cx="3179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   </a:t>
            </a:r>
            <a:r>
              <a:rPr lang="en-US" altLang="ru-RU" sz="2400" b="1" dirty="0">
                <a:latin typeface="Times New Roman" panose="02020603050405020304" pitchFamily="18" charset="0"/>
              </a:rPr>
              <a:t>4 410 930,9</a:t>
            </a:r>
            <a:r>
              <a:rPr lang="ru-RU" altLang="ru-RU" sz="2400" b="1" dirty="0">
                <a:latin typeface="Times New Roman" panose="02020603050405020304" pitchFamily="18" charset="0"/>
              </a:rPr>
              <a:t> тыс. руб.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85800" y="5676900"/>
            <a:ext cx="806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Поступления всего в бюджет = </a:t>
            </a:r>
            <a:r>
              <a:rPr lang="en-US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8 932 950,3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а также межбюджетных трансфертах, поступающих в бюджет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городского округа Ступино Московской области за 2022 год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(тыс. руб.)</a:t>
            </a:r>
          </a:p>
        </p:txBody>
      </p:sp>
      <p:graphicFrame>
        <p:nvGraphicFramePr>
          <p:cNvPr id="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88171"/>
              </p:ext>
            </p:extLst>
          </p:nvPr>
        </p:nvGraphicFramePr>
        <p:xfrm>
          <a:off x="90487" y="1129212"/>
          <a:ext cx="8963025" cy="55228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4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Уточненный план 2022г.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 2022г.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 2021г.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в %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 уточнен-ному плану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2022г.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 факту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2021г.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4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Доходы, всего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8 937 633,0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8 932 950,3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6 694 844,7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99,9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133,4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из них</a:t>
                      </a: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8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Налоговые и неналоговые доходы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4 293 865,3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4 522 019,3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3 772 312,2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105,3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119,9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8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Безвозмездные поступления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4 643 767,6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4 410 930,9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2 922 532,5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150,9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63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72813"/>
              </p:ext>
            </p:extLst>
          </p:nvPr>
        </p:nvGraphicFramePr>
        <p:xfrm>
          <a:off x="127000" y="863600"/>
          <a:ext cx="8882064" cy="5877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4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000 1 00 00000 00 0000 000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4 293 865,3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4 522 019,3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3 772 312,2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228 154,0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749 707,1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0558837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000 1 01 00000 00 0000 000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НА ПРИБЫЛЬ, ДОХОДЫ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2 812 666,0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2 939 838,6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2 271 437,6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127 172,6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668 401,1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68642364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000 1 01 02000 01 0000 110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2 812 666,0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2 939 838,6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2 271 437,6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127 172,6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668 401,1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000 1 03 00000 00 0000 000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110 280,0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112 552,4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104 547,2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8 005,2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000 1 03 02000 01 0000 110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110 280,0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112 552,4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104 547,2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8 005,2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000 1 05 00000 00 0000 000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289 700,0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316 256,6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280 574,1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26 556,6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35 682,5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000 1 05 01000 00 0000 110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239 500,0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265 156,6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218 468,8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25 656,6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46 687,8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000 1 05 02000 02 0000 110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16 190,8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-15 684,4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000 1 05 03000 01 0000 110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000 1 05 04000 02 0000 110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50 200,0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50 682,5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46 212,5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4 470,1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000 1 06 00000 00 0000 000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НА ИМУЩЕСТВО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590 546,5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614 390,3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617 352,8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23 843,8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-2 962,5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000 1 06 01000 00 0000 110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82 702,0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92 484,5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78 779,7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9 782,5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13 704,9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000 1 06 06000 00 0000 110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Земельный налог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507 844,5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521 905,8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538 573,1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14 061,3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-16 667,3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000 1 06 06032 04 0000 110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351 759,1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368 251,9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14 759,1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-16 492,8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000 1 06 06042 04 0000 110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170 844,5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170 146,7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170 321,3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-697,8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000 1 08 00000 00 0000 000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17 216,4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19 799,6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17 200,2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2 583,2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2 599,5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9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000 1 08 03010 01 0000 110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19 758,2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17 002,6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2 558,2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2 755,7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000 1 08 07150 01 0000 110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7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000 1 08 07173 01 0000 110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пошлина за выдачу органом местного самоуправления городского округа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грузов, зачисляемая в бюджеты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0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000 1 09 00000 00 0000 000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5 157,2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7729"/>
              </p:ext>
            </p:extLst>
          </p:nvPr>
        </p:nvGraphicFramePr>
        <p:xfrm>
          <a:off x="127000" y="778783"/>
          <a:ext cx="8889999" cy="6060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6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4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146 282,0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147 870,8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125 191,3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1 588,8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22 679,5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000 1 11 05000 00 0000 120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121 412,3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119 711,0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100 204,9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-1 701,2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19 506,1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491931751"/>
                  </a:ext>
                </a:extLst>
              </a:tr>
              <a:tr h="30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000 1 11 05012 04 0000 120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111 562,3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107 680,4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87 484,2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-3 881,9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20 196,2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93856782"/>
                  </a:ext>
                </a:extLst>
              </a:tr>
              <a:tr h="30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000 1 11 05024 04 0000 120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6 250,2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7 471,3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8 513,3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1 221,1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-1 042,0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6312049"/>
                  </a:ext>
                </a:extLst>
              </a:tr>
              <a:tr h="30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000 1 11 05034 04 0000 120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1 444,2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583590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000 1 11 05074 04 0000 120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2 630,2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516186170"/>
                  </a:ext>
                </a:extLst>
              </a:tr>
              <a:tr h="528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000 1 11 05312 04 0000 120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1 145,2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000 1 11 07014 04 0000 120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000 1 11 09044 04 0000 120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21 055,0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22 304,9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19 491,7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1 249,9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2 813,2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000 1 11 09044 04 0003 120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Поступления по плате за наем жилых помещений, находящихся в собственности муниципальных образований </a:t>
                      </a:r>
                    </a:p>
                  </a:txBody>
                  <a:tcPr marL="25717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22 113,1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19 052,5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1 113,1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3 060,6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000 1 11 09044 04 0014 120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Поступления по плате за размещение объектов на землях или земельных участках, находящихся в муниципальной собственности или собственность на которые не разграничена)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-370,3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000 1 11 09044 04 0019 120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Поступления по плате за право заключения договора на организацию ярмарок на месте проведения ярмарок, включенном в Сводный перечень мест проведения ярмарок на территории Московской области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000 1 11 09080 04 0000 120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3 674,5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5 714,7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5 471,4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2 040,2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000 1 11 09080 04 0008 120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Поступления по плате, поступившей в рамках договора за предоставление права на размещение и эксплуатацию нестационарного торгового объекта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2 160,4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4 614,0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2 498,2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2 453,6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2 115,8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000 1 11 09080 04 0009 120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Поступления по плате, поступившей в рамках договора за предоставление права на установку и эксплуатацию рекламных конструкций 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1 514,2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1 100,7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2 973,2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-413,5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-1 872,5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36814"/>
              </p:ext>
            </p:extLst>
          </p:nvPr>
        </p:nvGraphicFramePr>
        <p:xfrm>
          <a:off x="109538" y="831850"/>
          <a:ext cx="8882062" cy="5879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3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000 1 12 00000 00 0000 000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2 688,8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4 276,4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5 479,7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1 587,6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-1 203,3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000 1 12 01000 01 0000 120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2 688,8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4 276,4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5 479,7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1 587,6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-1 203,3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271903281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000 1 13 00000 00 0000 000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167 265,9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172 263,4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177 688,0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4 997,4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-5 424,6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790377931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000 1 13 01530 04 0000 130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Плата за оказание услуг по присоединению объектов дорожного сервиса к автомобильным дорогам общего пользования местного значения, зачисляемая в бюджеты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515307108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000 1 13 01994 04 0000 130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3 649,6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7 017,2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4 240,0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3 367,6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2 777,2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41252447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000 1 13 02064 04 0000 130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поступающие в порядке возмещения расходов, понесенных в связи с эксплуатацией имущества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3 457,4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4 455,2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-542,6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-997,8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000 1 13 02994 04 0000 130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159 575,4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161 747,9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168 987,1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2 172,5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-7 239,2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000 1 14 00000 00 0000 000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146 304,9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173 381,1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149 144,6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27 076,2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24 236,5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000 1 14 01040 04 0000 410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квартир, находящихся в собственности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000 1 14 02042 04 0000 440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городских округов (за исключением имущества муниципальных бюджетных и автономных учреждений), в части реализации материальных запасов по указанному имуществу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000 1 14 02043 04 0000 410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34 951,3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43 564,9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76 994,9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8 613,6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-33 430,0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000 1 14 06012 04 0000 430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52 893,0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12 397,6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4 793,0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40 495,5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000 1 14 06024 04 0000 430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земельных участков, находящихся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000 1 14 06312 04 0000 430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63 073,5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70 634,2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59 676,1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7 560,7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10 958,1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000 1 16 00000 00 0000 000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11 650,5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22 241,9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4 650,5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-10 591,4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000 1 17 00000 00 0000 000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НЕНАЛОГОВЫЕ ДОХОДЫ 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3 914,8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9 743,6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1 455,0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5 828,8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8 288,6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000 1 17 05040 04 0000 180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неналоговые доходы бюджетов городских округов 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3 914,8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9 536,5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1 455,0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5 621,7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8 081,5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000 1 17 05040 04 0008 180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неналоговые доходы бюджетов городских округов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000 1 17 05040 04 0010 180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Поступления за выдачу разрешения на вырубку зеленых насаждений – порубочного билета на территории городского округа Ступино Московской области</a:t>
                      </a:r>
                    </a:p>
                  </a:txBody>
                  <a:tcPr marL="171450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3 420,5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8 974,1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1 405,1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5 553,6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7 569,0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000 1 17 15020 04 0000 150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Инициативные платежи, зачисляемые в бюджеты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14172"/>
              </p:ext>
            </p:extLst>
          </p:nvPr>
        </p:nvGraphicFramePr>
        <p:xfrm>
          <a:off x="135731" y="813193"/>
          <a:ext cx="8956018" cy="5971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73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000 2 00 00000 00 0000 000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4 643 767,6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4 410 930,9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2 922 532,5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-232 836,7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1 488 398,5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4 614 837,3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4 444 293,3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2 964 908,8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-170 544,1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1 479 384,4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000 2 02 10000 00 0000 150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60 509,0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59 698,0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11 887,8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000 2 02 15001 04 0000 150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Дотации бюджетам городских округов на выравнивание бюджетной обеспеченности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4 220,0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-3 711,0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161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000 2 02 19999 04 0000 150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дотации бюджетам городских округов 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55 478,0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4 522,0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000 2 02 20000 00 0000 150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2 144 891,7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1 984 865,5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1 019 987,8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-160 026,2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964 877,7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000 2 02 20216 04 0000 150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83 085,9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79 972,9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215 012,1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-3 113,0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-135 039,2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софинансирование работ по капитальному ремонту и ремонту автомобильных дорог общего пользования местного значения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60 702,0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60 697,1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197 142,3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-136 445,3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  <a:tr h="16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ремонт дворовых территорий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12 314,2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9 206,1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15 754,0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-3 108,0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-6 547,9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3950814"/>
                  </a:ext>
                </a:extLst>
              </a:tr>
              <a:tr h="16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ямочный ремонт асфальтового покрытия дворовых территорий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10 069,7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10 069,7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2 115,8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7 953,9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000 2 02 20302 04 0000 150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143 642,1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28 489,9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40 892,5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-115 152,1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-12 402,6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000 2 02 25169 04 0000 150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обновление материально-технической базы для формирования у обучающихся современных технологических и гуманитарных навыков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5 833,4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5 968,9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-441,6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5 833,4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5 968,9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-441,6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000 2 02 25208 04 0000 150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39 287,0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35 148,5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18 502,5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-4 138,5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16 646,0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36 956,0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33 528,5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18 502,5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-3 427,5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15 026,0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установку, монтаж и настройку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-711,0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55991"/>
              </p:ext>
            </p:extLst>
          </p:nvPr>
        </p:nvGraphicFramePr>
        <p:xfrm>
          <a:off x="107054" y="1013490"/>
          <a:ext cx="8975986" cy="5578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3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000 2 02 25242 04 0000 150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ликвидацию несанкционированных свалок в границах городов и наиболее опасных объектов накопленного экологического вреда окружающей среде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342 901,8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-342 901,8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000 2 02 25299 04 0000 150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софинансирование расходных обязательств субъектов Российской Федерации, связанных с реализацией федеральной целевой программы "Увековечение памяти погибших при защите Отечества на 2019 - 2024 годы"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66764873"/>
                  </a:ext>
                </a:extLst>
              </a:tr>
              <a:tr h="335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000 2 02 25304 04 0000 150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61 543,7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48 664,6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43 882,9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-12 879,1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4 781,7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289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000 2 02 25497 04 0000 150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9 831,1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9 831,0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3 947,5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5 883,5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275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000 2 02 25519 04 0000 150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поддержку отрасли культуры   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161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модернизацию библиотек в части комплектования книжных фондов муниципальных общедоступных библиотек)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000 2 02 25555 04 0000 150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370 170,1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356 273,6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37 462,0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-13 896,5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318 811,5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229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в части благоустройства общественных территорий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4 440,7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4 440,7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4 440,7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реализацию программ формирования современной городской среды в части достижения основного результата по благоустройству общественных территорий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328 240,5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326 270,8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9 638,9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-1 969,8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3 384,9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316 631,9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  <a:tr h="16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обустройство и установку детских игровых площадок на территории муниципальных образований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13 848,9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13 806,3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20 655,2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-6 848,8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3950814"/>
                  </a:ext>
                </a:extLst>
              </a:tr>
              <a:tr h="16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создание и ремонт пешеходных коммуникаций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2 560,6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2 243,4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6 482,0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обустройство пляжей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13 312,3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9 512,4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-3 799,9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устройство контейнерных площадок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12 207,7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-12 207,7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комплексное благоустройство территорий муниципальных образований Московской области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-685,9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000 2 02 25576 04 0000 150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обеспечение комплексного развития сельских территорий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мероприятия по улучшению жилищных условий граждан, проживающих на сельских территориях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000 2 02 25750 04 0000 150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реализацию мероприятий по модернизации школьных систем образования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99 549,5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99 129,0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-420,5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99 129,0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291932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городского округа Ступино с основными положениями главного финансового документа городского округа Ступино Московской области – решением Совета депутатов городского округа Ступино «О бюджете городского округа Ступино Московской области».</a:t>
            </a:r>
          </a:p>
          <a:p>
            <a:pPr algn="just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городского округа Ступино Московской области.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44544"/>
              </p:ext>
            </p:extLst>
          </p:nvPr>
        </p:nvGraphicFramePr>
        <p:xfrm>
          <a:off x="135731" y="836386"/>
          <a:ext cx="8938600" cy="5813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000 2 02 27112 04 0000 150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925 315,9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958 473,0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10 450,4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33 157,2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9 171,7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948 022,7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000 2 02 27112 04 0002 150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536 750,0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535 389,4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10 450,4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-1 360,6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5 123,2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524 939,0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77165551"/>
                  </a:ext>
                </a:extLst>
              </a:tr>
              <a:tr h="375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капитальные вложения в общеобразовательные организации в целях обеспечения односменного режима обучения (строительство школы на 825 мест, мкр Юго-Западный г.Ступино)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536 750,0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535 389,4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10 450,4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-1 360,6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5 123,2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524 939,0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000 2 02 27112 04 0003 150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73 146,4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107 664,2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34 517,8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107 664,2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407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капитальные вложения в общеобразовательные организации в целях обеспечения односменного режима обучения (строительство школы на 550 мест, квартал Надежда г.Ступино)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73 146,4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107 664,2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34 517,8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107 664,2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258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000 2 02 27112 04 0011 150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49 855,9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49 855,9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49 855,9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капитальные вложения в объекты общего образования (пристройка Верзиловская школа)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49 855,9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49 855,9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49 855,9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320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000 2 02 27112 04 0020 150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265 563,6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265 563,6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265 563,6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29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проектирование и строительство дошкольных образовательных организаций (д/с г.Ступино мкр.Дубки)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265 563,6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265 563,6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265 563,6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  <a:tr h="16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000 2 02 29999 04 0000 150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субсидии бюджетам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405 576,8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362 434,9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300 292,6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-43 141,9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62 142,3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3950814"/>
                  </a:ext>
                </a:extLst>
              </a:tr>
              <a:tr h="16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приобретение автобусов для доставки обучающихся в общеобразовательные организации в Московской области, расположенные в сельских населенных пунктах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7 272,5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7 070,0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1 780,2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-202,5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5 289,8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14 619,0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9 992,9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7 849,0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-4 626,1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2 143,9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мероприятия по проведению капитального ремонта в муниципальных дошкольных образовательных организациях в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38 231,5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36 207,1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-2 024,5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36 207,1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проведение работ по капитальному ремонту зданий региональных (муниципальных) общеобразовательных организаций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55 524,6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38 741,6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-16 782,9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38 741,6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мероприятия по разработке проектно - сметной документации на проведение капитального ремонта зданий муниципальных общеобразовательных организаций в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9 184,0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4 262,9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-4 921,1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4 262,9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оснащение отремонтированных зданий общеобразовательных организаций средствами обучения и воспитания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1 286,9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1 235,4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1 235,4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 в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38 383,0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37 335,6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37 021,6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-1 047,4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84919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70107"/>
              </p:ext>
            </p:extLst>
          </p:nvPr>
        </p:nvGraphicFramePr>
        <p:xfrm>
          <a:off x="135731" y="831850"/>
          <a:ext cx="8872537" cy="5925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2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частичную компенсацию транспортных расходов организаций и индивидуальных предпринимателей по доставке продовольственных и промышленных товаров в сельские населенные пункты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1 941,9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дооснащение материально-техническими средствами – приобретение программно-технических комплексов для оформления паспортов гражданина Российской Федерации,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услуг, а также их техническая поддержка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оснащение мультимедийными проекторами и экранами для мультимедийных проекторов общеобразовательных организаций в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2 615,0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2 146,6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-468,4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2 146,6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строительство (реконструкцию) муниципальных стадионов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4 832,6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4 832,6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3 113,8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380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проведение капитального ремонта, технического переоснащения и благоустройство территории объектов культуры, находящихся в собственности муниципальных образований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58 040,9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-58 040,9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проведение капитального ремонта объектов физической культуры и спорта, находящихся в собственности муниципальных образований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3 314,6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-3 314,6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на подготовку основания, приобретение и установку плоскостных спортивных сооружений в муниципальных образованиях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41 340,0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40 818,2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-521,8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40 818,2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221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ремонт подъездов в многоквартирных домах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4 743,0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4 741,3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7 983,6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-3 242,3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  <a:tr h="16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</a:t>
                      </a:r>
                      <a:r>
                        <a:rPr lang="ru-RU" sz="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расходов на организацию транспортного обслуживания населения по муниципальным маршрутам регулярных перевозок по регулируемым тарифам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43 044,0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43 044,0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58 412,8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-15 368,8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3950814"/>
                  </a:ext>
                </a:extLst>
              </a:tr>
              <a:tr h="16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мероприятия по организации отдыха детей в каникулярное время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6 114,0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6 114,0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изготовление и установку стел «Город трудовой доблести»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92 805,0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92 805,0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92 805,0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капитальные вложения в объекты инженерной инфраструктуры на территории военных городков, переданных из федеральной собственности (Коммунальное хозяйство)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7 163,5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-7 163,5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по благоустройству территорий в границах земельных участков, принадлежащих на вещном праве муниципальным общеобразовательным организациям в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10 696,7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7 743,4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-2 953,3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7 743,4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реализацию проектов граждан, сформированных в рамках практик инициативного бюджетирования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22 015,1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12 740,5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-22 015,1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-12 740,5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оснащение ноутбуками общеобразовательных организаций в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cофинансирование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расходов на организацию деятельности многофункциональных центров предоставления государственных и муниципальных услуг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2 431,0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261744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356503"/>
              </p:ext>
            </p:extLst>
          </p:nvPr>
        </p:nvGraphicFramePr>
        <p:xfrm>
          <a:off x="135731" y="978656"/>
          <a:ext cx="8872537" cy="5654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83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проведение капитального ремонта (ремонта) зданий (помещений), находящихся в собственности муниципальных образований Московской области, в которых располагаются городские (районные) суды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-5 125,0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реализацию проектов граждан, сформированных в рамках практик инициативного бюджетирования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19 909,9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19 909,9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19 909,9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проведение первоочередных мероприятий по восстановлению объектов социальной и инженерной инфраструктуры военных городков на территории Московской области, переданных из федеральной собственности (Дошкольное образование)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9 371,4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-9 371,4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ремонт банных объектов в рамках программы «100 бань Подмосковья»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4 375,1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-4 375,1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161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мероприятия по проведению капитального ремонта в муниципальных общеобразовательных организациях в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59 230,9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-59 230,9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рекультивацию полигонов твёрдых коммунальных отходов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25 109,3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-25 109,3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233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000 2 02 30000 00 0000 150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2 028 793,6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1 997 485,5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1 876 135,1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-31 308,1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121 350,4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000 2 02 30022 04 0000 150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городских округов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41 082,0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30 897,0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58 483,0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-10 185,0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-27 586,0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  <a:tr h="16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предоставление гражданам субсидий на оплату жилого помещения и коммунальных услуг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35 523,0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26 079,8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53 111,0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-9 443,2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-27 031,2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3950814"/>
                  </a:ext>
                </a:extLst>
              </a:tr>
              <a:tr h="16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обеспечение предоставления гражданам субсидий на оплату жилого помещения и коммунальных услуг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5 559,0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4 817,2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5 372,0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-741,8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-554,8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000 2 02 30024 04 0000 150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33 792,6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33 028,8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29 413,6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-763,7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3 615,2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2 781,0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6 823,0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6 569,4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6 271,6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осуществление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5 788,0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5 788,0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5 053,0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осуществление государственных полномочий Московской области в области земельных отношений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11 239,0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11 239,0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10 459,6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66620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50016"/>
              </p:ext>
            </p:extLst>
          </p:nvPr>
        </p:nvGraphicFramePr>
        <p:xfrm>
          <a:off x="135731" y="831850"/>
          <a:ext cx="8947309" cy="5803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</a:t>
                      </a:r>
                      <a:r>
                        <a:rPr lang="ru-RU" sz="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индивидульного</a:t>
                      </a:r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1 967,9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1 490,0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681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для осуществления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2 470,0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2 470,0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2 674,2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осуществление переданных полномочий Московской области по транспортировке в морг, включая погрузоразгрузочные работы, с мет обнаружения или происшествия умерших для производства судебно - медицинской экспертизы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2 134,0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-806,7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161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368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обеспечение переданных государственных полномочий Московской области по организации деятельности по сбору (в том числе раздельному сбору) отходов на лесных участках в составе земель лесного фонда, не предоставленных гражданам и юридическим лицам, а также по транспортированию, обработке и утилизации таких отходов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000 2 02 30029 04 0000 150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39 648,0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30 992,0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33 342,0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-8 656,0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-2 350,0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000 2 02 30029 04 0004 150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37 536,0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29 024,0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31 268,0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-8 512,0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-2 244,0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  <a:tr h="16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000 2 02 30029 04 0005 150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обеспечение компенсации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2 112,0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1 968,0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2 074,0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3950814"/>
                  </a:ext>
                </a:extLst>
              </a:tr>
              <a:tr h="16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000 2 02 35082 04 0000 150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55 760,0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54 080,6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31 853,3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-1 679,4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22 227,3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000 2 02 35120 04 0000 150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-462,9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11919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03955"/>
              </p:ext>
            </p:extLst>
          </p:nvPr>
        </p:nvGraphicFramePr>
        <p:xfrm>
          <a:off x="135731" y="831850"/>
          <a:ext cx="8956018" cy="5877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2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000 2 02 35303 04 0000 150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45 883,0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45 803,8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45 359,1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-79,2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000 2 02 35469 04 0000 150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городских округов на проведение Всероссийской переписи населения 2020 года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-458,9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000 2 02 39999 04 0000 150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субвенции бюджетам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1 811 551,0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1 802 069,2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1 677 225,3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-9 481,8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124 843,9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307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финансовое обеспечение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1 086 792,0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1 087 771,3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1 036 108,5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979,3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51 662,8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229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717 560,0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707 552,9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634 319,7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-10 007,1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73 233,2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финансовое обеспечение получения гражданами дошкольного образования в частных дошкольных образовательных организациях в Московской области, дошкольного, начального общего, основного общего, среднего общего образования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и на обеспечение питанием отдельных категорий обучающихся по очной форме обучения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7 199,0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6 745,0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6 797,0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-454,0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223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000 2 02 40000 00 0000 150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440 643,1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401 433,3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9 088,0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-39 209,8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4 417,2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392 345,3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340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000 2 02 45179 04 0000 150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Межбюджетные трансферты,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1 477,0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1 477,0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1 477,0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  <a:tr h="163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000 2 02 45519 04 0000 150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Межбюджетные трансферты, передаваемые бюджетам городских округов на поддержку отрасли культуры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3950814"/>
                  </a:ext>
                </a:extLst>
              </a:tr>
              <a:tr h="16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000 2 02 49999 04 0000 150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440 443,0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399 756,2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8 887,9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-40 686,8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4 497,8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390 868,3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создание центров образования естественно-научной и технологической направленностей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1 683,3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1 887,9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-316,7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-204,6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реализацию отдельных мероприятий муниципальных программ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605646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53873"/>
              </p:ext>
            </p:extLst>
          </p:nvPr>
        </p:nvGraphicFramePr>
        <p:xfrm>
          <a:off x="135731" y="927644"/>
          <a:ext cx="8938600" cy="561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3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обеспечение комплексной инфраструктурой земельных участков для предоставления отдельным категориям специалистов, работающих в государственных учреждениях здравоохранения Московской области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39 415,0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-39 415,0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реализацию отдельных мероприятий муниципальных программ в сфере образования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17 749,0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13 704,3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-4 044,7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13 704,3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47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материально-техническое обеспечение муниципальных общеобразовательных организаций в Московской области в целях организации автоматизированной системы учета предоставления питания обучающимся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368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иной межбюджетный трансферт из резервного фонда Правительства Московской области на финансовое обеспечение непредвиденных расходов на безвозмездной и безвозвратной основе  на осуществление неотложных мероприятий, направленных на организацию аварийно-восстановительных работ, связанных в том числе с проведением ремонта несущих конструкций с усилением конструктивных элементов, проведением проектно-изыскательских работ, строительного контроля, ремонтом мест общего пользования, ремонтом квартир, в том числе ремонтом внутриквартирных инженерных систем, пострадавших в результате взрыва бытового газа в многоквартирном доме, расположенном по адресу: Московская область, г. Ступино, пер. Центральный, д. 4.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353 023,0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353 023,0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иной межбюджетный трансферт, имеющий целевое назначение на Возмещение затрат, связанных с выполнением работ по благоустройству территорий, обеспечивающих доступ к водным объектам общего пользования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2 490,9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организация консультирования граждан по вопросам частичной мобилизации кол-центрами многофункциональных центров предоставления государственных и муниципальных услуг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467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организацию работы по преобразованию необходимых сведений о гражданах, которые содержатся в документах воинского учета военных комиссариатов Московской области, в электронно-цифровую форму работниками многофункциональных центров предоставления государственных и муниципальных услуг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  <a:tr h="636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на организацию деятельности единых дежурно-диспетчерских служб, действующих на территории Московской области, по обеспечению круглосуточного приема вызовов, обработку и передачу в диспетчерские службы информации (о происшествиях или чрезвычайных ситуациях) для организации реагирования, в том числе экстренного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2 096,0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03950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50553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2022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9382"/>
              </p:ext>
            </p:extLst>
          </p:nvPr>
        </p:nvGraphicFramePr>
        <p:xfrm>
          <a:off x="135731" y="1032147"/>
          <a:ext cx="8947309" cy="383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4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3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Код бюджетной классификации Российской Федерации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доходов 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Уточненный план 2022 года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2022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 2021 год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 к уточнен-ному плану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 к уточнен-ному плану, 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2021г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отклонение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 факту 2021г.,</a:t>
                      </a:r>
                      <a:b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000 2 03 04000 04 0000 150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 от государственных (муниципальных) организаций в бюджеты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000 2 07 00000 00 0000 000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05046028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000 2 18 00000 00 0000 000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20 063,8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20 063,8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10 321,9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9 741,9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56488819"/>
                  </a:ext>
                </a:extLst>
              </a:tr>
              <a:tr h="28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000 2 18 04010 04 0000 150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16 754,4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16 754,4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6 083,6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10 670,8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61882205"/>
                  </a:ext>
                </a:extLst>
              </a:tr>
              <a:tr h="409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000 2 18 04020 04 0000 150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бюджетов городских округов от возврата автономными учреждениями остатков субсидий прошлых лет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3 309,4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3 309,4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4 238,3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-928,9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2604702"/>
                  </a:ext>
                </a:extLst>
              </a:tr>
              <a:tr h="359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000 2 19 00000 00 0000 000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8 577,1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-53 715,5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-52 708,3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-626,3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-62 292,6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-1 007,2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01032671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000 2 19 60010 04 0000 150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857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8 577,1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-53 715,5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-52 708,3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-626,3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-62 292,6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-1 007,2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8561856"/>
                  </a:ext>
                </a:extLst>
              </a:tr>
              <a:tr h="370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8 937 633,0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8 932 950,3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6 694 844,7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-4 682,7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133,4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2 238 105,6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93433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222477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89376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altLang="ru-RU" sz="1700" b="1" dirty="0">
                <a:cs typeface="Arial" charset="0"/>
              </a:rPr>
              <a:t>Информация об удельном объеме налоговых и неналоговых доходов бюджета городского округа Ступино Московской области в расчете на душу населения в сравнении с другими муниципальными образованиями Московской обл</a:t>
            </a:r>
            <a:r>
              <a:rPr lang="ru-RU" altLang="ru-RU" b="1" dirty="0">
                <a:cs typeface="Arial" charset="0"/>
              </a:rPr>
              <a:t>асти</a:t>
            </a:r>
            <a:endParaRPr lang="ru-RU" altLang="ru-RU" b="1" dirty="0"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09608"/>
              </p:ext>
            </p:extLst>
          </p:nvPr>
        </p:nvGraphicFramePr>
        <p:xfrm>
          <a:off x="241663" y="897655"/>
          <a:ext cx="4267200" cy="5358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7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городских округов Московской области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Налоговые и неналоговые доходы на душу населения                           (рублей)   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Звёздный городок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55 046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Волоколамский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50 532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Одинцовский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50 196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Шаховская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46 091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44 017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Рузский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43 751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Черноголовка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43 010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Красногорск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38 990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Пущино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38 934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Ступино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38 232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Солнечногорск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38 172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Химки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36 779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Коломна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35 836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Бронницы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35 375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Луховицы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34 476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Можайский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34 285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Дмитровский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33 734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Щелково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33 026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Домодедово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32 359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Краснознаменск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31 573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Кашира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31 380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Протвино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31 020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Талдомский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30 876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Мытищи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30 843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Сергиево-Посадский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30 773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Клин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30 579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Павловский Посад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30 250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Электрогорск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29 873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Чехов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29 320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54456"/>
              </p:ext>
            </p:extLst>
          </p:nvPr>
        </p:nvGraphicFramePr>
        <p:xfrm>
          <a:off x="4572000" y="898291"/>
          <a:ext cx="4267200" cy="53655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77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городских округов Московской области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Налоговые и неналоговые доходы на душу населения                           (рублей)   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Егорьевск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28 913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Серебряные пруды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28 126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Фрязино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26 855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Воскресенск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26 427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Богородский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25 638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Дубна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25 526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Серпухов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25 049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Котельники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Лотошино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Шатура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Раменский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Власиха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Зарайск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24 619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Орехово-Зуевский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Пушкинский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Подольск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24 122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Наро-Фоминский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23 846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Лосино-Петровский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23 440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23 350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Дзержинский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22 478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Долгопрудный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21 733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Королёв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20 683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Реутов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20 184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Жуковский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20 076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Электросталь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Лобня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19 812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Люберцы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19 562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Восход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19 553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Лыткарино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16 536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Балашиха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15 226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89F7A3-1D4A-4FED-BB36-BD307D7B2629}"/>
              </a:ext>
            </a:extLst>
          </p:cNvPr>
          <p:cNvSpPr/>
          <p:nvPr/>
        </p:nvSpPr>
        <p:spPr>
          <a:xfrm>
            <a:off x="178526" y="6344646"/>
            <a:ext cx="8660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hlinkClick r:id="rId3"/>
              </a:rPr>
              <a:t>https://budget.mosreg.ru/analitika/ispolnenie-byudjeta-subekta/sravnenie-po-osnovnym-parametram-ispolneniya-byudzhetov-municipalnyx-obrazovanij/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FD8EB7-53F1-472C-B943-9505790B8F5B}"/>
              </a:ext>
            </a:extLst>
          </p:cNvPr>
          <p:cNvSpPr/>
          <p:nvPr/>
        </p:nvSpPr>
        <p:spPr>
          <a:xfrm>
            <a:off x="178526" y="6590867"/>
            <a:ext cx="8660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hlinkClick r:id="rId4"/>
              </a:rPr>
              <a:t>https://budget.mosreg.ru/byudzhet-dlya-grazhdan/proekt-zakona-o-byudzhete-moskovskoj-oblasti/</a:t>
            </a:r>
            <a:r>
              <a:rPr lang="en-US" sz="1000" dirty="0"/>
              <a:t> </a:t>
            </a:r>
            <a:endParaRPr lang="ru-RU" sz="1000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69669" y="153988"/>
            <a:ext cx="9012419" cy="18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+mn-lt"/>
                <a:cs typeface="Arial" panose="020B0604020202020204" pitchFamily="34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+mn-lt"/>
                <a:cs typeface="Arial" panose="020B0604020202020204" pitchFamily="34" charset="0"/>
              </a:rPr>
              <a:t>И ОБ ОЦЕНКЕ НАЛОГОВЫХ РАСХОДОВ </a:t>
            </a:r>
            <a:r>
              <a:rPr lang="ru-RU" altLang="ru-RU" sz="1600" b="1" dirty="0">
                <a:latin typeface="+mn-lt"/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1600" b="1" i="1" dirty="0">
                <a:latin typeface="+mn-lt"/>
                <a:cs typeface="Times New Roman" pitchFamily="18" charset="0"/>
              </a:rPr>
              <a:t>в соответствии с </a:t>
            </a:r>
            <a:r>
              <a:rPr lang="ru-RU" sz="1600" b="1" i="1" dirty="0">
                <a:latin typeface="+mn-lt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</a:t>
            </a:r>
            <a:endParaRPr lang="ru-RU" alt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22" y="2123263"/>
            <a:ext cx="900466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Налог на имущество физических лиц </a:t>
            </a:r>
            <a:r>
              <a:rPr lang="ru-RU" sz="1400" dirty="0">
                <a:solidFill>
                  <a:prstClr val="black"/>
                </a:solidFill>
              </a:rPr>
              <a:t>на территории городского округа Ступино Московской области установлен решением Совета депутатов городского округа Ступино Московской области от 15.10.2020 № 468/48 "О налоге на имущество физических лиц на территории городского округа Ступино Московской области"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22" y="3207480"/>
            <a:ext cx="900466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Земельный налог </a:t>
            </a:r>
            <a:r>
              <a:rPr lang="ru-RU" sz="1400" dirty="0">
                <a:solidFill>
                  <a:prstClr val="black"/>
                </a:solidFill>
              </a:rPr>
              <a:t>на территории городского округа Ступино Московской области установлен решением Совета депутатов городского округа Ступино Московской области от 19 ноября 2020 N 488/50 «О земельном налоге на территории городского округа Ступино Московской области»</a:t>
            </a:r>
            <a:endParaRPr lang="ru-RU" sz="14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35701437"/>
              </p:ext>
            </p:extLst>
          </p:nvPr>
        </p:nvGraphicFramePr>
        <p:xfrm>
          <a:off x="69666" y="5954750"/>
          <a:ext cx="9004662" cy="48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91C034-447A-4807-AB87-75B6844BB55A}"/>
              </a:ext>
            </a:extLst>
          </p:cNvPr>
          <p:cNvSpPr/>
          <p:nvPr/>
        </p:nvSpPr>
        <p:spPr>
          <a:xfrm>
            <a:off x="69666" y="5314769"/>
            <a:ext cx="9012418" cy="481873"/>
          </a:xfrm>
          <a:prstGeom prst="rect">
            <a:avLst/>
          </a:prstGeom>
          <a:solidFill>
            <a:srgbClr val="E1E7DD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/>
            <a:r>
              <a:rPr lang="ru-RU" sz="1600" u="sng" dirty="0">
                <a:solidFill>
                  <a:srgbClr val="7030A0"/>
                </a:solidFill>
              </a:rPr>
              <a:t>https://stupinoadm.ru/dokumenty/normativnye-dokumenty/normativnye-dokumenty/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24EA4E-E272-4997-A020-395FD0B32358}"/>
              </a:ext>
            </a:extLst>
          </p:cNvPr>
          <p:cNvSpPr/>
          <p:nvPr/>
        </p:nvSpPr>
        <p:spPr>
          <a:xfrm>
            <a:off x="69666" y="4098895"/>
            <a:ext cx="900466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/>
              <a:t>Порядок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1400" dirty="0"/>
              <a:t> </a:t>
            </a:r>
            <a:r>
              <a:rPr lang="ru-RU" sz="1400" dirty="0">
                <a:solidFill>
                  <a:prstClr val="black"/>
                </a:solidFill>
              </a:rPr>
              <a:t>утвержден постановлением администрации городского округа Ступино Московской области от 20.02.2020 N 300-п «</a:t>
            </a:r>
            <a:r>
              <a:rPr lang="ru-RU" sz="1400" dirty="0"/>
              <a:t>Об утверждении Порядка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1400" dirty="0">
                <a:solidFill>
                  <a:prstClr val="black"/>
                </a:solidFill>
              </a:rPr>
              <a:t>»</a:t>
            </a:r>
            <a:endParaRPr lang="ru-RU" sz="1400" dirty="0"/>
          </a:p>
        </p:txBody>
      </p:sp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8867" y="53426"/>
            <a:ext cx="9012419" cy="13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Arial" panose="020B0604020202020204" pitchFamily="34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Arial" panose="020B0604020202020204" pitchFamily="34" charset="0"/>
              </a:rPr>
              <a:t>И ОБ ОЦЕНКЕ НАЛОГОВЫХ РАСХОДОВ </a:t>
            </a:r>
            <a:r>
              <a:rPr lang="ru-RU" altLang="ru-RU" sz="1400" b="1" dirty="0">
                <a:latin typeface="+mn-lt"/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1400" b="1" i="1" dirty="0">
                <a:latin typeface="+mn-lt"/>
                <a:cs typeface="Times New Roman" pitchFamily="18" charset="0"/>
              </a:rPr>
              <a:t>в соответствии с </a:t>
            </a:r>
            <a:r>
              <a:rPr lang="ru-RU" sz="1400" b="1" i="1" dirty="0">
                <a:latin typeface="+mn-lt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</a:t>
            </a:r>
            <a:endParaRPr lang="ru-RU" altLang="ru-RU" sz="1400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D61625F-8F13-4F90-B61A-DEAEBA75A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12040"/>
              </p:ext>
            </p:extLst>
          </p:nvPr>
        </p:nvGraphicFramePr>
        <p:xfrm>
          <a:off x="70389" y="1983272"/>
          <a:ext cx="9003221" cy="4584332"/>
        </p:xfrm>
        <a:graphic>
          <a:graphicData uri="http://schemas.openxmlformats.org/drawingml/2006/table">
            <a:tbl>
              <a:tblPr/>
              <a:tblGrid>
                <a:gridCol w="158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Дата и № нормативного правового акта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Налоговые ставки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Налоговые льготы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Вид имущества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Ставка %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6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решение Совета депутатов городского округа Ступино Московской области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от 15.10.2020 № 468/48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"О налоге на имущество физических лиц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на территории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городского округа Ступино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Московской области" 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Квартира, часть квартиры, комната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Освобождается от уплаты налога на имущество физических лиц</a:t>
                      </a:r>
                    </a:p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- постоянно зарегистрированный на территории городского округа Ступино Московской области один из родителей в многодетной малоимущей семье, в отношении одного объекта налогообложения жилого назначения по выбору налогоплательщика: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квартира, часть квартиры, комната;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жилой дом, часть жилого дома.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180" marR="7180" marT="7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Жилой дом, часть жилого дома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Объекты  незавершенного строительства в случае, если проектируемым назначением таких объектов является жилой дом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Единые недвижимые комплексы, в состав которых входит хотя бы один жилой дом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Гаражи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машино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-места, в том числе расположенные в объектах налогообложения, указанных в подпункте 3 настоящего пункта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 хозяйства, огородничества, садоводства или индивидуального жилищного строительства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Объекты налогообложения, включенные в перечень, определяемый в соответствии с пунктом 7 статьи 378.2 Налогового кодекса Российской Федерации, 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Объекты налогообложения, предусмотренные абзацем вторым пункта 10 статьи 378.2 Налогового кодекса Российской Федерации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823750"/>
                  </a:ext>
                </a:extLst>
              </a:tr>
              <a:tr h="436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Объекты налогообложения, кадастровая стоимость каждого из которых превышает 300 млн. рублей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Прочие объекты налогообложения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EDD05-133E-4320-9632-B69FDF8A0FA7}"/>
              </a:ext>
            </a:extLst>
          </p:cNvPr>
          <p:cNvSpPr/>
          <p:nvPr/>
        </p:nvSpPr>
        <p:spPr>
          <a:xfrm>
            <a:off x="69669" y="1511465"/>
            <a:ext cx="900466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Налог на имущество физических лиц </a:t>
            </a:r>
            <a:r>
              <a:rPr lang="ru-RU" sz="1400" dirty="0">
                <a:solidFill>
                  <a:prstClr val="black"/>
                </a:solidFill>
              </a:rPr>
              <a:t>на территории городского округа Ступино Московской области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76815749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23" y="1057104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50825" y="3433763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098550" y="681038"/>
            <a:ext cx="1655763" cy="585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  <a:p>
            <a:pPr eaLnBrk="1" hangingPunct="1">
              <a:defRPr/>
            </a:pPr>
            <a:endParaRPr lang="ru-RU" alt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3738563" y="1087438"/>
            <a:ext cx="4210050" cy="585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  <a:p>
            <a:pPr eaLnBrk="1" hangingPunct="1">
              <a:defRPr/>
            </a:pPr>
            <a:endParaRPr lang="ru-RU" altLang="ru-RU" sz="16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240" y="3894134"/>
            <a:ext cx="2330096" cy="195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814763" y="3536950"/>
            <a:ext cx="917575" cy="808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67388" y="3529013"/>
            <a:ext cx="0" cy="879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16700" y="3529013"/>
            <a:ext cx="968375" cy="808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81313" y="4429125"/>
            <a:ext cx="1870075" cy="14970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2838" y="4495800"/>
            <a:ext cx="1944687" cy="14652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78650" y="4456113"/>
            <a:ext cx="1905000" cy="1504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pic>
        <p:nvPicPr>
          <p:cNvPr id="3077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2980" y="1493241"/>
            <a:ext cx="2468162" cy="173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2754221" y="410909"/>
            <a:ext cx="3378566" cy="277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sz="1600" b="1" cap="all" dirty="0">
                <a:ln w="0"/>
                <a:solidFill>
                  <a:schemeClr val="tx1"/>
                </a:solidFill>
              </a:rPr>
              <a:t>Какие бывают бюджеты?</a:t>
            </a: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1098550" y="-8668"/>
            <a:ext cx="8458200" cy="40075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6360000" sx="34000" sy="34000" algn="ctr" rotWithShape="0">
              <a:srgbClr val="000000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2000" dirty="0">
              <a:effectLst>
                <a:outerShdw blurRad="1143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15163" y="1965325"/>
            <a:ext cx="1868487" cy="1320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pPr eaLnBrk="1" hangingPunct="1">
              <a:defRPr/>
            </a:pPr>
            <a:endParaRPr lang="ru-RU" altLang="ru-RU" sz="1200" b="1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образование, образование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0813" y="2787650"/>
            <a:ext cx="3551237" cy="6080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pPr eaLnBrk="1" hangingPunct="1">
              <a:defRPr/>
            </a:pP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0813" y="5905500"/>
            <a:ext cx="272097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8867" y="53426"/>
            <a:ext cx="9012419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>
                <a:latin typeface="+mn-lt"/>
                <a:cs typeface="Arial" panose="020B0604020202020204" pitchFamily="34" charset="0"/>
              </a:rPr>
              <a:t>ИНФОРМАЦИЯ О НАЛОГОВЫХ ЛЬГОТАХ И СТАВКАХ НАЛОГОВ, И ОБ ОЦЕНКЕ НАЛОГОВЫХ РАСХОДОВ </a:t>
            </a:r>
            <a:r>
              <a:rPr lang="ru-RU" altLang="ru-RU" sz="1000" b="1" dirty="0">
                <a:latin typeface="+mn-lt"/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1000" b="1" i="1" dirty="0">
                <a:latin typeface="+mn-lt"/>
                <a:cs typeface="Times New Roman" pitchFamily="18" charset="0"/>
              </a:rPr>
              <a:t>в соответствии с </a:t>
            </a:r>
            <a:r>
              <a:rPr lang="ru-RU" sz="1000" b="1" i="1" dirty="0">
                <a:latin typeface="+mn-lt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</a:t>
            </a:r>
            <a:endParaRPr lang="ru-RU" altLang="ru-RU" sz="1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EDD05-133E-4320-9632-B69FDF8A0FA7}"/>
              </a:ext>
            </a:extLst>
          </p:cNvPr>
          <p:cNvSpPr/>
          <p:nvPr/>
        </p:nvSpPr>
        <p:spPr>
          <a:xfrm>
            <a:off x="60471" y="796200"/>
            <a:ext cx="9004662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>
                <a:solidFill>
                  <a:prstClr val="black"/>
                </a:solidFill>
              </a:rPr>
              <a:t>Земельный налог </a:t>
            </a:r>
            <a:r>
              <a:rPr lang="ru-RU" sz="1000" dirty="0">
                <a:solidFill>
                  <a:prstClr val="black"/>
                </a:solidFill>
              </a:rPr>
              <a:t>на территории городского округа Ступино Московской области</a:t>
            </a:r>
            <a:endParaRPr lang="ru-RU" sz="1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2B1E72C-0E9A-40E8-B619-9862B45AA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690449"/>
              </p:ext>
            </p:extLst>
          </p:nvPr>
        </p:nvGraphicFramePr>
        <p:xfrm>
          <a:off x="69669" y="1076667"/>
          <a:ext cx="8986266" cy="5937334"/>
        </p:xfrm>
        <a:graphic>
          <a:graphicData uri="http://schemas.openxmlformats.org/drawingml/2006/table">
            <a:tbl>
              <a:tblPr/>
              <a:tblGrid>
                <a:gridCol w="91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Дата и № нормативного правового акта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ставки 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льготы 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категория земель и (или) вид разрешенного использования земельного участка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856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решение Совета депутатов городского округа Ступино Московской области от 19 ноября 2020 N 488/50 «О земельном налоге 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территории городского округа Ступино </a:t>
                      </a:r>
                    </a:p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Московской области»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занятые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0,25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l" fontAlgn="t"/>
                      <a:r>
                        <a:rPr lang="ru-RU" sz="7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Налоговая база уменьшается на величину кадастровой стоимости 4000 квадратных метров площади земельного участка, находящегося  в собственности, постоянном (бессрочном) пользовании или пожизненном наследуемом владении налогоплательщиков, относящихся к одной из следующих категорий: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Героев Советского Союза, Героев Российской Федерации, Героев Социалистического труда; полных кавалеров ордена Славы;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инвалидов I и II групп инвалидности;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инвалидов  с детства,  детей – инвалидов;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ветеранов и инвалидов Великой Отечественной войны;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ветеранов и инвалидов боевых действий;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физических лиц, имеющих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Федеральным законом от 26.11.1998 №175-ФЗ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Теча» и в соответствии с Федеральным законом от 10.01.2002 №2-ФЗ «О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физических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физических лиц, получивших или перенесших лучевую болезнь или ставших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членов семей военнослужащих и сотрудников органов внутренних дел, потерявших кормильца при исполнении им служебных обязанностей;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бывших несовершеннолетних узников концлагерей, гетто и других мест принудительного   содержания, созданных фашистами в период второй мировой войны;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семей, постоянно зарегистрированных на территории городского округа Ступино Московской области,  имеющих 3-х и более несовершеннолетних детей, в отношении земельных участков, предоставленных (приобретаемых) для индивидуального жилищного строительства, личного подсобного хозяйства, садоводства, огородничества.     </a:t>
                      </a:r>
                    </a:p>
                    <a:p>
                      <a:pPr algn="l" fontAlgn="t"/>
                      <a:endParaRPr lang="ru-RU" sz="7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7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Уменьшить исчисленную сумму налога на 50%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отношении земельного участка, площадь которого не более 4000 квадратных метров, приобретенного (предоставленного) для индивидуального жилищного строительства, личного подсобного хозяйства, садоводства,  огородничества,  и находящегося  в собственности, постоянном (бессрочном) пользовании или пожизненном наследуемом владении,  налогоплательщиков, постоянно зарегистрированных на территории городского округа Ступино Московской области, относящихся к одной из следующих категорий: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малоимущих семей и малоимущих одиноко проживающих граждан, среднедушевой доход которых ниже величины прожиточного минимума, установленной в Московской области на душу населения;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пенсионеров, а также лиц, достигших  предпенсионного возраста (женщины – 55 лет, мужчины – 60 лет), среднедушевой доход которых ниже двукратной величины прожиточного минимума, установленной в Московской области для пенсионеров.  </a:t>
                      </a:r>
                    </a:p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sng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Освободить</a:t>
                      </a:r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от уплаты земельного налога  собственников  земельных участков, не имеющих статус резидентов особой экономической зоны промышленно-производственного типа «Ступино Квадрат», в отношении  земельных участков, расположенных на территории особой экономической зоны промышленно-производственного типа «Ступино Квадрат»</a:t>
                      </a:r>
                    </a:p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7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Уменьшить исчисленную сумму налога на 50%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собственников земельных участков, имеющих статус резидентов особой экономической зоны промышленно-производственного типа «Ступино Квадрат», в отношении земельных участков, расположенных на территории особой экономической зоны промышленно-производственного типа «Ступино Квадрат», сроком на два года после истечения срока действия налоговой льготы, установленной подпунктом 9 пункта 1 статьи 395 Налогового кодекса Российской Федерации.  </a:t>
                      </a:r>
                    </a:p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Освободить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 уплаты земельного налога государственных и муниципальных учреждений,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   </a:t>
                      </a:r>
                    </a:p>
                    <a:p>
                      <a:pPr algn="l" fontAlgn="t"/>
                      <a:endParaRPr lang="ru-RU" sz="700" b="0" i="0" u="sng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700" b="0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Освободить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 уплаты земельного налога субъектов малого и среднего предпринимательства, зарегистрированные на территории городского округа Ступино Московской области, осуществившие в налоговом периоде на территории городского округа Ступино Московской области капитальные вложения в размере не менее 40 млн. рублей в строительство (приобретение), реконструкцию и техническое перевооружение основных средств, указанных в приложении 1 к решению. 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используемые в предпринимательской деятельности, приобретенные (предоставленные) для ведения личного подсобного хозяйства, индивидуального жилищного строительства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24995"/>
                  </a:ext>
                </a:extLst>
              </a:tr>
              <a:tr h="1018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используемые в предпринимательской деятельности, приобретенные (предоставленные) для садоводства  или  огородничества, а также земельные участки общего назначения, предусмотренные Федеральным законом от 29.07.2017 №217-ФЗ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B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ограниченные в обороте в соответствии с законодательством Российской Федерации, предоставленные для обеспечения обороны, безопасности и таможенных нужд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приобретенные (предоставленные) для 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приобретенные (предоставленные) для объектов гаражного назначения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отнесенные к землям сельскохозяйственного назначения или к землям в составе зон сельскохозяйственного использования в населенных пунктах, не используемые согласно целевому назначению земель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используемые в предпринимательской деятельности, приобретенные (предоставленные) для ведения личного подсобного хозяйства, индивидуального жилищного строительства, садоводства, огородничества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прочие земельные участки</a:t>
                      </a:r>
                    </a:p>
                  </a:txBody>
                  <a:tcPr marL="3601" marR="3601" marT="3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395842"/>
      </p:ext>
    </p:extLst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19063" y="19050"/>
            <a:ext cx="8890000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900" b="1" dirty="0">
                <a:cs typeface="Arial" panose="020B0604020202020204" pitchFamily="34" charset="0"/>
              </a:rPr>
              <a:t>ИНФОРМАЦИЯ ОБ ОЦЕНКЕ НАЛОГОВЫХ РАСХОДОВ </a:t>
            </a:r>
            <a:r>
              <a:rPr lang="ru-RU" altLang="ru-RU" sz="900" b="1" dirty="0"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900" b="1" i="1" dirty="0">
                <a:cs typeface="Times New Roman" pitchFamily="18" charset="0"/>
              </a:rPr>
              <a:t>в соответствии с </a:t>
            </a:r>
            <a:r>
              <a:rPr lang="ru-RU" sz="900" b="1" i="1" dirty="0"/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 </a:t>
            </a:r>
            <a:r>
              <a:rPr lang="ru-RU" sz="900" dirty="0">
                <a:solidFill>
                  <a:prstClr val="black"/>
                </a:solidFill>
              </a:rPr>
              <a:t>(постановление администрации городского округа Ступино Московской области от 20.02.2020 N 300-п «</a:t>
            </a:r>
            <a:r>
              <a:rPr lang="ru-RU" sz="900" dirty="0"/>
              <a:t>Об утверждении Порядка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900" dirty="0">
                <a:solidFill>
                  <a:prstClr val="black"/>
                </a:solidFill>
              </a:rPr>
              <a:t>»)</a:t>
            </a:r>
            <a:endParaRPr lang="ru-RU" altLang="ru-RU" sz="9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7A0871-BBCB-4C6D-808B-3F0EAA44C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00208"/>
              </p:ext>
            </p:extLst>
          </p:nvPr>
        </p:nvGraphicFramePr>
        <p:xfrm>
          <a:off x="-7937" y="804522"/>
          <a:ext cx="9144000" cy="6189337"/>
        </p:xfrm>
        <a:graphic>
          <a:graphicData uri="http://schemas.openxmlformats.org/drawingml/2006/table">
            <a:tbl>
              <a:tblPr/>
              <a:tblGrid>
                <a:gridCol w="27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45">
                  <a:extLst>
                    <a:ext uri="{9D8B030D-6E8A-4147-A177-3AD203B41FA5}">
                      <a16:colId xmlns:a16="http://schemas.microsoft.com/office/drawing/2014/main" val="3172929896"/>
                    </a:ext>
                  </a:extLst>
                </a:gridCol>
                <a:gridCol w="497835">
                  <a:extLst>
                    <a:ext uri="{9D8B030D-6E8A-4147-A177-3AD203B41FA5}">
                      <a16:colId xmlns:a16="http://schemas.microsoft.com/office/drawing/2014/main" val="1699010570"/>
                    </a:ext>
                  </a:extLst>
                </a:gridCol>
                <a:gridCol w="523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251">
                  <a:extLst>
                    <a:ext uri="{9D8B030D-6E8A-4147-A177-3AD203B41FA5}">
                      <a16:colId xmlns:a16="http://schemas.microsoft.com/office/drawing/2014/main" val="373642687"/>
                    </a:ext>
                  </a:extLst>
                </a:gridCol>
                <a:gridCol w="570453">
                  <a:extLst>
                    <a:ext uri="{9D8B030D-6E8A-4147-A177-3AD203B41FA5}">
                      <a16:colId xmlns:a16="http://schemas.microsoft.com/office/drawing/2014/main" val="979502708"/>
                    </a:ext>
                  </a:extLst>
                </a:gridCol>
                <a:gridCol w="501397">
                  <a:extLst>
                    <a:ext uri="{9D8B030D-6E8A-4147-A177-3AD203B41FA5}">
                      <a16:colId xmlns:a16="http://schemas.microsoft.com/office/drawing/2014/main" val="2436516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baseline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3174" marR="3174" marT="31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 </a:t>
                      </a:r>
                      <a:r>
                        <a:rPr lang="ru-RU" sz="700" b="1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</a:t>
                      </a:r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/</a:t>
                      </a:r>
                      <a:r>
                        <a:rPr lang="ru-RU" sz="700" b="1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</a:t>
                      </a:r>
                      <a:endParaRPr lang="ru-RU" sz="700" b="1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Категории плательщиков налогов, для которых предусмотрены налоговые льготы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отчет  2020 год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отчет  2021 год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оценка 2022 год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прогноз 2023 год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прогноз 2024 год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прогноз 2025 год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68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Решение Совета депутатов городского округа Ступино Московской области от 19.11.2020 № 488/50  "О земельном налоге на территории городского округа Ступино Московской области"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Герои Советского Союза, Герои Российской Федерации, </a:t>
                      </a:r>
                      <a:b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полные кавалеры ордена Славы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1,6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Герои Социалистического труда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инвалиды I и II групп инвалидности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1 943,0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1 736,5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1 740,0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1 740,0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1 740,0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1 740,0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инвалиды с детства, дети инвалиды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44,4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ветераны и инвалиды Великой Отечественной войны,</a:t>
                      </a:r>
                      <a:b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ветераны и инвалиды боевых действий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352,0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424,0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450,0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 (в редакции Закона Российской Федерации от 18 июня 1992 года №3061-1), в соответствии с Федеральным законом от 26 ноября 1998 года №175-ФЗ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отходов в реку </a:t>
                      </a:r>
                      <a:r>
                        <a:rPr lang="ru-RU" sz="7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Теча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» и в соответствии с Федеральным законом от 10 января 2002 года №2-ФЗ «О социальных гарантиях гражданам, подвергшимся радиационному воздействию вследствие ядерных испытаний на Семипалатинском полигоне»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172,0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154,7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13,5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8,9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члены семей военнослужащих и сотрудников органов внутренних дел, потерявшие кормильца при исполнении им служебных обязанностей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6,8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бывшие несовершеннолетние узники концлагерей, гетто и других мест принудительного содержания, созданных фашистами в период второй мировой войны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8,4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семьи, постоянно зарегистрированные на территории городского округа Ступино Московской области, имеющие 3-х и более несовершеннолетних детей, в отношении земельных участков, предоставленных (приобретаемых) для индивидуального жилищного строительства, личного подсобного хозяйства, садоводства, огородничества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116,0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117,5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200,0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200,0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200,0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200,0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малоимущие семьи и малоимущие одиноко проживающие граждане,  среднедушевой доход которых ниже величины прожиточного минимума, установленной в Московской области на душу населения, постоянно зарегистрированные на территории городского округа Ступино Московской области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пенсионеры, а также лица, достигшие предпенсионного возраста (женщины – 55 лет, мужчины – 60 лет), доход которых ниже двукратной величины прожиточного минимума, установленной в Московской области для пенсионеров, постоянно зарегистрированные на территории городского округа Ступино Московской области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собственники земельных участков, не имеющие статус резидентов особой экономической зоны промышленно-производственного типа «Ступино Квадрат»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36 400,6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36 268,0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463,0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собственники земельных участков, имеющие статус резидентов ОЭЗ ППТ «Ступино Квадрат», в отношении земельных участков, расположенных на территории ОЭЗ ППТ "Ступино Квадрат" (сроком на два года  после  истечения срока  действия налоговой льготы, установленной подпунктом 9 пункта 1 статьи 395 НК РФ) 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93,0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286,0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871,0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871,0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государственные и муниципальные учреждения,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9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субъекты малого и среднего предпринимательства, зарегистрированные на территории городского округа Ступино МО, осуществившие в налоговом периоде на территории городского округа Ступино МО капитальные вложения в размере не менее 40 млн. руб. в строительство (приобретение), реконструкцию и техническое перевооружение основных средств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44 327,0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44 327,0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44 327,0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44 327,0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44 327,0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собственники земельных участков, расположенных на территории особой экономической зоны промышленно-производственного типа «Ступино Квадрат»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47 148,0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х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27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Решение Совета депутатов городского округа Ступино Московской области от 15.10.2020 № 468/48 "О налоге на имущество физических лиц на территории городского округа Ступино Московской области"   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5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 зарегистрированный на территории городского округа Ступино Московской области один из родителей в многодетной малоимущей семье, в отношении одного объекта налогообложения жилого назначения по выбору налогоплательщика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15,0</a:t>
                      </a:r>
                      <a:endParaRPr lang="ru-RU" sz="7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51,0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52,0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52,0</a:t>
                      </a:r>
                      <a:endParaRPr lang="ru-RU" dirty="0"/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Всего: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49 837,5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83 261,2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83 377,0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47 766,0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47 889,0</a:t>
                      </a:r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47 889,0</a:t>
                      </a:r>
                      <a:endParaRPr lang="ru-RU" dirty="0"/>
                    </a:p>
                  </a:txBody>
                  <a:tcPr marL="3174" marR="3174" marT="3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3517"/>
            <a:ext cx="9144000" cy="36997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Ступино Московской области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2058274"/>
              </p:ext>
            </p:extLst>
          </p:nvPr>
        </p:nvGraphicFramePr>
        <p:xfrm>
          <a:off x="0" y="549721"/>
          <a:ext cx="9144000" cy="62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802005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13395"/>
              </p:ext>
            </p:extLst>
          </p:nvPr>
        </p:nvGraphicFramePr>
        <p:xfrm>
          <a:off x="263105" y="584200"/>
          <a:ext cx="8673860" cy="6052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71">
                  <a:extLst>
                    <a:ext uri="{9D8B030D-6E8A-4147-A177-3AD203B41FA5}">
                      <a16:colId xmlns:a16="http://schemas.microsoft.com/office/drawing/2014/main" val="1516305479"/>
                    </a:ext>
                  </a:extLst>
                </a:gridCol>
                <a:gridCol w="5197009">
                  <a:extLst>
                    <a:ext uri="{9D8B030D-6E8A-4147-A177-3AD203B41FA5}">
                      <a16:colId xmlns:a16="http://schemas.microsoft.com/office/drawing/2014/main" val="1582556650"/>
                    </a:ext>
                  </a:extLst>
                </a:gridCol>
                <a:gridCol w="1203379">
                  <a:extLst>
                    <a:ext uri="{9D8B030D-6E8A-4147-A177-3AD203B41FA5}">
                      <a16:colId xmlns:a16="http://schemas.microsoft.com/office/drawing/2014/main" val="2234271514"/>
                    </a:ext>
                  </a:extLst>
                </a:gridCol>
                <a:gridCol w="1229828">
                  <a:extLst>
                    <a:ext uri="{9D8B030D-6E8A-4147-A177-3AD203B41FA5}">
                      <a16:colId xmlns:a16="http://schemas.microsoft.com/office/drawing/2014/main" val="1039463253"/>
                    </a:ext>
                  </a:extLst>
                </a:gridCol>
                <a:gridCol w="978573">
                  <a:extLst>
                    <a:ext uri="{9D8B030D-6E8A-4147-A177-3AD203B41FA5}">
                      <a16:colId xmlns:a16="http://schemas.microsoft.com/office/drawing/2014/main" val="4213683042"/>
                    </a:ext>
                  </a:extLst>
                </a:gridCol>
              </a:tblGrid>
              <a:tr h="4419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программы/подпрограммы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442331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87641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"Финансовое обеспечение системы организации медицинской помощи"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55425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576 715,4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573 606,6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838266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музейного дела в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17 266,0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356428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библиотечного дела в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60 144,1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60 056,1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090346"/>
                  </a:ext>
                </a:extLst>
              </a:tr>
              <a:tr h="441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профессионального искусства, гастрольно-концертной и культурно-досуговой деятельности, кинематографии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344 101,3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341 623,1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929653"/>
                  </a:ext>
                </a:extLst>
              </a:tr>
              <a:tr h="441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399003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образования в сфере культуры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134 007,0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46038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архивного дела в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5 788,0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75454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831544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парков культуры и отдыха"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10 079,6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680266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"Образование"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3 258 752,9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3 173 019,0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372217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"Дошкольное образование"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561 379,2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549 650,4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96525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"Общее образование"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2 532 885,1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2 460 781,6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89025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"Дополнительное образование, воспитание и психолого-социальное сопровождение детей"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150 262,0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148 857,6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260308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"Обеспечивающая подпрограмма"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14 226,7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13 729,4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288779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105 273,9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104 747,3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537480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"Социальная поддержка граждан"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48 619,2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48634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"Доступная среда"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515295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системы отдыха и оздоровления детей"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36 821,4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36 787,8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323963"/>
                  </a:ext>
                </a:extLst>
              </a:tr>
              <a:tr h="192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6 526,4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518556"/>
                  </a:ext>
                </a:extLst>
              </a:tr>
              <a:tr h="297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77" marR="8677" marT="867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поддержка социально ориентированных некоммерческих организаций"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7" marR="8677" marT="86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72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255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14489"/>
              </p:ext>
            </p:extLst>
          </p:nvPr>
        </p:nvGraphicFramePr>
        <p:xfrm>
          <a:off x="163901" y="584200"/>
          <a:ext cx="8738559" cy="6101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96">
                  <a:extLst>
                    <a:ext uri="{9D8B030D-6E8A-4147-A177-3AD203B41FA5}">
                      <a16:colId xmlns:a16="http://schemas.microsoft.com/office/drawing/2014/main" val="2194677483"/>
                    </a:ext>
                  </a:extLst>
                </a:gridCol>
                <a:gridCol w="5237804">
                  <a:extLst>
                    <a:ext uri="{9D8B030D-6E8A-4147-A177-3AD203B41FA5}">
                      <a16:colId xmlns:a16="http://schemas.microsoft.com/office/drawing/2014/main" val="313079840"/>
                    </a:ext>
                  </a:extLst>
                </a:gridCol>
                <a:gridCol w="1212823">
                  <a:extLst>
                    <a:ext uri="{9D8B030D-6E8A-4147-A177-3AD203B41FA5}">
                      <a16:colId xmlns:a16="http://schemas.microsoft.com/office/drawing/2014/main" val="1971050962"/>
                    </a:ext>
                  </a:extLst>
                </a:gridCol>
                <a:gridCol w="1239481">
                  <a:extLst>
                    <a:ext uri="{9D8B030D-6E8A-4147-A177-3AD203B41FA5}">
                      <a16:colId xmlns:a16="http://schemas.microsoft.com/office/drawing/2014/main" val="1045219369"/>
                    </a:ext>
                  </a:extLst>
                </a:gridCol>
                <a:gridCol w="986255">
                  <a:extLst>
                    <a:ext uri="{9D8B030D-6E8A-4147-A177-3AD203B41FA5}">
                      <a16:colId xmlns:a16="http://schemas.microsoft.com/office/drawing/2014/main" val="3238936758"/>
                    </a:ext>
                  </a:extLst>
                </a:gridCol>
              </a:tblGrid>
              <a:tr h="476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программы/подпрограммы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948562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"Спорт"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346 528,5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345 542,6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577890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115 449,2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114 531,4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791612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"Подготовка спортивного резерва"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231 079,3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231 011,2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028110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132 441,0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124 944,2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671108"/>
                  </a:ext>
                </a:extLst>
              </a:tr>
              <a:tr h="40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мелиорации земель сельскохозяйственного назначения"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23833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"Комплексное развитие сельских территорий"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129 285,5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122 388,9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82987"/>
                  </a:ext>
                </a:extLst>
              </a:tr>
              <a:tr h="40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эпизоотического и ветеринарно-санитарного благополучия и развития государственной ветеринарной службы"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2 102,8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829143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101 658,0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97 459,4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603023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"Охрана окружающей среды"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97919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лесного хозяйства"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339320"/>
                  </a:ext>
                </a:extLst>
              </a:tr>
              <a:tr h="40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"Региональная программа в области обращения с отходами, в том числе с твердыми коммунальными отходами"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95 385,0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92 641,5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906027"/>
                  </a:ext>
                </a:extLst>
              </a:tr>
              <a:tr h="40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157 516,4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145 379,1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11364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"Профилактика преступлений и иных правонарушений"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91 250,9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81 855,9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710447"/>
                  </a:ext>
                </a:extLst>
              </a:tr>
              <a:tr h="607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54 840,7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452116"/>
                  </a:ext>
                </a:extLst>
              </a:tr>
              <a:tr h="476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совершенствование систем оповещения и информирования населения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09145"/>
                  </a:ext>
                </a:extLst>
              </a:tr>
              <a:tr h="40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пожарной безопасности на территории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6 736,1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798376"/>
                  </a:ext>
                </a:extLst>
              </a:tr>
              <a:tr h="40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гражданской обороны на территории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890870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7732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48597"/>
              </p:ext>
            </p:extLst>
          </p:nvPr>
        </p:nvGraphicFramePr>
        <p:xfrm>
          <a:off x="284674" y="584202"/>
          <a:ext cx="8652293" cy="5902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65">
                  <a:extLst>
                    <a:ext uri="{9D8B030D-6E8A-4147-A177-3AD203B41FA5}">
                      <a16:colId xmlns:a16="http://schemas.microsoft.com/office/drawing/2014/main" val="822264832"/>
                    </a:ext>
                  </a:extLst>
                </a:gridCol>
                <a:gridCol w="5182184">
                  <a:extLst>
                    <a:ext uri="{9D8B030D-6E8A-4147-A177-3AD203B41FA5}">
                      <a16:colId xmlns:a16="http://schemas.microsoft.com/office/drawing/2014/main" val="2478337772"/>
                    </a:ext>
                  </a:extLst>
                </a:gridCol>
                <a:gridCol w="1199946">
                  <a:extLst>
                    <a:ext uri="{9D8B030D-6E8A-4147-A177-3AD203B41FA5}">
                      <a16:colId xmlns:a16="http://schemas.microsoft.com/office/drawing/2014/main" val="3217588722"/>
                    </a:ext>
                  </a:extLst>
                </a:gridCol>
                <a:gridCol w="1226319">
                  <a:extLst>
                    <a:ext uri="{9D8B030D-6E8A-4147-A177-3AD203B41FA5}">
                      <a16:colId xmlns:a16="http://schemas.microsoft.com/office/drawing/2014/main" val="895329237"/>
                    </a:ext>
                  </a:extLst>
                </a:gridCol>
                <a:gridCol w="975779">
                  <a:extLst>
                    <a:ext uri="{9D8B030D-6E8A-4147-A177-3AD203B41FA5}">
                      <a16:colId xmlns:a16="http://schemas.microsoft.com/office/drawing/2014/main" val="3146439684"/>
                    </a:ext>
                  </a:extLst>
                </a:gridCol>
              </a:tblGrid>
              <a:tr h="4503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программы/подпрограммы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65060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"Жилище"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74 346,2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74 331,8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062885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"Создание условий для жилищного строительства""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889239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жильем молодых семей"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17 109,2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17 109,1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578798"/>
                  </a:ext>
                </a:extLst>
              </a:tr>
              <a:tr h="670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жильем детей-сирот и детей, оставшихся без попечения родителей, лиц из числа детей-сирот и детей, оставшихся без попечения родителей"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54 080,6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687377"/>
                  </a:ext>
                </a:extLst>
              </a:tr>
              <a:tr h="450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инженерной инфраструктуры и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48 649,3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90806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"Чистая вода"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526435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"Системы водоотведения"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322586"/>
                  </a:ext>
                </a:extLst>
              </a:tr>
              <a:tr h="450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"Создание условий для обеспечения качественными коммунальными услугами"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38057"/>
                  </a:ext>
                </a:extLst>
              </a:tr>
              <a:tr h="450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"Энергосбережение и повышение энергетической эффективности"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24449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5 076,4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030063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397321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малого и среднего предпринимательства"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460282"/>
                  </a:ext>
                </a:extLst>
              </a:tr>
              <a:tr h="450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706 914,8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690 859,9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302409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имущественного комплекса"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56 247,4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664934"/>
                  </a:ext>
                </a:extLst>
              </a:tr>
              <a:tr h="450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"Совершенствование муниципальной службы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803267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"Управление муниципальными финансами"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287719"/>
                  </a:ext>
                </a:extLst>
              </a:tr>
              <a:tr h="23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6" marR="8016" marT="80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645 194,6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629 430,5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09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971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28974"/>
              </p:ext>
            </p:extLst>
          </p:nvPr>
        </p:nvGraphicFramePr>
        <p:xfrm>
          <a:off x="166254" y="584203"/>
          <a:ext cx="8783782" cy="6010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18">
                  <a:extLst>
                    <a:ext uri="{9D8B030D-6E8A-4147-A177-3AD203B41FA5}">
                      <a16:colId xmlns:a16="http://schemas.microsoft.com/office/drawing/2014/main" val="2813379052"/>
                    </a:ext>
                  </a:extLst>
                </a:gridCol>
                <a:gridCol w="5264909">
                  <a:extLst>
                    <a:ext uri="{9D8B030D-6E8A-4147-A177-3AD203B41FA5}">
                      <a16:colId xmlns:a16="http://schemas.microsoft.com/office/drawing/2014/main" val="3478793872"/>
                    </a:ext>
                  </a:extLst>
                </a:gridCol>
                <a:gridCol w="1219101">
                  <a:extLst>
                    <a:ext uri="{9D8B030D-6E8A-4147-A177-3AD203B41FA5}">
                      <a16:colId xmlns:a16="http://schemas.microsoft.com/office/drawing/2014/main" val="650677467"/>
                    </a:ext>
                  </a:extLst>
                </a:gridCol>
                <a:gridCol w="1245896">
                  <a:extLst>
                    <a:ext uri="{9D8B030D-6E8A-4147-A177-3AD203B41FA5}">
                      <a16:colId xmlns:a16="http://schemas.microsoft.com/office/drawing/2014/main" val="558329705"/>
                    </a:ext>
                  </a:extLst>
                </a:gridCol>
                <a:gridCol w="991358">
                  <a:extLst>
                    <a:ext uri="{9D8B030D-6E8A-4147-A177-3AD203B41FA5}">
                      <a16:colId xmlns:a16="http://schemas.microsoft.com/office/drawing/2014/main" val="1155042673"/>
                    </a:ext>
                  </a:extLst>
                </a:gridCol>
              </a:tblGrid>
              <a:tr h="5256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программы/подпрограммы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780039"/>
                  </a:ext>
                </a:extLst>
              </a:tr>
              <a:tr h="559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101 380,7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98 102,9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40943"/>
                  </a:ext>
                </a:extLst>
              </a:tr>
              <a:tr h="559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медиасреды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17 028,3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952230"/>
                  </a:ext>
                </a:extLst>
              </a:tr>
              <a:tr h="37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"Эффективное местное самоуправление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27 948,1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25 273,7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60233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"Молодежь Подмосковья"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55 213,6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55 186,8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847388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625231"/>
                  </a:ext>
                </a:extLst>
              </a:tr>
              <a:tr h="37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433 968,7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407 948,8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36264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"Пассажирский транспорт общего пользования"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72 956,2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72 956,2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74988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"Дороги Подмосковья"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361 012,6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334 992,7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315921"/>
                  </a:ext>
                </a:extLst>
              </a:tr>
              <a:tr h="37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148 584,3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143 773,0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770372"/>
                  </a:ext>
                </a:extLst>
              </a:tr>
              <a:tr h="9255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94 431,0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92 458,3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23234"/>
                  </a:ext>
                </a:extLst>
              </a:tr>
              <a:tr h="559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информационной и технологической инфраструктуры экосистемы цифровой экономики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54 153,3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51 314,7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572779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28 639,9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28 213,4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826274"/>
                  </a:ext>
                </a:extLst>
              </a:tr>
              <a:tr h="37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"Реализация политики пространственного развития городского округа"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5 264,9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5 238,4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228185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23 375,0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22 975,0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81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426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87762"/>
              </p:ext>
            </p:extLst>
          </p:nvPr>
        </p:nvGraphicFramePr>
        <p:xfrm>
          <a:off x="184728" y="655783"/>
          <a:ext cx="8691416" cy="6040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61">
                  <a:extLst>
                    <a:ext uri="{9D8B030D-6E8A-4147-A177-3AD203B41FA5}">
                      <a16:colId xmlns:a16="http://schemas.microsoft.com/office/drawing/2014/main" val="3275560090"/>
                    </a:ext>
                  </a:extLst>
                </a:gridCol>
                <a:gridCol w="5209547">
                  <a:extLst>
                    <a:ext uri="{9D8B030D-6E8A-4147-A177-3AD203B41FA5}">
                      <a16:colId xmlns:a16="http://schemas.microsoft.com/office/drawing/2014/main" val="3489215033"/>
                    </a:ext>
                  </a:extLst>
                </a:gridCol>
                <a:gridCol w="1206281">
                  <a:extLst>
                    <a:ext uri="{9D8B030D-6E8A-4147-A177-3AD203B41FA5}">
                      <a16:colId xmlns:a16="http://schemas.microsoft.com/office/drawing/2014/main" val="1838773392"/>
                    </a:ext>
                  </a:extLst>
                </a:gridCol>
                <a:gridCol w="1232794">
                  <a:extLst>
                    <a:ext uri="{9D8B030D-6E8A-4147-A177-3AD203B41FA5}">
                      <a16:colId xmlns:a16="http://schemas.microsoft.com/office/drawing/2014/main" val="3193367879"/>
                    </a:ext>
                  </a:extLst>
                </a:gridCol>
                <a:gridCol w="980933">
                  <a:extLst>
                    <a:ext uri="{9D8B030D-6E8A-4147-A177-3AD203B41FA5}">
                      <a16:colId xmlns:a16="http://schemas.microsoft.com/office/drawing/2014/main" val="3430185094"/>
                    </a:ext>
                  </a:extLst>
                </a:gridCol>
              </a:tblGrid>
              <a:tr h="5145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программы/подпрограммы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878820"/>
                  </a:ext>
                </a:extLst>
              </a:tr>
              <a:tr h="440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1 479 950,3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1 413 261,6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298935"/>
                  </a:ext>
                </a:extLst>
              </a:tr>
              <a:tr h="22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"Комфортная городская среда"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803 663,8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787 175,4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869913"/>
                  </a:ext>
                </a:extLst>
              </a:tr>
              <a:tr h="22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"Благоустройство территорий"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666 879,8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619 547,6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617677"/>
                  </a:ext>
                </a:extLst>
              </a:tr>
              <a:tr h="655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"Создание условий для обеспечения комфортного проживания жителей в многоквартирных домах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4497"/>
                  </a:ext>
                </a:extLst>
              </a:tr>
              <a:tr h="22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899682"/>
                  </a:ext>
                </a:extLst>
              </a:tr>
              <a:tr h="440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1 210 396,0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1 148 933,9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301709"/>
                  </a:ext>
                </a:extLst>
              </a:tr>
              <a:tr h="440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"Строительство (реконструкция) объектов образования"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1 205 309,0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1 143 846,9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283526"/>
                  </a:ext>
                </a:extLst>
              </a:tr>
              <a:tr h="440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"Строительство (реконструкция) объектов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022263"/>
                  </a:ext>
                </a:extLst>
              </a:tr>
              <a:tr h="440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52 540,9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36 804,9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260422"/>
                  </a:ext>
                </a:extLst>
              </a:tr>
              <a:tr h="440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по переселению граждан из аварийного жилищного фонда в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34 955,9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34 955,9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369316"/>
                  </a:ext>
                </a:extLst>
              </a:tr>
              <a:tr h="655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по завершению адресной программы "Переселение граждан из аварийного жилищного фонда в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17 585,0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492332"/>
                  </a:ext>
                </a:extLst>
              </a:tr>
              <a:tr h="440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19 996,9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048686"/>
                  </a:ext>
                </a:extLst>
              </a:tr>
              <a:tr h="22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545 660,8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320 651,8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955228"/>
                  </a:ext>
                </a:extLst>
              </a:tr>
              <a:tr h="2259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9 548 484,4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8 999 531,5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99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37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0" y="58420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"Здравоохранение"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05315"/>
              </p:ext>
            </p:extLst>
          </p:nvPr>
        </p:nvGraphicFramePr>
        <p:xfrm>
          <a:off x="175493" y="923926"/>
          <a:ext cx="8783782" cy="5596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8265">
                  <a:extLst>
                    <a:ext uri="{9D8B030D-6E8A-4147-A177-3AD203B41FA5}">
                      <a16:colId xmlns:a16="http://schemas.microsoft.com/office/drawing/2014/main" val="1317407599"/>
                    </a:ext>
                  </a:extLst>
                </a:gridCol>
                <a:gridCol w="2318265">
                  <a:extLst>
                    <a:ext uri="{9D8B030D-6E8A-4147-A177-3AD203B41FA5}">
                      <a16:colId xmlns:a16="http://schemas.microsoft.com/office/drawing/2014/main" val="2542588956"/>
                    </a:ext>
                  </a:extLst>
                </a:gridCol>
                <a:gridCol w="711322">
                  <a:extLst>
                    <a:ext uri="{9D8B030D-6E8A-4147-A177-3AD203B41FA5}">
                      <a16:colId xmlns:a16="http://schemas.microsoft.com/office/drawing/2014/main" val="1427929066"/>
                    </a:ext>
                  </a:extLst>
                </a:gridCol>
                <a:gridCol w="895928">
                  <a:extLst>
                    <a:ext uri="{9D8B030D-6E8A-4147-A177-3AD203B41FA5}">
                      <a16:colId xmlns:a16="http://schemas.microsoft.com/office/drawing/2014/main" val="856618010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209242359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33112606"/>
                    </a:ext>
                  </a:extLst>
                </a:gridCol>
                <a:gridCol w="905166">
                  <a:extLst>
                    <a:ext uri="{9D8B030D-6E8A-4147-A177-3AD203B41FA5}">
                      <a16:colId xmlns:a16="http://schemas.microsoft.com/office/drawing/2014/main" val="1173916498"/>
                    </a:ext>
                  </a:extLst>
                </a:gridCol>
              </a:tblGrid>
              <a:tr h="1424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676723"/>
                  </a:ext>
                </a:extLst>
              </a:tr>
              <a:tr h="1083333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Профилактика заболеваний и формирование здорового образа жизни. Развитие первичной медико-санитарной помощи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Диспансеризация взрослого населения Московской области (Доля взрослого населения, прошедшего диспансеризацию, от общего числа взрослого населения)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370290"/>
                  </a:ext>
                </a:extLst>
              </a:tr>
              <a:tr h="873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застрахованного населения трудоспособного возраста на территории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297529"/>
                  </a:ext>
                </a:extLst>
              </a:tr>
              <a:tr h="663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лиц ведущих здоровый образ жизни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60867"/>
                  </a:ext>
                </a:extLst>
              </a:tr>
              <a:tr h="873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лиц, принявших участие в массовых мероприятиях профилактической направленности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47003"/>
                  </a:ext>
                </a:extLst>
              </a:tr>
              <a:tr h="677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Финансовое обеспечение системы организации медицинской помощи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нуждающихся в обеспечении жильем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9" marR="7949" marT="794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24232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0" y="399256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"Культура"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53966"/>
              </p:ext>
            </p:extLst>
          </p:nvPr>
        </p:nvGraphicFramePr>
        <p:xfrm>
          <a:off x="143162" y="769144"/>
          <a:ext cx="8936182" cy="594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986">
                  <a:extLst>
                    <a:ext uri="{9D8B030D-6E8A-4147-A177-3AD203B41FA5}">
                      <a16:colId xmlns:a16="http://schemas.microsoft.com/office/drawing/2014/main" val="3732884135"/>
                    </a:ext>
                  </a:extLst>
                </a:gridCol>
                <a:gridCol w="2857989">
                  <a:extLst>
                    <a:ext uri="{9D8B030D-6E8A-4147-A177-3AD203B41FA5}">
                      <a16:colId xmlns:a16="http://schemas.microsoft.com/office/drawing/2014/main" val="3119897069"/>
                    </a:ext>
                  </a:extLst>
                </a:gridCol>
                <a:gridCol w="841471">
                  <a:extLst>
                    <a:ext uri="{9D8B030D-6E8A-4147-A177-3AD203B41FA5}">
                      <a16:colId xmlns:a16="http://schemas.microsoft.com/office/drawing/2014/main" val="524530819"/>
                    </a:ext>
                  </a:extLst>
                </a:gridCol>
                <a:gridCol w="844434">
                  <a:extLst>
                    <a:ext uri="{9D8B030D-6E8A-4147-A177-3AD203B41FA5}">
                      <a16:colId xmlns:a16="http://schemas.microsoft.com/office/drawing/2014/main" val="231519379"/>
                    </a:ext>
                  </a:extLst>
                </a:gridCol>
                <a:gridCol w="844434">
                  <a:extLst>
                    <a:ext uri="{9D8B030D-6E8A-4147-A177-3AD203B41FA5}">
                      <a16:colId xmlns:a16="http://schemas.microsoft.com/office/drawing/2014/main" val="1640781205"/>
                    </a:ext>
                  </a:extLst>
                </a:gridCol>
                <a:gridCol w="728288">
                  <a:extLst>
                    <a:ext uri="{9D8B030D-6E8A-4147-A177-3AD203B41FA5}">
                      <a16:colId xmlns:a16="http://schemas.microsoft.com/office/drawing/2014/main" val="1412314708"/>
                    </a:ext>
                  </a:extLst>
                </a:gridCol>
                <a:gridCol w="960580">
                  <a:extLst>
                    <a:ext uri="{9D8B030D-6E8A-4147-A177-3AD203B41FA5}">
                      <a16:colId xmlns:a16="http://schemas.microsoft.com/office/drawing/2014/main" val="2207914086"/>
                    </a:ext>
                  </a:extLst>
                </a:gridCol>
              </a:tblGrid>
              <a:tr h="412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90661"/>
                  </a:ext>
                </a:extLst>
              </a:tr>
              <a:tr h="300209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музейного дела в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музеев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106317"/>
                  </a:ext>
                </a:extLst>
              </a:tr>
              <a:tr h="300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общего количества посещений музеев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140850"/>
                  </a:ext>
                </a:extLst>
              </a:tr>
              <a:tr h="395012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Развитие библиотечного дела в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662643"/>
                  </a:ext>
                </a:extLst>
              </a:tr>
              <a:tr h="300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168054"/>
                  </a:ext>
                </a:extLst>
              </a:tr>
              <a:tr h="489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библиотек, соответствующих требованиям к условиям деятельности библиотек Московской области (стандарту)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9399"/>
                  </a:ext>
                </a:extLst>
              </a:tr>
              <a:tr h="489815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Развитие профессионального искусства, гастрольно-концертной и культурно-досуговой деятельности, кинематографии Московской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505038"/>
                  </a:ext>
                </a:extLst>
              </a:tr>
              <a:tr h="395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праздничных и культурно-массовых мероприятий, в т.ч. творческих фестивалей и конкурсов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561299"/>
                  </a:ext>
                </a:extLst>
              </a:tr>
              <a:tr h="876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области, 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905690"/>
                  </a:ext>
                </a:extLst>
              </a:tr>
              <a:tr h="300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Число посещений культурных мероприятий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1045,817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1107,87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00" marR="7900" marT="7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7002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0638"/>
            <a:ext cx="8458200" cy="744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5" name="圆角矩形 8"/>
          <p:cNvSpPr/>
          <p:nvPr/>
        </p:nvSpPr>
        <p:spPr>
          <a:xfrm>
            <a:off x="428625" y="857250"/>
            <a:ext cx="8501063" cy="57150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1500188"/>
            <a:ext cx="8501063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2071688"/>
            <a:ext cx="8501063" cy="500062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3357563"/>
            <a:ext cx="8501063" cy="57150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625" y="2643188"/>
            <a:ext cx="8501063" cy="5715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625" y="4071938"/>
            <a:ext cx="8501063" cy="5715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625" y="4714875"/>
            <a:ext cx="8501063" cy="357188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625" y="5143500"/>
            <a:ext cx="8429625" cy="4286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625" y="5643563"/>
            <a:ext cx="8429625" cy="85725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0" y="4302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"Культура"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38713"/>
              </p:ext>
            </p:extLst>
          </p:nvPr>
        </p:nvGraphicFramePr>
        <p:xfrm>
          <a:off x="277090" y="769938"/>
          <a:ext cx="8737600" cy="5827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486">
                  <a:extLst>
                    <a:ext uri="{9D8B030D-6E8A-4147-A177-3AD203B41FA5}">
                      <a16:colId xmlns:a16="http://schemas.microsoft.com/office/drawing/2014/main" val="2560234646"/>
                    </a:ext>
                  </a:extLst>
                </a:gridCol>
                <a:gridCol w="2972671">
                  <a:extLst>
                    <a:ext uri="{9D8B030D-6E8A-4147-A177-3AD203B41FA5}">
                      <a16:colId xmlns:a16="http://schemas.microsoft.com/office/drawing/2014/main" val="2204656867"/>
                    </a:ext>
                  </a:extLst>
                </a:gridCol>
                <a:gridCol w="822771">
                  <a:extLst>
                    <a:ext uri="{9D8B030D-6E8A-4147-A177-3AD203B41FA5}">
                      <a16:colId xmlns:a16="http://schemas.microsoft.com/office/drawing/2014/main" val="1945311630"/>
                    </a:ext>
                  </a:extLst>
                </a:gridCol>
                <a:gridCol w="825668">
                  <a:extLst>
                    <a:ext uri="{9D8B030D-6E8A-4147-A177-3AD203B41FA5}">
                      <a16:colId xmlns:a16="http://schemas.microsoft.com/office/drawing/2014/main" val="478067253"/>
                    </a:ext>
                  </a:extLst>
                </a:gridCol>
                <a:gridCol w="825668">
                  <a:extLst>
                    <a:ext uri="{9D8B030D-6E8A-4147-A177-3AD203B41FA5}">
                      <a16:colId xmlns:a16="http://schemas.microsoft.com/office/drawing/2014/main" val="2021248495"/>
                    </a:ext>
                  </a:extLst>
                </a:gridCol>
                <a:gridCol w="736937">
                  <a:extLst>
                    <a:ext uri="{9D8B030D-6E8A-4147-A177-3AD203B41FA5}">
                      <a16:colId xmlns:a16="http://schemas.microsoft.com/office/drawing/2014/main" val="718335069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700006635"/>
                    </a:ext>
                  </a:extLst>
                </a:gridCol>
              </a:tblGrid>
              <a:tr h="409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854946"/>
                  </a:ext>
                </a:extLst>
              </a:tr>
              <a:tr h="392556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6. Развитие образования в сфере культуры Московской области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01486"/>
                  </a:ext>
                </a:extLst>
              </a:tr>
              <a:tr h="392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в детских школах искусств сферы культуры по всем видам образовательных программ и форм обучения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679187"/>
                  </a:ext>
                </a:extLst>
              </a:tr>
              <a:tr h="580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566488"/>
                  </a:ext>
                </a:extLst>
              </a:tr>
              <a:tr h="392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700432"/>
                  </a:ext>
                </a:extLst>
              </a:tr>
              <a:tr h="580983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7. Развитие архивного дела в Московской области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348293"/>
                  </a:ext>
                </a:extLst>
              </a:tr>
              <a:tr h="628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042377"/>
                  </a:ext>
                </a:extLst>
              </a:tr>
              <a:tr h="392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8. Обеспечивающая подпрограмма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праздничных и культурно-массовых мероприятий, в т.ч. творческих фестивалей и конкурсов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75521"/>
                  </a:ext>
                </a:extLst>
              </a:tr>
              <a:tr h="29834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9. Развитие парков культуры и отдыха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34219"/>
                  </a:ext>
                </a:extLst>
              </a:tr>
              <a:tr h="298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1" marR="7851" marT="78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25985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5779" name="Прямоугольник 2"/>
          <p:cNvSpPr>
            <a:spLocks noChangeArrowheads="1"/>
          </p:cNvSpPr>
          <p:nvPr/>
        </p:nvSpPr>
        <p:spPr bwMode="auto">
          <a:xfrm>
            <a:off x="0" y="58420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"Образование"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78489"/>
              </p:ext>
            </p:extLst>
          </p:nvPr>
        </p:nvGraphicFramePr>
        <p:xfrm>
          <a:off x="184727" y="923924"/>
          <a:ext cx="8774545" cy="5556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146">
                  <a:extLst>
                    <a:ext uri="{9D8B030D-6E8A-4147-A177-3AD203B41FA5}">
                      <a16:colId xmlns:a16="http://schemas.microsoft.com/office/drawing/2014/main" val="1048743327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3906071479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753488716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42129843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23645282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3035639121"/>
                    </a:ext>
                  </a:extLst>
                </a:gridCol>
                <a:gridCol w="849745">
                  <a:extLst>
                    <a:ext uri="{9D8B030D-6E8A-4147-A177-3AD203B41FA5}">
                      <a16:colId xmlns:a16="http://schemas.microsoft.com/office/drawing/2014/main" val="2189175983"/>
                    </a:ext>
                  </a:extLst>
                </a:gridCol>
              </a:tblGrid>
              <a:tr h="786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652820"/>
                  </a:ext>
                </a:extLst>
              </a:tr>
              <a:tr h="819908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Дошкольное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254280"/>
                  </a:ext>
                </a:extLst>
              </a:tr>
              <a:tr h="552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отремонтированных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03161"/>
                  </a:ext>
                </a:extLst>
              </a:tr>
              <a:tr h="526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Доступность дошкольного образования для детей в возрасте от трех до семи лет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542450"/>
                  </a:ext>
                </a:extLst>
              </a:tr>
              <a:tr h="1279019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Общее 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муниципальных общеобразовательных организациях проведены мероприятия по обеспечению деятельности советников директора по воспитанию  и взаимодействию с детскими общественными объединениями в  общеобразовательных организациях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320133"/>
                  </a:ext>
                </a:extLst>
              </a:tr>
              <a:tr h="1566330"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" marR="6548" marT="65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7273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-14287" y="425626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"Образование"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88632"/>
              </p:ext>
            </p:extLst>
          </p:nvPr>
        </p:nvGraphicFramePr>
        <p:xfrm>
          <a:off x="110836" y="765350"/>
          <a:ext cx="8820727" cy="5737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881">
                  <a:extLst>
                    <a:ext uri="{9D8B030D-6E8A-4147-A177-3AD203B41FA5}">
                      <a16:colId xmlns:a16="http://schemas.microsoft.com/office/drawing/2014/main" val="3242897328"/>
                    </a:ext>
                  </a:extLst>
                </a:gridCol>
                <a:gridCol w="2809155">
                  <a:extLst>
                    <a:ext uri="{9D8B030D-6E8A-4147-A177-3AD203B41FA5}">
                      <a16:colId xmlns:a16="http://schemas.microsoft.com/office/drawing/2014/main" val="2560539425"/>
                    </a:ext>
                  </a:extLst>
                </a:gridCol>
                <a:gridCol w="719528">
                  <a:extLst>
                    <a:ext uri="{9D8B030D-6E8A-4147-A177-3AD203B41FA5}">
                      <a16:colId xmlns:a16="http://schemas.microsoft.com/office/drawing/2014/main" val="6883393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1441375499"/>
                    </a:ext>
                  </a:extLst>
                </a:gridCol>
                <a:gridCol w="877454">
                  <a:extLst>
                    <a:ext uri="{9D8B030D-6E8A-4147-A177-3AD203B41FA5}">
                      <a16:colId xmlns:a16="http://schemas.microsoft.com/office/drawing/2014/main" val="497784505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1262537620"/>
                    </a:ext>
                  </a:extLst>
                </a:gridCol>
                <a:gridCol w="960581">
                  <a:extLst>
                    <a:ext uri="{9D8B030D-6E8A-4147-A177-3AD203B41FA5}">
                      <a16:colId xmlns:a16="http://schemas.microsoft.com/office/drawing/2014/main" val="652743529"/>
                    </a:ext>
                  </a:extLst>
                </a:gridCol>
              </a:tblGrid>
              <a:tr h="760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364868"/>
                  </a:ext>
                </a:extLst>
              </a:tr>
              <a:tr h="1699263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Общее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обучающихся, получающих начальное общее образование 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536793"/>
                  </a:ext>
                </a:extLst>
              </a:tr>
              <a:tr h="1323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470040"/>
                  </a:ext>
                </a:extLst>
              </a:tr>
              <a:tr h="760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86254"/>
                  </a:ext>
                </a:extLst>
              </a:tr>
              <a:tr h="244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во вторую смену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27838"/>
                  </a:ext>
                </a:extLst>
              </a:tr>
              <a:tr h="948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9862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-14287" y="425626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"Образование"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54182"/>
              </p:ext>
            </p:extLst>
          </p:nvPr>
        </p:nvGraphicFramePr>
        <p:xfrm>
          <a:off x="253997" y="1009825"/>
          <a:ext cx="8742220" cy="5520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4330">
                  <a:extLst>
                    <a:ext uri="{9D8B030D-6E8A-4147-A177-3AD203B41FA5}">
                      <a16:colId xmlns:a16="http://schemas.microsoft.com/office/drawing/2014/main" val="1859946191"/>
                    </a:ext>
                  </a:extLst>
                </a:gridCol>
                <a:gridCol w="2475346">
                  <a:extLst>
                    <a:ext uri="{9D8B030D-6E8A-4147-A177-3AD203B41FA5}">
                      <a16:colId xmlns:a16="http://schemas.microsoft.com/office/drawing/2014/main" val="1426968207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676009012"/>
                    </a:ext>
                  </a:extLst>
                </a:gridCol>
                <a:gridCol w="849745">
                  <a:extLst>
                    <a:ext uri="{9D8B030D-6E8A-4147-A177-3AD203B41FA5}">
                      <a16:colId xmlns:a16="http://schemas.microsoft.com/office/drawing/2014/main" val="2259312258"/>
                    </a:ext>
                  </a:extLst>
                </a:gridCol>
                <a:gridCol w="906262">
                  <a:extLst>
                    <a:ext uri="{9D8B030D-6E8A-4147-A177-3AD203B41FA5}">
                      <a16:colId xmlns:a16="http://schemas.microsoft.com/office/drawing/2014/main" val="560224152"/>
                    </a:ext>
                  </a:extLst>
                </a:gridCol>
                <a:gridCol w="783993">
                  <a:extLst>
                    <a:ext uri="{9D8B030D-6E8A-4147-A177-3AD203B41FA5}">
                      <a16:colId xmlns:a16="http://schemas.microsoft.com/office/drawing/2014/main" val="3466713654"/>
                    </a:ext>
                  </a:extLst>
                </a:gridCol>
                <a:gridCol w="868217">
                  <a:extLst>
                    <a:ext uri="{9D8B030D-6E8A-4147-A177-3AD203B41FA5}">
                      <a16:colId xmlns:a16="http://schemas.microsoft.com/office/drawing/2014/main" val="3822377927"/>
                    </a:ext>
                  </a:extLst>
                </a:gridCol>
              </a:tblGrid>
              <a:tr h="790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267575"/>
                  </a:ext>
                </a:extLst>
              </a:tr>
              <a:tr h="1180018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Дополнительное образование, воспитание и психолого-социальное сопровождение детей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85691"/>
                  </a:ext>
                </a:extLst>
              </a:tr>
              <a:tr h="595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детей в возрасте от 5 до 18 лет, охваченных дополнительным образованием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40630"/>
                  </a:ext>
                </a:extLst>
              </a:tr>
              <a:tr h="400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обучающихся сертификатом финансирования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972155"/>
                  </a:ext>
                </a:extLst>
              </a:tr>
              <a:tr h="15699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Профессиональное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обучающихся   в образовательных организациях, в том числе детей-сирот и детей, оставшихся без попечения родителей, обучающихся в системе профессионального образования  получивших поддержку от числа обратившихся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049818"/>
                  </a:ext>
                </a:extLst>
              </a:tr>
              <a:tr h="985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Обеспечивающая подпрограмма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образовательных организаций,  охваченных  системой информационного – методического и организационного сопровождения реализации Программы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4786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08310"/>
              </p:ext>
            </p:extLst>
          </p:nvPr>
        </p:nvGraphicFramePr>
        <p:xfrm>
          <a:off x="323272" y="885395"/>
          <a:ext cx="8672946" cy="5663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0421">
                  <a:extLst>
                    <a:ext uri="{9D8B030D-6E8A-4147-A177-3AD203B41FA5}">
                      <a16:colId xmlns:a16="http://schemas.microsoft.com/office/drawing/2014/main" val="2724307864"/>
                    </a:ext>
                  </a:extLst>
                </a:gridCol>
                <a:gridCol w="2527606">
                  <a:extLst>
                    <a:ext uri="{9D8B030D-6E8A-4147-A177-3AD203B41FA5}">
                      <a16:colId xmlns:a16="http://schemas.microsoft.com/office/drawing/2014/main" val="999440016"/>
                    </a:ext>
                  </a:extLst>
                </a:gridCol>
                <a:gridCol w="705174">
                  <a:extLst>
                    <a:ext uri="{9D8B030D-6E8A-4147-A177-3AD203B41FA5}">
                      <a16:colId xmlns:a16="http://schemas.microsoft.com/office/drawing/2014/main" val="1748568805"/>
                    </a:ext>
                  </a:extLst>
                </a:gridCol>
                <a:gridCol w="931068">
                  <a:extLst>
                    <a:ext uri="{9D8B030D-6E8A-4147-A177-3AD203B41FA5}">
                      <a16:colId xmlns:a16="http://schemas.microsoft.com/office/drawing/2014/main" val="2129281874"/>
                    </a:ext>
                  </a:extLst>
                </a:gridCol>
                <a:gridCol w="819559">
                  <a:extLst>
                    <a:ext uri="{9D8B030D-6E8A-4147-A177-3AD203B41FA5}">
                      <a16:colId xmlns:a16="http://schemas.microsoft.com/office/drawing/2014/main" val="1734596548"/>
                    </a:ext>
                  </a:extLst>
                </a:gridCol>
                <a:gridCol w="752427">
                  <a:extLst>
                    <a:ext uri="{9D8B030D-6E8A-4147-A177-3AD203B41FA5}">
                      <a16:colId xmlns:a16="http://schemas.microsoft.com/office/drawing/2014/main" val="499285286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89535720"/>
                    </a:ext>
                  </a:extLst>
                </a:gridCol>
              </a:tblGrid>
              <a:tr h="749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82481"/>
                  </a:ext>
                </a:extLst>
              </a:tr>
              <a:tr h="749587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Социальная поддержка граждан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 и лиц, замещавшим  муниципальные должности, вышедших на пенсию, и получающих пенсию за выслугу лет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696004"/>
                  </a:ext>
                </a:extLst>
              </a:tr>
              <a:tr h="240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Активное долголетие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229883"/>
                  </a:ext>
                </a:extLst>
              </a:tr>
              <a:tr h="564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216114"/>
                  </a:ext>
                </a:extLst>
              </a:tr>
              <a:tr h="1119565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Доступная среда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020647"/>
                  </a:ext>
                </a:extLst>
              </a:tr>
              <a:tr h="1304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возраста, 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692769"/>
                  </a:ext>
                </a:extLst>
              </a:tr>
              <a:tr h="93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детей-инвалидов в возрасте от 5 до 18 лет, получающих дополнительное образование, в общей численности детей-инвалидов такого возраста, 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4937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83971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99540"/>
              </p:ext>
            </p:extLst>
          </p:nvPr>
        </p:nvGraphicFramePr>
        <p:xfrm>
          <a:off x="129311" y="817563"/>
          <a:ext cx="8783782" cy="5637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3061">
                  <a:extLst>
                    <a:ext uri="{9D8B030D-6E8A-4147-A177-3AD203B41FA5}">
                      <a16:colId xmlns:a16="http://schemas.microsoft.com/office/drawing/2014/main" val="1099383012"/>
                    </a:ext>
                  </a:extLst>
                </a:gridCol>
                <a:gridCol w="2599628">
                  <a:extLst>
                    <a:ext uri="{9D8B030D-6E8A-4147-A177-3AD203B41FA5}">
                      <a16:colId xmlns:a16="http://schemas.microsoft.com/office/drawing/2014/main" val="130336348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15879458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4205574148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69843091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032989440"/>
                    </a:ext>
                  </a:extLst>
                </a:gridCol>
                <a:gridCol w="960584">
                  <a:extLst>
                    <a:ext uri="{9D8B030D-6E8A-4147-A177-3AD203B41FA5}">
                      <a16:colId xmlns:a16="http://schemas.microsoft.com/office/drawing/2014/main" val="1673508282"/>
                    </a:ext>
                  </a:extLst>
                </a:gridCol>
              </a:tblGrid>
              <a:tr h="835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258616"/>
                  </a:ext>
                </a:extLst>
              </a:tr>
              <a:tr h="104150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Развитие системы отдыха и оздоровления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мероприятий по обеспечению организации отдыха детей в каникулярное время, включая мероприятия по обеспечению безопасности их жизни и здоровья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310165"/>
                  </a:ext>
                </a:extLst>
              </a:tr>
              <a:tr h="1454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детей, находящихся в трудной жизненной ситуации, охваченных отдыхом и оздоровлением, в общей численности детей в возрасте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7 до 15 лет, находящихся в трудной жизненной ситуации, подлежащих оздоровлению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19649"/>
                  </a:ext>
                </a:extLst>
              </a:tr>
              <a:tr h="835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792641"/>
                  </a:ext>
                </a:extLst>
              </a:tr>
              <a:tr h="14541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несовершеннолетних, в отношении которых прекращена индивидуальная профилактическая работа, которая проводилась органами и учреждениями системы профилактики городского округа Ступино,  по причине улучшения ситуации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71205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88067" name="Прямоугольник 2"/>
          <p:cNvSpPr>
            <a:spLocks noChangeArrowheads="1"/>
          </p:cNvSpPr>
          <p:nvPr/>
        </p:nvSpPr>
        <p:spPr bwMode="auto">
          <a:xfrm>
            <a:off x="0" y="497065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23782"/>
              </p:ext>
            </p:extLst>
          </p:nvPr>
        </p:nvGraphicFramePr>
        <p:xfrm>
          <a:off x="157018" y="823835"/>
          <a:ext cx="8829963" cy="5948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727">
                  <a:extLst>
                    <a:ext uri="{9D8B030D-6E8A-4147-A177-3AD203B41FA5}">
                      <a16:colId xmlns:a16="http://schemas.microsoft.com/office/drawing/2014/main" val="2782462520"/>
                    </a:ext>
                  </a:extLst>
                </a:gridCol>
                <a:gridCol w="3112655">
                  <a:extLst>
                    <a:ext uri="{9D8B030D-6E8A-4147-A177-3AD203B41FA5}">
                      <a16:colId xmlns:a16="http://schemas.microsoft.com/office/drawing/2014/main" val="38435997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24596403"/>
                    </a:ext>
                  </a:extLst>
                </a:gridCol>
                <a:gridCol w="923636">
                  <a:extLst>
                    <a:ext uri="{9D8B030D-6E8A-4147-A177-3AD203B41FA5}">
                      <a16:colId xmlns:a16="http://schemas.microsoft.com/office/drawing/2014/main" val="4138454154"/>
                    </a:ext>
                  </a:extLst>
                </a:gridCol>
                <a:gridCol w="923637">
                  <a:extLst>
                    <a:ext uri="{9D8B030D-6E8A-4147-A177-3AD203B41FA5}">
                      <a16:colId xmlns:a16="http://schemas.microsoft.com/office/drawing/2014/main" val="665442937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474614957"/>
                    </a:ext>
                  </a:extLst>
                </a:gridCol>
                <a:gridCol w="969817">
                  <a:extLst>
                    <a:ext uri="{9D8B030D-6E8A-4147-A177-3AD203B41FA5}">
                      <a16:colId xmlns:a16="http://schemas.microsoft.com/office/drawing/2014/main" val="3054784317"/>
                    </a:ext>
                  </a:extLst>
                </a:gridCol>
              </a:tblGrid>
              <a:tr h="455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756317"/>
                  </a:ext>
                </a:extLst>
              </a:tr>
              <a:tr h="64570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8. Развитие трудовых ресурсов и охраны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рабочих мест, на которых проведена специальная оценка условий труда, в общем количестве рабочих мест (по кругу организаций муниципальной собственности), процент (%)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99762"/>
                  </a:ext>
                </a:extLst>
              </a:tr>
              <a:tr h="218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регистрируемой безработицы,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360733"/>
                  </a:ext>
                </a:extLst>
              </a:tr>
              <a:tr h="436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организованных конференций, семинаров, совещаний по вопросам в области охраны труда, кадров, (штук)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56962"/>
                  </a:ext>
                </a:extLst>
              </a:tr>
              <a:tr h="436290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9. Развитие и поддержка социально ориентированных некоммерческих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 Количество СО НКО, которым оказана поддержка органами местного самоуправления,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978964"/>
                  </a:ext>
                </a:extLst>
              </a:tr>
              <a:tr h="759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расходов, направляемых на предоставление субсидий социально  ориентированным некоммерческим организациям, в общем объеме расходов бюджета муниципального образования Московской области на социальную сферу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631965"/>
                  </a:ext>
                </a:extLst>
              </a:tr>
              <a:tr h="645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социально  ориентированным некоммерческим организациям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796847"/>
                  </a:ext>
                </a:extLst>
              </a:tr>
              <a:tr h="802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органами местного самоуправления просветительских и просветительских мероприятий по вопросам деятельности социально ориентированных некоммерческих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75716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98307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"Спорт"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31094"/>
              </p:ext>
            </p:extLst>
          </p:nvPr>
        </p:nvGraphicFramePr>
        <p:xfrm>
          <a:off x="147784" y="817563"/>
          <a:ext cx="8839197" cy="5544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125">
                  <a:extLst>
                    <a:ext uri="{9D8B030D-6E8A-4147-A177-3AD203B41FA5}">
                      <a16:colId xmlns:a16="http://schemas.microsoft.com/office/drawing/2014/main" val="1562647732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2863844771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38399714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68253278"/>
                    </a:ext>
                  </a:extLst>
                </a:gridCol>
                <a:gridCol w="858981">
                  <a:extLst>
                    <a:ext uri="{9D8B030D-6E8A-4147-A177-3AD203B41FA5}">
                      <a16:colId xmlns:a16="http://schemas.microsoft.com/office/drawing/2014/main" val="3718218617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3846449277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2901012761"/>
                    </a:ext>
                  </a:extLst>
                </a:gridCol>
              </a:tblGrid>
              <a:tr h="433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невыполнения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253850"/>
                  </a:ext>
                </a:extLst>
              </a:tr>
              <a:tr h="515474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физической культуры и спорта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жителей муниципального образования  Московской области, систематически занимающихся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516236"/>
                  </a:ext>
                </a:extLst>
              </a:tr>
              <a:tr h="798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городском округе Ступино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866266"/>
                  </a:ext>
                </a:extLst>
              </a:tr>
              <a:tr h="415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353563"/>
                  </a:ext>
                </a:extLst>
              </a:tr>
              <a:tr h="615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23465"/>
                  </a:ext>
                </a:extLst>
              </a:tr>
              <a:tr h="415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830741"/>
                  </a:ext>
                </a:extLst>
              </a:tr>
              <a:tr h="831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Подготовка спортивного резерва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4" marR="8314" marT="831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64516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0595" name="Прямоугольник 2"/>
          <p:cNvSpPr>
            <a:spLocks noChangeArrowheads="1"/>
          </p:cNvSpPr>
          <p:nvPr/>
        </p:nvSpPr>
        <p:spPr bwMode="auto">
          <a:xfrm>
            <a:off x="0" y="49442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сельского хозяйства"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85736"/>
              </p:ext>
            </p:extLst>
          </p:nvPr>
        </p:nvGraphicFramePr>
        <p:xfrm>
          <a:off x="173181" y="1043378"/>
          <a:ext cx="8797638" cy="525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3470">
                  <a:extLst>
                    <a:ext uri="{9D8B030D-6E8A-4147-A177-3AD203B41FA5}">
                      <a16:colId xmlns:a16="http://schemas.microsoft.com/office/drawing/2014/main" val="3432711034"/>
                    </a:ext>
                  </a:extLst>
                </a:gridCol>
                <a:gridCol w="2177440">
                  <a:extLst>
                    <a:ext uri="{9D8B030D-6E8A-4147-A177-3AD203B41FA5}">
                      <a16:colId xmlns:a16="http://schemas.microsoft.com/office/drawing/2014/main" val="46756372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025343241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1741117861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4222099398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356013546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629178701"/>
                    </a:ext>
                  </a:extLst>
                </a:gridCol>
              </a:tblGrid>
              <a:tr h="403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217871"/>
                  </a:ext>
                </a:extLst>
              </a:tr>
              <a:tr h="29397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отраслей сельского хозяйства и перерабатывающей промышленности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зерна в хозяйствах всех категорий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тонн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26163"/>
                  </a:ext>
                </a:extLst>
              </a:tr>
              <a:tr h="293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Производство молока в хозяйствах всех категорий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тонн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652600"/>
                  </a:ext>
                </a:extLst>
              </a:tr>
              <a:tr h="765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Невыполнение связано со сложностями финансирования инвестиционных проектов ООО «Ступинская Нива» и ООО "Барилла Рус Продакшн"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79063"/>
                  </a:ext>
                </a:extLst>
              </a:tr>
              <a:tr h="502850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мелиорации земель сельскохозяйственного назначения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Вовлечение в оборот выбывших сельскохозяйственных угодий за счет проведения культуртехнических работ сельскохозяйственными товаропроизводителями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гектаров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071701"/>
                  </a:ext>
                </a:extLst>
              </a:tr>
              <a:tr h="70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сельхозтоваропроизводителям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2916,69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Выявлено, что часть земельных участков не пригодны для ведения сельскохозяйственного производства.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06379"/>
                  </a:ext>
                </a:extLst>
              </a:tr>
              <a:tr h="293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Площадь земель, обработанных от борщевика Сосновского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4987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0595" name="Прямоугольник 2"/>
          <p:cNvSpPr>
            <a:spLocks noChangeArrowheads="1"/>
          </p:cNvSpPr>
          <p:nvPr/>
        </p:nvSpPr>
        <p:spPr bwMode="auto">
          <a:xfrm>
            <a:off x="0" y="49442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сельского хозяйства"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12072"/>
              </p:ext>
            </p:extLst>
          </p:nvPr>
        </p:nvGraphicFramePr>
        <p:xfrm>
          <a:off x="198581" y="1003820"/>
          <a:ext cx="8705271" cy="4870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255">
                  <a:extLst>
                    <a:ext uri="{9D8B030D-6E8A-4147-A177-3AD203B41FA5}">
                      <a16:colId xmlns:a16="http://schemas.microsoft.com/office/drawing/2014/main" val="1915293574"/>
                    </a:ext>
                  </a:extLst>
                </a:gridCol>
                <a:gridCol w="2109405">
                  <a:extLst>
                    <a:ext uri="{9D8B030D-6E8A-4147-A177-3AD203B41FA5}">
                      <a16:colId xmlns:a16="http://schemas.microsoft.com/office/drawing/2014/main" val="4138132036"/>
                    </a:ext>
                  </a:extLst>
                </a:gridCol>
                <a:gridCol w="753995">
                  <a:extLst>
                    <a:ext uri="{9D8B030D-6E8A-4147-A177-3AD203B41FA5}">
                      <a16:colId xmlns:a16="http://schemas.microsoft.com/office/drawing/2014/main" val="656713556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69372212"/>
                    </a:ext>
                  </a:extLst>
                </a:gridCol>
                <a:gridCol w="1006764">
                  <a:extLst>
                    <a:ext uri="{9D8B030D-6E8A-4147-A177-3AD203B41FA5}">
                      <a16:colId xmlns:a16="http://schemas.microsoft.com/office/drawing/2014/main" val="1801256839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2567971765"/>
                    </a:ext>
                  </a:extLst>
                </a:gridCol>
                <a:gridCol w="1062180">
                  <a:extLst>
                    <a:ext uri="{9D8B030D-6E8A-4147-A177-3AD203B41FA5}">
                      <a16:colId xmlns:a16="http://schemas.microsoft.com/office/drawing/2014/main" val="1251333995"/>
                    </a:ext>
                  </a:extLst>
                </a:gridCol>
              </a:tblGrid>
              <a:tr h="1027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864826"/>
                  </a:ext>
                </a:extLst>
              </a:tr>
              <a:tr h="1281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Комплексное развитие сельских территорий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сельских населенных пунктов, обслуживаемых по доставке продовольственных и непродовольственных товаров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02697"/>
                  </a:ext>
                </a:extLst>
              </a:tr>
              <a:tr h="1535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Обеспечение эпизоотического и ветеринарно-санитарного благополучия и развития государственной ветеринарной службы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отловленных собак без владельцев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188721"/>
                  </a:ext>
                </a:extLst>
              </a:tr>
              <a:tr h="1027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7. Экспорт продукции агропромышленного комплекса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Объем экспорта продукции АПК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долларов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225390,27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82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754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45509579"/>
              </p:ext>
            </p:extLst>
          </p:nvPr>
        </p:nvGraphicFramePr>
        <p:xfrm>
          <a:off x="458052" y="-457200"/>
          <a:ext cx="11943498" cy="793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3" y="66675"/>
            <a:ext cx="716280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2643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"Экология и окружающая среда"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3237"/>
              </p:ext>
            </p:extLst>
          </p:nvPr>
        </p:nvGraphicFramePr>
        <p:xfrm>
          <a:off x="342898" y="800101"/>
          <a:ext cx="8616374" cy="5776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2229">
                  <a:extLst>
                    <a:ext uri="{9D8B030D-6E8A-4147-A177-3AD203B41FA5}">
                      <a16:colId xmlns:a16="http://schemas.microsoft.com/office/drawing/2014/main" val="4270582333"/>
                    </a:ext>
                  </a:extLst>
                </a:gridCol>
                <a:gridCol w="2373746">
                  <a:extLst>
                    <a:ext uri="{9D8B030D-6E8A-4147-A177-3AD203B41FA5}">
                      <a16:colId xmlns:a16="http://schemas.microsoft.com/office/drawing/2014/main" val="4149589372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300514501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3358719340"/>
                    </a:ext>
                  </a:extLst>
                </a:gridCol>
                <a:gridCol w="877455">
                  <a:extLst>
                    <a:ext uri="{9D8B030D-6E8A-4147-A177-3AD203B41FA5}">
                      <a16:colId xmlns:a16="http://schemas.microsoft.com/office/drawing/2014/main" val="650061945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2593737108"/>
                    </a:ext>
                  </a:extLst>
                </a:gridCol>
                <a:gridCol w="979054">
                  <a:extLst>
                    <a:ext uri="{9D8B030D-6E8A-4147-A177-3AD203B41FA5}">
                      <a16:colId xmlns:a16="http://schemas.microsoft.com/office/drawing/2014/main" val="2110727404"/>
                    </a:ext>
                  </a:extLst>
                </a:gridCol>
              </a:tblGrid>
              <a:tr h="770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807759"/>
                  </a:ext>
                </a:extLst>
              </a:tr>
              <a:tr h="580345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Охрана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184253"/>
                  </a:ext>
                </a:extLst>
              </a:tr>
              <a:tr h="389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экологических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883281"/>
                  </a:ext>
                </a:extLst>
              </a:tr>
              <a:tr h="1151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Развитие лесного хозяйства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отходов, в том числе бытового мусора, на лесных участках, не предоставленных гражданам и юридическим лицам в общем объеме обнаруженных отходов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906659"/>
                  </a:ext>
                </a:extLst>
              </a:tr>
              <a:tr h="77076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Региональная программа в области обращения с отходами, в том числе с твердыми коммунальными отходами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Ликвидировано несанкционированных свалок,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водовыпусков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нарушения в сфере экологии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578187"/>
                  </a:ext>
                </a:extLst>
              </a:tr>
              <a:tr h="1151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Численность населения, качество жизни которого улучшится в связи с ликвидацией и рекультивацией объектов накопленного вреда окружающей среде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72913"/>
                  </a:ext>
                </a:extLst>
              </a:tr>
              <a:tr h="961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восстановленных, в том числе рекультивированных земель подверженных негативному воздействию накопленного вреда окружающей среде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21426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6739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и обеспечение безопасности жизнедеятельности населения"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70910"/>
              </p:ext>
            </p:extLst>
          </p:nvPr>
        </p:nvGraphicFramePr>
        <p:xfrm>
          <a:off x="147783" y="554038"/>
          <a:ext cx="8653316" cy="6068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126">
                  <a:extLst>
                    <a:ext uri="{9D8B030D-6E8A-4147-A177-3AD203B41FA5}">
                      <a16:colId xmlns:a16="http://schemas.microsoft.com/office/drawing/2014/main" val="252461160"/>
                    </a:ext>
                  </a:extLst>
                </a:gridCol>
                <a:gridCol w="2733964">
                  <a:extLst>
                    <a:ext uri="{9D8B030D-6E8A-4147-A177-3AD203B41FA5}">
                      <a16:colId xmlns:a16="http://schemas.microsoft.com/office/drawing/2014/main" val="3792628809"/>
                    </a:ext>
                  </a:extLst>
                </a:gridCol>
                <a:gridCol w="791874">
                  <a:extLst>
                    <a:ext uri="{9D8B030D-6E8A-4147-A177-3AD203B41FA5}">
                      <a16:colId xmlns:a16="http://schemas.microsoft.com/office/drawing/2014/main" val="1804337507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4070983029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53111463"/>
                    </a:ext>
                  </a:extLst>
                </a:gridCol>
                <a:gridCol w="876307">
                  <a:extLst>
                    <a:ext uri="{9D8B030D-6E8A-4147-A177-3AD203B41FA5}">
                      <a16:colId xmlns:a16="http://schemas.microsoft.com/office/drawing/2014/main" val="768258341"/>
                    </a:ext>
                  </a:extLst>
                </a:gridCol>
                <a:gridCol w="1311556">
                  <a:extLst>
                    <a:ext uri="{9D8B030D-6E8A-4147-A177-3AD203B41FA5}">
                      <a16:colId xmlns:a16="http://schemas.microsoft.com/office/drawing/2014/main" val="2456349009"/>
                    </a:ext>
                  </a:extLst>
                </a:gridCol>
              </a:tblGrid>
              <a:tr h="710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114959"/>
                  </a:ext>
                </a:extLst>
              </a:tr>
              <a:tr h="359368">
                <a:tc rowSpan="8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Профилактика преступлений и иных правонарушений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кладбищ, соответствующих требованиям Регионального стандарта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753061"/>
                  </a:ext>
                </a:extLst>
              </a:tr>
              <a:tr h="71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 антитеррористической защищенности средствами безопасности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58805"/>
                  </a:ext>
                </a:extLst>
              </a:tr>
              <a:tr h="885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тысяч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ростом зарегистрированных преступлений в сфере незаконного оборота наркотиков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187601"/>
                  </a:ext>
                </a:extLst>
              </a:tr>
              <a:tr h="106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168540"/>
                  </a:ext>
                </a:extLst>
              </a:tr>
              <a:tr h="885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ростом зарегистрированных преступлений в сфере незаконного оборота наркотиков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673702"/>
                  </a:ext>
                </a:extLst>
              </a:tr>
              <a:tr h="534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от числа граждан принимающих участие в деятельности народных дружин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935468"/>
                  </a:ext>
                </a:extLst>
              </a:tr>
              <a:tr h="210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мест захоронения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939110"/>
                  </a:ext>
                </a:extLst>
              </a:tr>
              <a:tr h="71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53723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16739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и обеспечение безопасности жизнедеятельности населения"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23249"/>
              </p:ext>
            </p:extLst>
          </p:nvPr>
        </p:nvGraphicFramePr>
        <p:xfrm>
          <a:off x="189345" y="559812"/>
          <a:ext cx="8765309" cy="6184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410066862"/>
                    </a:ext>
                  </a:extLst>
                </a:gridCol>
                <a:gridCol w="2247989">
                  <a:extLst>
                    <a:ext uri="{9D8B030D-6E8A-4147-A177-3AD203B41FA5}">
                      <a16:colId xmlns:a16="http://schemas.microsoft.com/office/drawing/2014/main" val="4178690248"/>
                    </a:ext>
                  </a:extLst>
                </a:gridCol>
                <a:gridCol w="754202">
                  <a:extLst>
                    <a:ext uri="{9D8B030D-6E8A-4147-A177-3AD203B41FA5}">
                      <a16:colId xmlns:a16="http://schemas.microsoft.com/office/drawing/2014/main" val="2403888732"/>
                    </a:ext>
                  </a:extLst>
                </a:gridCol>
                <a:gridCol w="855377">
                  <a:extLst>
                    <a:ext uri="{9D8B030D-6E8A-4147-A177-3AD203B41FA5}">
                      <a16:colId xmlns:a16="http://schemas.microsoft.com/office/drawing/2014/main" val="463783392"/>
                    </a:ext>
                  </a:extLst>
                </a:gridCol>
                <a:gridCol w="855377">
                  <a:extLst>
                    <a:ext uri="{9D8B030D-6E8A-4147-A177-3AD203B41FA5}">
                      <a16:colId xmlns:a16="http://schemas.microsoft.com/office/drawing/2014/main" val="324289684"/>
                    </a:ext>
                  </a:extLst>
                </a:gridCol>
                <a:gridCol w="745006">
                  <a:extLst>
                    <a:ext uri="{9D8B030D-6E8A-4147-A177-3AD203B41FA5}">
                      <a16:colId xmlns:a16="http://schemas.microsoft.com/office/drawing/2014/main" val="1543325762"/>
                    </a:ext>
                  </a:extLst>
                </a:gridCol>
                <a:gridCol w="919758">
                  <a:extLst>
                    <a:ext uri="{9D8B030D-6E8A-4147-A177-3AD203B41FA5}">
                      <a16:colId xmlns:a16="http://schemas.microsoft.com/office/drawing/2014/main" val="2097087153"/>
                    </a:ext>
                  </a:extLst>
                </a:gridCol>
              </a:tblGrid>
              <a:tr h="64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331502"/>
                  </a:ext>
                </a:extLst>
              </a:tr>
              <a:tr h="81387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Степень готовности  муниципального звена Московской областной системы предупреждения и ликвидации чрезвычайным ситуациям к действиям по предназначению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575761"/>
                  </a:ext>
                </a:extLst>
              </a:tr>
              <a:tr h="975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Среднее временя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173090"/>
                  </a:ext>
                </a:extLst>
              </a:tr>
              <a:tr h="813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63998"/>
                  </a:ext>
                </a:extLst>
              </a:tr>
              <a:tr h="1136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Развитие и совершенствование систем оповещения и информирования населения муниципального образования  Московской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103133"/>
                  </a:ext>
                </a:extLst>
              </a:tr>
              <a:tr h="652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Обеспечение пожарной безопасности на территории муниципального образования Московской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Повышение степени пожарной защищенности городского округа, по отношению к базовому периоду 2019 года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19555"/>
                  </a:ext>
                </a:extLst>
              </a:tr>
              <a:tr h="652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Обеспечение мероприятий гражданской обороны на территории муниципального образования Московской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311415"/>
                  </a:ext>
                </a:extLst>
              </a:tr>
              <a:tr h="4914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6. Обеспечивающая подпрограмма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работников ЕДДС, получивших дополнительную выплату стимулирующего характера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0" marR="8040" marT="80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90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353691"/>
      </p:ext>
    </p:extLst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9890" y="2349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"Жилище"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05581"/>
              </p:ext>
            </p:extLst>
          </p:nvPr>
        </p:nvGraphicFramePr>
        <p:xfrm>
          <a:off x="175491" y="542888"/>
          <a:ext cx="8848435" cy="617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854">
                  <a:extLst>
                    <a:ext uri="{9D8B030D-6E8A-4147-A177-3AD203B41FA5}">
                      <a16:colId xmlns:a16="http://schemas.microsoft.com/office/drawing/2014/main" val="1690817303"/>
                    </a:ext>
                  </a:extLst>
                </a:gridCol>
                <a:gridCol w="3315855">
                  <a:extLst>
                    <a:ext uri="{9D8B030D-6E8A-4147-A177-3AD203B41FA5}">
                      <a16:colId xmlns:a16="http://schemas.microsoft.com/office/drawing/2014/main" val="124305371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0426690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53105794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466952430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476668841"/>
                    </a:ext>
                  </a:extLst>
                </a:gridCol>
                <a:gridCol w="1089890">
                  <a:extLst>
                    <a:ext uri="{9D8B030D-6E8A-4147-A177-3AD203B41FA5}">
                      <a16:colId xmlns:a16="http://schemas.microsoft.com/office/drawing/2014/main" val="1755320803"/>
                    </a:ext>
                  </a:extLst>
                </a:gridCol>
              </a:tblGrid>
              <a:tr h="402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85077"/>
                  </a:ext>
                </a:extLst>
              </a:tr>
              <a:tr h="1191650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Создание условий для жилищного строительства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- ИЖС) или садового дома установленным параметрам и допустимости размещения объекта ИЖС или садового дома на земельном участке, уведомление о соответствии (несоответствии) построенных или реконструируемых объектов ИЖС или садового дома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оказываемых услуг обусловлено уменьшением количества обращений за государственной услугой в связи с продлением «дачной амнистии»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364891"/>
                  </a:ext>
                </a:extLst>
              </a:tr>
              <a:tr h="402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239858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407815"/>
                  </a:ext>
                </a:extLst>
              </a:tr>
              <a:tr h="600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пострадавших граждан-соинвесторов, права которых обеспечены в отчетном году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498883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Обеспечение жильем молодых семей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молодых семей, получивших свидетельство о праве на получение социальной выплаты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826821"/>
                  </a:ext>
                </a:extLst>
              </a:tr>
              <a:tr h="895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8" marR="7708" marT="770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904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159153"/>
      </p:ext>
    </p:extLst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24931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инженерной инфраструктуры и энергоэффективности"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904063"/>
              </p:ext>
            </p:extLst>
          </p:nvPr>
        </p:nvGraphicFramePr>
        <p:xfrm>
          <a:off x="129309" y="800101"/>
          <a:ext cx="8885381" cy="5822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146">
                  <a:extLst>
                    <a:ext uri="{9D8B030D-6E8A-4147-A177-3AD203B41FA5}">
                      <a16:colId xmlns:a16="http://schemas.microsoft.com/office/drawing/2014/main" val="3500755372"/>
                    </a:ext>
                  </a:extLst>
                </a:gridCol>
                <a:gridCol w="2670188">
                  <a:extLst>
                    <a:ext uri="{9D8B030D-6E8A-4147-A177-3AD203B41FA5}">
                      <a16:colId xmlns:a16="http://schemas.microsoft.com/office/drawing/2014/main" val="3274843703"/>
                    </a:ext>
                  </a:extLst>
                </a:gridCol>
                <a:gridCol w="791049">
                  <a:extLst>
                    <a:ext uri="{9D8B030D-6E8A-4147-A177-3AD203B41FA5}">
                      <a16:colId xmlns:a16="http://schemas.microsoft.com/office/drawing/2014/main" val="3941637808"/>
                    </a:ext>
                  </a:extLst>
                </a:gridCol>
                <a:gridCol w="793835">
                  <a:extLst>
                    <a:ext uri="{9D8B030D-6E8A-4147-A177-3AD203B41FA5}">
                      <a16:colId xmlns:a16="http://schemas.microsoft.com/office/drawing/2014/main" val="3858604850"/>
                    </a:ext>
                  </a:extLst>
                </a:gridCol>
                <a:gridCol w="793835">
                  <a:extLst>
                    <a:ext uri="{9D8B030D-6E8A-4147-A177-3AD203B41FA5}">
                      <a16:colId xmlns:a16="http://schemas.microsoft.com/office/drawing/2014/main" val="1164227103"/>
                    </a:ext>
                  </a:extLst>
                </a:gridCol>
                <a:gridCol w="1036164">
                  <a:extLst>
                    <a:ext uri="{9D8B030D-6E8A-4147-A177-3AD203B41FA5}">
                      <a16:colId xmlns:a16="http://schemas.microsoft.com/office/drawing/2014/main" val="3814984922"/>
                    </a:ext>
                  </a:extLst>
                </a:gridCol>
                <a:gridCol w="1036164">
                  <a:extLst>
                    <a:ext uri="{9D8B030D-6E8A-4147-A177-3AD203B41FA5}">
                      <a16:colId xmlns:a16="http://schemas.microsoft.com/office/drawing/2014/main" val="1301642990"/>
                    </a:ext>
                  </a:extLst>
                </a:gridCol>
              </a:tblGrid>
              <a:tr h="752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430407"/>
                  </a:ext>
                </a:extLst>
              </a:tr>
              <a:tr h="5664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Чистая вода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вода. Обеспечение населения  качественной питьевой водой из систем централизованного водоснабжения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процент/человек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99,5/118710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99,98/118627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503475"/>
                  </a:ext>
                </a:extLst>
              </a:tr>
              <a:tr h="752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Системы водоотведения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сточных вод, очищенных до нормативных значений в общем объеме сточных вод, пропущенных через очистные сооружения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775768"/>
                  </a:ext>
                </a:extLst>
              </a:tr>
              <a:tr h="752182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Создание условий для обеспечения качественными коммунальными услугами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заемных средств организаций в общем объеме капитальных вложений в системы теплоснабжения, водоснабжения, водоотведения и очистки сточных вод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40037"/>
                  </a:ext>
                </a:extLst>
              </a:tr>
              <a:tr h="752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задолженности за потребленные топливно-энергетические ресурсы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 на тысячу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2773,77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69540"/>
                  </a:ext>
                </a:extLst>
              </a:tr>
              <a:tr h="1309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просроченной задолженности перед поставщиком электроэнергии с целью повышения эффективности работы предприятий, оказывающих услуги в сфере жилищно-коммунального хозяйства, в размере не менее суммы предоставленных иных межбюджетных трансфертов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401546"/>
                  </a:ext>
                </a:extLst>
              </a:tr>
              <a:tr h="93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91084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24931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инженерной инфраструктуры и энергоэффективности"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94645"/>
              </p:ext>
            </p:extLst>
          </p:nvPr>
        </p:nvGraphicFramePr>
        <p:xfrm>
          <a:off x="124691" y="714340"/>
          <a:ext cx="8816108" cy="5915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018">
                  <a:extLst>
                    <a:ext uri="{9D8B030D-6E8A-4147-A177-3AD203B41FA5}">
                      <a16:colId xmlns:a16="http://schemas.microsoft.com/office/drawing/2014/main" val="616582738"/>
                    </a:ext>
                  </a:extLst>
                </a:gridCol>
                <a:gridCol w="2429164">
                  <a:extLst>
                    <a:ext uri="{9D8B030D-6E8A-4147-A177-3AD203B41FA5}">
                      <a16:colId xmlns:a16="http://schemas.microsoft.com/office/drawing/2014/main" val="4200465006"/>
                    </a:ext>
                  </a:extLst>
                </a:gridCol>
                <a:gridCol w="820464">
                  <a:extLst>
                    <a:ext uri="{9D8B030D-6E8A-4147-A177-3AD203B41FA5}">
                      <a16:colId xmlns:a16="http://schemas.microsoft.com/office/drawing/2014/main" val="1645963322"/>
                    </a:ext>
                  </a:extLst>
                </a:gridCol>
                <a:gridCol w="888263">
                  <a:extLst>
                    <a:ext uri="{9D8B030D-6E8A-4147-A177-3AD203B41FA5}">
                      <a16:colId xmlns:a16="http://schemas.microsoft.com/office/drawing/2014/main" val="1840718919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3372246964"/>
                    </a:ext>
                  </a:extLst>
                </a:gridCol>
                <a:gridCol w="846896">
                  <a:extLst>
                    <a:ext uri="{9D8B030D-6E8A-4147-A177-3AD203B41FA5}">
                      <a16:colId xmlns:a16="http://schemas.microsoft.com/office/drawing/2014/main" val="3860378663"/>
                    </a:ext>
                  </a:extLst>
                </a:gridCol>
                <a:gridCol w="1028085">
                  <a:extLst>
                    <a:ext uri="{9D8B030D-6E8A-4147-A177-3AD203B41FA5}">
                      <a16:colId xmlns:a16="http://schemas.microsoft.com/office/drawing/2014/main" val="2423227863"/>
                    </a:ext>
                  </a:extLst>
                </a:gridCol>
              </a:tblGrid>
              <a:tr h="94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776885"/>
                  </a:ext>
                </a:extLst>
              </a:tr>
              <a:tr h="1406136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Энергосбережение и повышение энергетической эффективности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зданий, строений, сооружений муниципальной собственности, соответствующих нормальному уровню энергетической эффективности и выше (А, B, C, D).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851610"/>
                  </a:ext>
                </a:extLst>
              </a:tr>
              <a:tr h="1406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561374"/>
                  </a:ext>
                </a:extLst>
              </a:tr>
              <a:tr h="94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Бережливый учет - оснащенность многоквартирных домов общедомовыми приборами учета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161414"/>
                  </a:ext>
                </a:extLst>
              </a:tr>
              <a:tr h="708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многоквартирных домов с присвоенными классами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энергоэфективности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164869"/>
                  </a:ext>
                </a:extLst>
              </a:tr>
              <a:tr h="476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8. Обеспечивающая подпрограмма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возбужденных административных дел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9" marR="8469" marT="84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36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919465"/>
      </p:ext>
    </p:extLst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31075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52403"/>
              </p:ext>
            </p:extLst>
          </p:nvPr>
        </p:nvGraphicFramePr>
        <p:xfrm>
          <a:off x="110838" y="568325"/>
          <a:ext cx="8913087" cy="6091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762">
                  <a:extLst>
                    <a:ext uri="{9D8B030D-6E8A-4147-A177-3AD203B41FA5}">
                      <a16:colId xmlns:a16="http://schemas.microsoft.com/office/drawing/2014/main" val="466771815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57416542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921230646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3922259158"/>
                    </a:ext>
                  </a:extLst>
                </a:gridCol>
                <a:gridCol w="960582">
                  <a:extLst>
                    <a:ext uri="{9D8B030D-6E8A-4147-A177-3AD203B41FA5}">
                      <a16:colId xmlns:a16="http://schemas.microsoft.com/office/drawing/2014/main" val="2859479136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3243798113"/>
                    </a:ext>
                  </a:extLst>
                </a:gridCol>
                <a:gridCol w="1699489">
                  <a:extLst>
                    <a:ext uri="{9D8B030D-6E8A-4147-A177-3AD203B41FA5}">
                      <a16:colId xmlns:a16="http://schemas.microsoft.com/office/drawing/2014/main" val="1708352094"/>
                    </a:ext>
                  </a:extLst>
                </a:gridCol>
              </a:tblGrid>
              <a:tr h="859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306618"/>
                  </a:ext>
                </a:extLst>
              </a:tr>
              <a:tr h="1353839"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Инвестиции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Объем инвестиций, привлеченных в основной капитал (без учета бюджетных инвестиций), на душу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инвестиционной активности организаций округа, связано с нестабильной политической и финансово-экономической обстановкой.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162198"/>
                  </a:ext>
                </a:extLst>
              </a:tr>
              <a:tr h="777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854801"/>
                  </a:ext>
                </a:extLst>
              </a:tr>
              <a:tr h="813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к предыдущему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218567"/>
                  </a:ext>
                </a:extLst>
              </a:tr>
              <a:tr h="1206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инвестиционной активности организаций округа, связано с нестабильной политической и финансово-экономической обстановкой.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605"/>
                  </a:ext>
                </a:extLst>
              </a:tr>
              <a:tr h="64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работников организаций, не относящихся к субъектам малого предпринимательства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390064"/>
                  </a:ext>
                </a:extLst>
              </a:tr>
              <a:tr h="43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созданных рабочих мест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46325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33123" name="Прямоугольник 2"/>
          <p:cNvSpPr>
            <a:spLocks noChangeArrowheads="1"/>
          </p:cNvSpPr>
          <p:nvPr/>
        </p:nvSpPr>
        <p:spPr bwMode="auto">
          <a:xfrm>
            <a:off x="0" y="289807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31088"/>
              </p:ext>
            </p:extLst>
          </p:nvPr>
        </p:nvGraphicFramePr>
        <p:xfrm>
          <a:off x="157017" y="596194"/>
          <a:ext cx="8885382" cy="6118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4260">
                  <a:extLst>
                    <a:ext uri="{9D8B030D-6E8A-4147-A177-3AD203B41FA5}">
                      <a16:colId xmlns:a16="http://schemas.microsoft.com/office/drawing/2014/main" val="2365945908"/>
                    </a:ext>
                  </a:extLst>
                </a:gridCol>
                <a:gridCol w="2024260">
                  <a:extLst>
                    <a:ext uri="{9D8B030D-6E8A-4147-A177-3AD203B41FA5}">
                      <a16:colId xmlns:a16="http://schemas.microsoft.com/office/drawing/2014/main" val="1925699927"/>
                    </a:ext>
                  </a:extLst>
                </a:gridCol>
                <a:gridCol w="722224">
                  <a:extLst>
                    <a:ext uri="{9D8B030D-6E8A-4147-A177-3AD203B41FA5}">
                      <a16:colId xmlns:a16="http://schemas.microsoft.com/office/drawing/2014/main" val="1323621514"/>
                    </a:ext>
                  </a:extLst>
                </a:gridCol>
                <a:gridCol w="1140530">
                  <a:extLst>
                    <a:ext uri="{9D8B030D-6E8A-4147-A177-3AD203B41FA5}">
                      <a16:colId xmlns:a16="http://schemas.microsoft.com/office/drawing/2014/main" val="3205091197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val="2941253066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2686943597"/>
                    </a:ext>
                  </a:extLst>
                </a:gridCol>
                <a:gridCol w="1089890">
                  <a:extLst>
                    <a:ext uri="{9D8B030D-6E8A-4147-A177-3AD203B41FA5}">
                      <a16:colId xmlns:a16="http://schemas.microsoft.com/office/drawing/2014/main" val="1666331462"/>
                    </a:ext>
                  </a:extLst>
                </a:gridCol>
              </a:tblGrid>
              <a:tr h="699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2615"/>
                  </a:ext>
                </a:extLst>
              </a:tr>
              <a:tr h="871719">
                <a:tc rowSpan="8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конкуренции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закупок среди субъектов малого предпринимательства, социально ориентированных некоммерческих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341617"/>
                  </a:ext>
                </a:extLst>
              </a:tr>
              <a:tr h="699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стоимости контрактов, заключенных с единственным поставщиком по несостоявшимся закупкам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10796"/>
                  </a:ext>
                </a:extLst>
              </a:tr>
              <a:tr h="699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общей экономии денежных средств по результатам осуществления конкурентных закупок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31083"/>
                  </a:ext>
                </a:extLst>
              </a:tr>
              <a:tr h="52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Среднее количество участников состоявшихся закупок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480363"/>
                  </a:ext>
                </a:extLst>
              </a:tr>
              <a:tr h="871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530073"/>
                  </a:ext>
                </a:extLst>
              </a:tr>
              <a:tr h="871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общей экономии денежных средств по результатам определения поставщиков (подрядчиков, исполнителей)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043622"/>
                  </a:ext>
                </a:extLst>
              </a:tr>
              <a:tr h="526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несостоявшихся закупок от общего количества конкурентных закупок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829489"/>
                  </a:ext>
                </a:extLst>
              </a:tr>
              <a:tr h="353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обоснованных, частично обоснованных жалоб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3804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37219" name="Прямоугольник 2"/>
          <p:cNvSpPr>
            <a:spLocks noChangeArrowheads="1"/>
          </p:cNvSpPr>
          <p:nvPr/>
        </p:nvSpPr>
        <p:spPr bwMode="auto">
          <a:xfrm>
            <a:off x="0" y="334963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25703"/>
              </p:ext>
            </p:extLst>
          </p:nvPr>
        </p:nvGraphicFramePr>
        <p:xfrm>
          <a:off x="157019" y="668336"/>
          <a:ext cx="8811489" cy="5898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7426">
                  <a:extLst>
                    <a:ext uri="{9D8B030D-6E8A-4147-A177-3AD203B41FA5}">
                      <a16:colId xmlns:a16="http://schemas.microsoft.com/office/drawing/2014/main" val="3278439038"/>
                    </a:ext>
                  </a:extLst>
                </a:gridCol>
                <a:gridCol w="2730828">
                  <a:extLst>
                    <a:ext uri="{9D8B030D-6E8A-4147-A177-3AD203B41FA5}">
                      <a16:colId xmlns:a16="http://schemas.microsoft.com/office/drawing/2014/main" val="1391297723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2772855575"/>
                    </a:ext>
                  </a:extLst>
                </a:gridCol>
                <a:gridCol w="849745">
                  <a:extLst>
                    <a:ext uri="{9D8B030D-6E8A-4147-A177-3AD203B41FA5}">
                      <a16:colId xmlns:a16="http://schemas.microsoft.com/office/drawing/2014/main" val="597611481"/>
                    </a:ext>
                  </a:extLst>
                </a:gridCol>
                <a:gridCol w="849745">
                  <a:extLst>
                    <a:ext uri="{9D8B030D-6E8A-4147-A177-3AD203B41FA5}">
                      <a16:colId xmlns:a16="http://schemas.microsoft.com/office/drawing/2014/main" val="3801491545"/>
                    </a:ext>
                  </a:extLst>
                </a:gridCol>
                <a:gridCol w="738910">
                  <a:extLst>
                    <a:ext uri="{9D8B030D-6E8A-4147-A177-3AD203B41FA5}">
                      <a16:colId xmlns:a16="http://schemas.microsoft.com/office/drawing/2014/main" val="866935211"/>
                    </a:ext>
                  </a:extLst>
                </a:gridCol>
                <a:gridCol w="877453">
                  <a:extLst>
                    <a:ext uri="{9D8B030D-6E8A-4147-A177-3AD203B41FA5}">
                      <a16:colId xmlns:a16="http://schemas.microsoft.com/office/drawing/2014/main" val="2842354039"/>
                    </a:ext>
                  </a:extLst>
                </a:gridCol>
              </a:tblGrid>
              <a:tr h="81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177077"/>
                  </a:ext>
                </a:extLst>
              </a:tr>
              <a:tr h="1214100">
                <a:tc rowSpan="7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Развитие малого и среднего предпринимательства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857902"/>
                  </a:ext>
                </a:extLst>
              </a:tr>
              <a:tr h="611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Число субъектов малого и среднего предпринимательства в расчете на 10 тыс. человек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321973"/>
                  </a:ext>
                </a:extLst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вновь созданных субъектов малого и среднего бизнеса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262296"/>
                  </a:ext>
                </a:extLst>
              </a:tr>
              <a:tr h="81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граждан, зафиксировавших свой статус, с учетом введения налогового режима для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нарастающим итогом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47074"/>
                  </a:ext>
                </a:extLst>
              </a:tr>
              <a:tr h="81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627309"/>
                  </a:ext>
                </a:extLst>
              </a:tr>
              <a:tr h="81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предпринимательства, получивших государственную (муниципальную) поддержку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003845"/>
                  </a:ext>
                </a:extLst>
              </a:tr>
              <a:tr h="411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работников малых и средних предприятий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61135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37219" name="Прямоугольник 2"/>
          <p:cNvSpPr>
            <a:spLocks noChangeArrowheads="1"/>
          </p:cNvSpPr>
          <p:nvPr/>
        </p:nvSpPr>
        <p:spPr bwMode="auto">
          <a:xfrm>
            <a:off x="0" y="334963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45967"/>
              </p:ext>
            </p:extLst>
          </p:nvPr>
        </p:nvGraphicFramePr>
        <p:xfrm>
          <a:off x="175490" y="668338"/>
          <a:ext cx="8802254" cy="604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5322">
                  <a:extLst>
                    <a:ext uri="{9D8B030D-6E8A-4147-A177-3AD203B41FA5}">
                      <a16:colId xmlns:a16="http://schemas.microsoft.com/office/drawing/2014/main" val="987622256"/>
                    </a:ext>
                  </a:extLst>
                </a:gridCol>
                <a:gridCol w="2465079">
                  <a:extLst>
                    <a:ext uri="{9D8B030D-6E8A-4147-A177-3AD203B41FA5}">
                      <a16:colId xmlns:a16="http://schemas.microsoft.com/office/drawing/2014/main" val="3669145032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3016265002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86190978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569282410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4233947051"/>
                    </a:ext>
                  </a:extLst>
                </a:gridCol>
                <a:gridCol w="1034471">
                  <a:extLst>
                    <a:ext uri="{9D8B030D-6E8A-4147-A177-3AD203B41FA5}">
                      <a16:colId xmlns:a16="http://schemas.microsoft.com/office/drawing/2014/main" val="4129376166"/>
                    </a:ext>
                  </a:extLst>
                </a:gridCol>
              </a:tblGrid>
              <a:tr h="895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25004"/>
                  </a:ext>
                </a:extLst>
              </a:tr>
              <a:tr h="674197"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Развитие потребительского рынка и услуг на территории муниципального образования Московской области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Прирост площадей торговых объектов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02171"/>
                  </a:ext>
                </a:extLst>
              </a:tr>
              <a:tr h="674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Прирост посадочных мест на объектах общественного 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Посадочное место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426488"/>
                  </a:ext>
                </a:extLst>
              </a:tr>
              <a:tr h="1116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обращений по вопросу защиты прав потребителей от общего количества поступивших обращений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865445"/>
                  </a:ext>
                </a:extLst>
              </a:tr>
              <a:tr h="674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Прирост рабочих мест на объектах бытового обслуживания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645548"/>
                  </a:ext>
                </a:extLst>
              </a:tr>
              <a:tr h="895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Обеспеченность населения площадью торговых объектов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Квадратные метры на 1000 жителей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30028"/>
                  </a:ext>
                </a:extLst>
              </a:tr>
              <a:tr h="1116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ОДС, соответствующих требованиям, нормам и стандартам действующего законодательства, от общего количества ОДС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1" marR="8061" marT="80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71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59096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98700" y="996950"/>
            <a:ext cx="6743700" cy="8302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235305"/>
              </p:ext>
            </p:extLst>
          </p:nvPr>
        </p:nvGraphicFramePr>
        <p:xfrm>
          <a:off x="160338" y="2641600"/>
          <a:ext cx="8834436" cy="332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53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</a:p>
                  </a:txBody>
                  <a:tcPr marL="91445" marR="91445"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84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4" name="TextBox 1"/>
          <p:cNvSpPr txBox="1">
            <a:spLocks noChangeArrowheads="1"/>
          </p:cNvSpPr>
          <p:nvPr/>
        </p:nvSpPr>
        <p:spPr bwMode="auto">
          <a:xfrm>
            <a:off x="3154363" y="182563"/>
            <a:ext cx="485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solidFill>
                  <a:srgbClr val="262626"/>
                </a:solidFill>
                <a:effectLst>
                  <a:outerShdw blurRad="114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pic>
        <p:nvPicPr>
          <p:cNvPr id="25623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1463"/>
            <a:ext cx="1978025" cy="212248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43363" name="Прямоугольник 2"/>
          <p:cNvSpPr>
            <a:spLocks noChangeArrowheads="1"/>
          </p:cNvSpPr>
          <p:nvPr/>
        </p:nvSpPr>
        <p:spPr bwMode="auto">
          <a:xfrm>
            <a:off x="0" y="168275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"Управление имуществом и муниципальными финансами"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75879"/>
              </p:ext>
            </p:extLst>
          </p:nvPr>
        </p:nvGraphicFramePr>
        <p:xfrm>
          <a:off x="175492" y="489526"/>
          <a:ext cx="8848434" cy="6216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181">
                  <a:extLst>
                    <a:ext uri="{9D8B030D-6E8A-4147-A177-3AD203B41FA5}">
                      <a16:colId xmlns:a16="http://schemas.microsoft.com/office/drawing/2014/main" val="2896805977"/>
                    </a:ext>
                  </a:extLst>
                </a:gridCol>
                <a:gridCol w="3241963">
                  <a:extLst>
                    <a:ext uri="{9D8B030D-6E8A-4147-A177-3AD203B41FA5}">
                      <a16:colId xmlns:a16="http://schemas.microsoft.com/office/drawing/2014/main" val="1749091431"/>
                    </a:ext>
                  </a:extLst>
                </a:gridCol>
                <a:gridCol w="729673">
                  <a:extLst>
                    <a:ext uri="{9D8B030D-6E8A-4147-A177-3AD203B41FA5}">
                      <a16:colId xmlns:a16="http://schemas.microsoft.com/office/drawing/2014/main" val="1882689029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943276565"/>
                    </a:ext>
                  </a:extLst>
                </a:gridCol>
                <a:gridCol w="923637">
                  <a:extLst>
                    <a:ext uri="{9D8B030D-6E8A-4147-A177-3AD203B41FA5}">
                      <a16:colId xmlns:a16="http://schemas.microsoft.com/office/drawing/2014/main" val="3253730960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994228895"/>
                    </a:ext>
                  </a:extLst>
                </a:gridCol>
                <a:gridCol w="1339271">
                  <a:extLst>
                    <a:ext uri="{9D8B030D-6E8A-4147-A177-3AD203B41FA5}">
                      <a16:colId xmlns:a16="http://schemas.microsoft.com/office/drawing/2014/main" val="3391475481"/>
                    </a:ext>
                  </a:extLst>
                </a:gridCol>
              </a:tblGrid>
              <a:tr h="66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995"/>
                  </a:ext>
                </a:extLst>
              </a:tr>
              <a:tr h="199242">
                <a:tc rowSpan="7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имущественного комплекса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Проверка использования земель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023968"/>
                  </a:ext>
                </a:extLst>
              </a:tr>
              <a:tr h="502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объектов недвижимого имущества, поставленных на ГКУ </a:t>
                      </a:r>
                      <a:b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МЗК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947608"/>
                  </a:ext>
                </a:extLst>
              </a:tr>
              <a:tr h="199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Прирост земельного налога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20332"/>
                  </a:ext>
                </a:extLst>
              </a:tr>
              <a:tr h="997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показателя осуществляется  по закрытым торгам, которых в 2022г.  для СМП состоялось в количестве 3 (три).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195668"/>
                  </a:ext>
                </a:extLst>
              </a:tr>
              <a:tr h="116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значения показателя произошло из-за резкого роста задолженности по аренде в 4 квартале. Проводится работа по взысканию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64009"/>
                  </a:ext>
                </a:extLst>
              </a:tr>
              <a:tr h="502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4380"/>
                  </a:ext>
                </a:extLst>
              </a:tr>
              <a:tr h="1986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Предоставление земельных участков многодетным семьям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- отказ многодетных семей от предлагаемых земельных участков (количество оформленных земельных участков значительно превышает количество необеспеченных участками очередников)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7951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43363" name="Прямоугольник 2"/>
          <p:cNvSpPr>
            <a:spLocks noChangeArrowheads="1"/>
          </p:cNvSpPr>
          <p:nvPr/>
        </p:nvSpPr>
        <p:spPr bwMode="auto">
          <a:xfrm>
            <a:off x="0" y="168275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"Управление имуществом и муниципальными финансами"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75872"/>
              </p:ext>
            </p:extLst>
          </p:nvPr>
        </p:nvGraphicFramePr>
        <p:xfrm>
          <a:off x="203198" y="474660"/>
          <a:ext cx="8811493" cy="6249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2">
                  <a:extLst>
                    <a:ext uri="{9D8B030D-6E8A-4147-A177-3AD203B41FA5}">
                      <a16:colId xmlns:a16="http://schemas.microsoft.com/office/drawing/2014/main" val="3960244451"/>
                    </a:ext>
                  </a:extLst>
                </a:gridCol>
                <a:gridCol w="3029527">
                  <a:extLst>
                    <a:ext uri="{9D8B030D-6E8A-4147-A177-3AD203B41FA5}">
                      <a16:colId xmlns:a16="http://schemas.microsoft.com/office/drawing/2014/main" val="104247232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554391446"/>
                    </a:ext>
                  </a:extLst>
                </a:gridCol>
                <a:gridCol w="785091">
                  <a:extLst>
                    <a:ext uri="{9D8B030D-6E8A-4147-A177-3AD203B41FA5}">
                      <a16:colId xmlns:a16="http://schemas.microsoft.com/office/drawing/2014/main" val="2081433719"/>
                    </a:ext>
                  </a:extLst>
                </a:gridCol>
                <a:gridCol w="979055">
                  <a:extLst>
                    <a:ext uri="{9D8B030D-6E8A-4147-A177-3AD203B41FA5}">
                      <a16:colId xmlns:a16="http://schemas.microsoft.com/office/drawing/2014/main" val="2338326546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86130132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504322078"/>
                    </a:ext>
                  </a:extLst>
                </a:gridCol>
              </a:tblGrid>
              <a:tr h="696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564231"/>
                  </a:ext>
                </a:extLst>
              </a:tr>
              <a:tr h="190007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Совершенствование муниципальной службы Московской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сотрудников, занимающих должности не отнесенные к должностям муниципальной службы и осуществляющих техническое обеспечение деятельности администрации городского округа, прошедших обучение по программам дополнительного  про-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фессионального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образования, от числа сотрудников, занимающих должности не отнесенные к должностям муниципальной службы и осуществляющих техническое обеспечение деятельности администрации городского округа Ступино Московской области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49677"/>
                  </a:ext>
                </a:extLst>
              </a:tr>
              <a:tr h="696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дополнительного  профессионального образования, от числа муниципальных служащих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956606"/>
                  </a:ext>
                </a:extLst>
              </a:tr>
              <a:tr h="1040183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Управление муниципальными финансами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к годовому объему доходов бюджета городского округа Ступино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 50,0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2287"/>
                  </a:ext>
                </a:extLst>
              </a:tr>
              <a:tr h="524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городского округа Ступино по налоговым и неналоговым доходам к первоначально утвержденному уровню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608428"/>
                  </a:ext>
                </a:extLst>
              </a:tr>
              <a:tr h="524248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Обеспечивающая подпрограмма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выполненных мероприятий от общего количества мероприятий, предусмотренных планом противодействия коррупции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41353"/>
                  </a:ext>
                </a:extLst>
              </a:tr>
              <a:tr h="868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правовых актов, разработанных и приведенных в соответствие с федеральным законодательством и законодательство м Московской области по вопросам муниципальной службы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7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141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109944"/>
      </p:ext>
    </p:extLst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1555" name="Прямоугольник 2"/>
          <p:cNvSpPr>
            <a:spLocks noChangeArrowheads="1"/>
          </p:cNvSpPr>
          <p:nvPr/>
        </p:nvSpPr>
        <p:spPr bwMode="auto">
          <a:xfrm>
            <a:off x="0" y="27693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65486"/>
              </p:ext>
            </p:extLst>
          </p:nvPr>
        </p:nvGraphicFramePr>
        <p:xfrm>
          <a:off x="110836" y="800806"/>
          <a:ext cx="8913090" cy="5858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528">
                  <a:extLst>
                    <a:ext uri="{9D8B030D-6E8A-4147-A177-3AD203B41FA5}">
                      <a16:colId xmlns:a16="http://schemas.microsoft.com/office/drawing/2014/main" val="2337900813"/>
                    </a:ext>
                  </a:extLst>
                </a:gridCol>
                <a:gridCol w="2549236">
                  <a:extLst>
                    <a:ext uri="{9D8B030D-6E8A-4147-A177-3AD203B41FA5}">
                      <a16:colId xmlns:a16="http://schemas.microsoft.com/office/drawing/2014/main" val="2828042402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2867035517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589776798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230841598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993345404"/>
                    </a:ext>
                  </a:extLst>
                </a:gridCol>
                <a:gridCol w="1671781">
                  <a:extLst>
                    <a:ext uri="{9D8B030D-6E8A-4147-A177-3AD203B41FA5}">
                      <a16:colId xmlns:a16="http://schemas.microsoft.com/office/drawing/2014/main" val="3068342081"/>
                    </a:ext>
                  </a:extLst>
                </a:gridCol>
              </a:tblGrid>
              <a:tr h="653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60456"/>
                  </a:ext>
                </a:extLst>
              </a:tr>
              <a:tr h="330912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Информирование населения в средствах массовой информации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160,79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426544"/>
                  </a:ext>
                </a:extLst>
              </a:tr>
              <a:tr h="330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Уровень информированности населения в социальных сетях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636120"/>
                  </a:ext>
                </a:extLst>
              </a:tr>
              <a:tr h="1460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Наличие задолженности в муниципальный бюджет по платежам за установку и эксплуатацию рекламных конструкций (Вместо показателя "Снижение неналоговой задолженности в консолидированный бюджет Московской области (в части задолженности по платежам за установку и эксплуатацию рекламных конструкций"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2023 году будет продолжена работа по погашению дебиторской задолженности, за просроченные платежи будут выставлены пени.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384"/>
                  </a:ext>
                </a:extLst>
              </a:tr>
              <a:tr h="653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Мир и согласие. Новые возможности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по укреплению единства российской нации и этнокультурному развитию народов России в городском округе Ступино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007806"/>
                  </a:ext>
                </a:extLst>
              </a:tr>
              <a:tr h="24288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Эффективное местное самоуправление Московской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проектов, реализованных на основании заявок жителей в рамках применения практик инициативного бюджетирования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проект «Пошив танцевальной обуви для хореографического коллектива «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Ивушка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для МБУ ДО «ДДТ» городского округа Ступино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 инициативного бюджетирования не исполнен, оплачен из собственных средств, в связи с невозможностью приобретения товара (танцевальная обувь) по заранее запланированным ценам.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67547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1555" name="Прямоугольник 2"/>
          <p:cNvSpPr>
            <a:spLocks noChangeArrowheads="1"/>
          </p:cNvSpPr>
          <p:nvPr/>
        </p:nvSpPr>
        <p:spPr bwMode="auto">
          <a:xfrm>
            <a:off x="0" y="27693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34127"/>
              </p:ext>
            </p:extLst>
          </p:nvPr>
        </p:nvGraphicFramePr>
        <p:xfrm>
          <a:off x="147781" y="800806"/>
          <a:ext cx="8848438" cy="5904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892">
                  <a:extLst>
                    <a:ext uri="{9D8B030D-6E8A-4147-A177-3AD203B41FA5}">
                      <a16:colId xmlns:a16="http://schemas.microsoft.com/office/drawing/2014/main" val="2800208050"/>
                    </a:ext>
                  </a:extLst>
                </a:gridCol>
                <a:gridCol w="2918691">
                  <a:extLst>
                    <a:ext uri="{9D8B030D-6E8A-4147-A177-3AD203B41FA5}">
                      <a16:colId xmlns:a16="http://schemas.microsoft.com/office/drawing/2014/main" val="3303964811"/>
                    </a:ext>
                  </a:extLst>
                </a:gridCol>
                <a:gridCol w="858981">
                  <a:extLst>
                    <a:ext uri="{9D8B030D-6E8A-4147-A177-3AD203B41FA5}">
                      <a16:colId xmlns:a16="http://schemas.microsoft.com/office/drawing/2014/main" val="3632029559"/>
                    </a:ext>
                  </a:extLst>
                </a:gridCol>
                <a:gridCol w="942110">
                  <a:extLst>
                    <a:ext uri="{9D8B030D-6E8A-4147-A177-3AD203B41FA5}">
                      <a16:colId xmlns:a16="http://schemas.microsoft.com/office/drawing/2014/main" val="1234923299"/>
                    </a:ext>
                  </a:extLst>
                </a:gridCol>
                <a:gridCol w="822036">
                  <a:extLst>
                    <a:ext uri="{9D8B030D-6E8A-4147-A177-3AD203B41FA5}">
                      <a16:colId xmlns:a16="http://schemas.microsoft.com/office/drawing/2014/main" val="9026913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1128378641"/>
                    </a:ext>
                  </a:extLst>
                </a:gridCol>
                <a:gridCol w="960583">
                  <a:extLst>
                    <a:ext uri="{9D8B030D-6E8A-4147-A177-3AD203B41FA5}">
                      <a16:colId xmlns:a16="http://schemas.microsoft.com/office/drawing/2014/main" val="2863382450"/>
                    </a:ext>
                  </a:extLst>
                </a:gridCol>
              </a:tblGrid>
              <a:tr h="762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208513"/>
                  </a:ext>
                </a:extLst>
              </a:tr>
              <a:tr h="762788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Молодежь Подмосковья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принимающих участие в мероприятиях по гражданско-патриотическому, духовно- нравственному воспитанию, к общему числу молодых граждан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876420"/>
                  </a:ext>
                </a:extLst>
              </a:tr>
              <a:tr h="1516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Общая численность граждан Российской Федерации, вовлеченных центрами (сообществами, объединениями) поддержки добровольчества (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939819"/>
                  </a:ext>
                </a:extLst>
              </a:tr>
              <a:tr h="951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принявших участие в международных, межрегиональных и межмуниципальных молодежных мероприятиях, к общему числу молодых граждан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66713"/>
                  </a:ext>
                </a:extLst>
              </a:tr>
              <a:tr h="11396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Обеспечивающая подпрограмма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кандидатами в присяжные заседатели Ступинского городского суда Московской области, Московского областного суда, 2-го Западного окружного военного суда Московской области, Реутовского гарнизонного военного суда Московской области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376094"/>
                  </a:ext>
                </a:extLst>
              </a:tr>
              <a:tr h="385935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6. Развитие туризма в Московской области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согласованных туристских маршрутов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245643"/>
                  </a:ext>
                </a:extLst>
              </a:tr>
              <a:tr h="385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туристов, экскурсантов посетивших  городской округ Ступино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1" marR="8081" marT="80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948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814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5651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 функционирование дорожно-транспортного комплекса"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82606"/>
              </p:ext>
            </p:extLst>
          </p:nvPr>
        </p:nvGraphicFramePr>
        <p:xfrm>
          <a:off x="217052" y="771525"/>
          <a:ext cx="8751456" cy="5693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914">
                  <a:extLst>
                    <a:ext uri="{9D8B030D-6E8A-4147-A177-3AD203B41FA5}">
                      <a16:colId xmlns:a16="http://schemas.microsoft.com/office/drawing/2014/main" val="2929415161"/>
                    </a:ext>
                  </a:extLst>
                </a:gridCol>
                <a:gridCol w="2054914">
                  <a:extLst>
                    <a:ext uri="{9D8B030D-6E8A-4147-A177-3AD203B41FA5}">
                      <a16:colId xmlns:a16="http://schemas.microsoft.com/office/drawing/2014/main" val="1413416388"/>
                    </a:ext>
                  </a:extLst>
                </a:gridCol>
                <a:gridCol w="854720">
                  <a:extLst>
                    <a:ext uri="{9D8B030D-6E8A-4147-A177-3AD203B41FA5}">
                      <a16:colId xmlns:a16="http://schemas.microsoft.com/office/drawing/2014/main" val="2197290748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2632043631"/>
                    </a:ext>
                  </a:extLst>
                </a:gridCol>
                <a:gridCol w="877454">
                  <a:extLst>
                    <a:ext uri="{9D8B030D-6E8A-4147-A177-3AD203B41FA5}">
                      <a16:colId xmlns:a16="http://schemas.microsoft.com/office/drawing/2014/main" val="1900714687"/>
                    </a:ext>
                  </a:extLst>
                </a:gridCol>
                <a:gridCol w="785798">
                  <a:extLst>
                    <a:ext uri="{9D8B030D-6E8A-4147-A177-3AD203B41FA5}">
                      <a16:colId xmlns:a16="http://schemas.microsoft.com/office/drawing/2014/main" val="1840102496"/>
                    </a:ext>
                  </a:extLst>
                </a:gridCol>
                <a:gridCol w="1218492">
                  <a:extLst>
                    <a:ext uri="{9D8B030D-6E8A-4147-A177-3AD203B41FA5}">
                      <a16:colId xmlns:a16="http://schemas.microsoft.com/office/drawing/2014/main" val="3881506125"/>
                    </a:ext>
                  </a:extLst>
                </a:gridCol>
              </a:tblGrid>
              <a:tr h="876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599089"/>
                  </a:ext>
                </a:extLst>
              </a:tr>
              <a:tr h="1093358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Пассажирский транспорт общего пользования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344611"/>
                  </a:ext>
                </a:extLst>
              </a:tr>
              <a:tr h="443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Соблюдение расписания на автобусных маршрутах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104459"/>
                  </a:ext>
                </a:extLst>
              </a:tr>
              <a:tr h="876804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Дороги Подмосковья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Ремонт (капитальный ремонт) сети автомобильных дорог общего пользования местного значения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Километров на тысячу квадратных метров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4,332/30,3225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16,83/61,5878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19751"/>
                  </a:ext>
                </a:extLst>
              </a:tr>
              <a:tr h="660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машиномест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979928"/>
                  </a:ext>
                </a:extLst>
              </a:tr>
              <a:tr h="1743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погибших в дорожно-транспортных происшествиях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прохождением по территории округа федеральной трассы М-4 (7 случаев) и региональных дорог (11 случаев)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70427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7699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"Цифровое муниципальное образование"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56107"/>
              </p:ext>
            </p:extLst>
          </p:nvPr>
        </p:nvGraphicFramePr>
        <p:xfrm>
          <a:off x="147779" y="539750"/>
          <a:ext cx="8903856" cy="6124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057">
                  <a:extLst>
                    <a:ext uri="{9D8B030D-6E8A-4147-A177-3AD203B41FA5}">
                      <a16:colId xmlns:a16="http://schemas.microsoft.com/office/drawing/2014/main" val="1990325925"/>
                    </a:ext>
                  </a:extLst>
                </a:gridCol>
                <a:gridCol w="3435928">
                  <a:extLst>
                    <a:ext uri="{9D8B030D-6E8A-4147-A177-3AD203B41FA5}">
                      <a16:colId xmlns:a16="http://schemas.microsoft.com/office/drawing/2014/main" val="3190861717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865612633"/>
                    </a:ext>
                  </a:extLst>
                </a:gridCol>
                <a:gridCol w="849745">
                  <a:extLst>
                    <a:ext uri="{9D8B030D-6E8A-4147-A177-3AD203B41FA5}">
                      <a16:colId xmlns:a16="http://schemas.microsoft.com/office/drawing/2014/main" val="3063840736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1966908618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771211628"/>
                    </a:ext>
                  </a:extLst>
                </a:gridCol>
                <a:gridCol w="822035">
                  <a:extLst>
                    <a:ext uri="{9D8B030D-6E8A-4147-A177-3AD203B41FA5}">
                      <a16:colId xmlns:a16="http://schemas.microsoft.com/office/drawing/2014/main" val="3918918189"/>
                    </a:ext>
                  </a:extLst>
                </a:gridCol>
              </a:tblGrid>
              <a:tr h="455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3154648"/>
                  </a:ext>
                </a:extLst>
              </a:tr>
              <a:tr h="331580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500612"/>
                  </a:ext>
                </a:extLst>
              </a:tr>
              <a:tr h="436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Уровень удовлетворенности граждан качеством предоставления государственных и муниципальных услуг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2944169"/>
                  </a:ext>
                </a:extLst>
              </a:tr>
              <a:tr h="436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Среднее время ожидания в очереди  для получения государственных (муниципальных) услуг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735530"/>
                  </a:ext>
                </a:extLst>
              </a:tr>
              <a:tr h="540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057124"/>
                  </a:ext>
                </a:extLst>
              </a:tr>
              <a:tr h="837676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2672267"/>
                  </a:ext>
                </a:extLst>
              </a:tr>
              <a:tr h="1186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8053731"/>
                  </a:ext>
                </a:extLst>
              </a:tr>
              <a:tr h="540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86414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59747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"Цифровое муниципальное образование"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81007"/>
              </p:ext>
            </p:extLst>
          </p:nvPr>
        </p:nvGraphicFramePr>
        <p:xfrm>
          <a:off x="167332" y="539749"/>
          <a:ext cx="8847359" cy="6178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486">
                  <a:extLst>
                    <a:ext uri="{9D8B030D-6E8A-4147-A177-3AD203B41FA5}">
                      <a16:colId xmlns:a16="http://schemas.microsoft.com/office/drawing/2014/main" val="3652285815"/>
                    </a:ext>
                  </a:extLst>
                </a:gridCol>
                <a:gridCol w="3359606">
                  <a:extLst>
                    <a:ext uri="{9D8B030D-6E8A-4147-A177-3AD203B41FA5}">
                      <a16:colId xmlns:a16="http://schemas.microsoft.com/office/drawing/2014/main" val="784607265"/>
                    </a:ext>
                  </a:extLst>
                </a:gridCol>
                <a:gridCol w="833107">
                  <a:extLst>
                    <a:ext uri="{9D8B030D-6E8A-4147-A177-3AD203B41FA5}">
                      <a16:colId xmlns:a16="http://schemas.microsoft.com/office/drawing/2014/main" val="4274057451"/>
                    </a:ext>
                  </a:extLst>
                </a:gridCol>
                <a:gridCol w="836040">
                  <a:extLst>
                    <a:ext uri="{9D8B030D-6E8A-4147-A177-3AD203B41FA5}">
                      <a16:colId xmlns:a16="http://schemas.microsoft.com/office/drawing/2014/main" val="1852361493"/>
                    </a:ext>
                  </a:extLst>
                </a:gridCol>
                <a:gridCol w="836040">
                  <a:extLst>
                    <a:ext uri="{9D8B030D-6E8A-4147-A177-3AD203B41FA5}">
                      <a16:colId xmlns:a16="http://schemas.microsoft.com/office/drawing/2014/main" val="522665502"/>
                    </a:ext>
                  </a:extLst>
                </a:gridCol>
                <a:gridCol w="720734">
                  <a:extLst>
                    <a:ext uri="{9D8B030D-6E8A-4147-A177-3AD203B41FA5}">
                      <a16:colId xmlns:a16="http://schemas.microsoft.com/office/drawing/2014/main" val="1392096279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602150650"/>
                    </a:ext>
                  </a:extLst>
                </a:gridCol>
              </a:tblGrid>
              <a:tr h="118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5078"/>
                  </a:ext>
                </a:extLst>
              </a:tr>
              <a:tr h="645365">
                <a:tc rowSpan="7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056125"/>
                  </a:ext>
                </a:extLst>
              </a:tr>
              <a:tr h="668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49091"/>
                  </a:ext>
                </a:extLst>
              </a:tr>
              <a:tr h="852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004925"/>
                  </a:ext>
                </a:extLst>
              </a:tr>
              <a:tr h="1017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151078"/>
                  </a:ext>
                </a:extLst>
              </a:tr>
              <a:tr h="64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768623"/>
                  </a:ext>
                </a:extLst>
              </a:tr>
              <a:tr h="621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Отложенные решения – Доля отложенных решений от числа ответов, предоставленных на портале «Добродел» (два и более раз)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657732"/>
                  </a:ext>
                </a:extLst>
              </a:tr>
              <a:tr h="471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Ответь вовремя – Доля жалоб, поступивших на портал «Добродел», по которым нарушен срок подготовки ответа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9" marR="6179" marT="6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60679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61795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"Цифровое муниципальное образование"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79607"/>
              </p:ext>
            </p:extLst>
          </p:nvPr>
        </p:nvGraphicFramePr>
        <p:xfrm>
          <a:off x="175490" y="614754"/>
          <a:ext cx="8783782" cy="5887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8267">
                  <a:extLst>
                    <a:ext uri="{9D8B030D-6E8A-4147-A177-3AD203B41FA5}">
                      <a16:colId xmlns:a16="http://schemas.microsoft.com/office/drawing/2014/main" val="2622502121"/>
                    </a:ext>
                  </a:extLst>
                </a:gridCol>
                <a:gridCol w="2318267">
                  <a:extLst>
                    <a:ext uri="{9D8B030D-6E8A-4147-A177-3AD203B41FA5}">
                      <a16:colId xmlns:a16="http://schemas.microsoft.com/office/drawing/2014/main" val="902533392"/>
                    </a:ext>
                  </a:extLst>
                </a:gridCol>
                <a:gridCol w="827120">
                  <a:extLst>
                    <a:ext uri="{9D8B030D-6E8A-4147-A177-3AD203B41FA5}">
                      <a16:colId xmlns:a16="http://schemas.microsoft.com/office/drawing/2014/main" val="4238851367"/>
                    </a:ext>
                  </a:extLst>
                </a:gridCol>
                <a:gridCol w="830032">
                  <a:extLst>
                    <a:ext uri="{9D8B030D-6E8A-4147-A177-3AD203B41FA5}">
                      <a16:colId xmlns:a16="http://schemas.microsoft.com/office/drawing/2014/main" val="1745360839"/>
                    </a:ext>
                  </a:extLst>
                </a:gridCol>
                <a:gridCol w="830032">
                  <a:extLst>
                    <a:ext uri="{9D8B030D-6E8A-4147-A177-3AD203B41FA5}">
                      <a16:colId xmlns:a16="http://schemas.microsoft.com/office/drawing/2014/main" val="650223367"/>
                    </a:ext>
                  </a:extLst>
                </a:gridCol>
                <a:gridCol w="745665">
                  <a:extLst>
                    <a:ext uri="{9D8B030D-6E8A-4147-A177-3AD203B41FA5}">
                      <a16:colId xmlns:a16="http://schemas.microsoft.com/office/drawing/2014/main" val="1931093716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53714120"/>
                    </a:ext>
                  </a:extLst>
                </a:gridCol>
              </a:tblGrid>
              <a:tr h="719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185742"/>
                  </a:ext>
                </a:extLst>
              </a:tr>
              <a:tr h="2317695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городских населенных пунктах, – не менее 50 Мбит/с;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сельских населенных пунктах, – не менее 10 Мбит/с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521185"/>
                  </a:ext>
                </a:extLst>
              </a:tr>
              <a:tr h="2850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Доля 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79748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65891" name="Прямоугольник 2"/>
          <p:cNvSpPr>
            <a:spLocks noChangeArrowheads="1"/>
          </p:cNvSpPr>
          <p:nvPr/>
        </p:nvSpPr>
        <p:spPr bwMode="auto">
          <a:xfrm>
            <a:off x="0" y="4184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"Архитектура и градостроительство"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6739"/>
              </p:ext>
            </p:extLst>
          </p:nvPr>
        </p:nvGraphicFramePr>
        <p:xfrm>
          <a:off x="203201" y="607570"/>
          <a:ext cx="8719126" cy="605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3900">
                  <a:extLst>
                    <a:ext uri="{9D8B030D-6E8A-4147-A177-3AD203B41FA5}">
                      <a16:colId xmlns:a16="http://schemas.microsoft.com/office/drawing/2014/main" val="2947745235"/>
                    </a:ext>
                  </a:extLst>
                </a:gridCol>
                <a:gridCol w="2100099">
                  <a:extLst>
                    <a:ext uri="{9D8B030D-6E8A-4147-A177-3AD203B41FA5}">
                      <a16:colId xmlns:a16="http://schemas.microsoft.com/office/drawing/2014/main" val="3429744293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4137057608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val="1879291556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787876771"/>
                    </a:ext>
                  </a:extLst>
                </a:gridCol>
                <a:gridCol w="729673">
                  <a:extLst>
                    <a:ext uri="{9D8B030D-6E8A-4147-A177-3AD203B41FA5}">
                      <a16:colId xmlns:a16="http://schemas.microsoft.com/office/drawing/2014/main" val="4000288712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3873278219"/>
                    </a:ext>
                  </a:extLst>
                </a:gridCol>
              </a:tblGrid>
              <a:tr h="824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95962"/>
                  </a:ext>
                </a:extLst>
              </a:tr>
              <a:tr h="942098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Разработка Генерального плана развития городского округа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в актуальной версии генерального плана городского округа  (внесение изменений в генеральный план городского округа)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804698"/>
                  </a:ext>
                </a:extLst>
              </a:tr>
              <a:tr h="1124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831601"/>
                  </a:ext>
                </a:extLst>
              </a:tr>
              <a:tr h="1124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10952"/>
                  </a:ext>
                </a:extLst>
              </a:tr>
              <a:tr h="94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утвержденной карты планируемого размещения объектов местного значения муниципального образования Московской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093236"/>
                  </a:ext>
                </a:extLst>
              </a:tr>
              <a:tr h="10940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Реализация политики пространственного развития городского округа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0" marR="8010" marT="80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9928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67939" name="Прямоугольник 2"/>
          <p:cNvSpPr>
            <a:spLocks noChangeArrowheads="1"/>
          </p:cNvSpPr>
          <p:nvPr/>
        </p:nvSpPr>
        <p:spPr bwMode="auto">
          <a:xfrm>
            <a:off x="0" y="255589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"Формирование современной комфортной городской среды"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17079"/>
              </p:ext>
            </p:extLst>
          </p:nvPr>
        </p:nvGraphicFramePr>
        <p:xfrm>
          <a:off x="212436" y="715381"/>
          <a:ext cx="8811491" cy="6008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984">
                  <a:extLst>
                    <a:ext uri="{9D8B030D-6E8A-4147-A177-3AD203B41FA5}">
                      <a16:colId xmlns:a16="http://schemas.microsoft.com/office/drawing/2014/main" val="1634568813"/>
                    </a:ext>
                  </a:extLst>
                </a:gridCol>
                <a:gridCol w="3159433">
                  <a:extLst>
                    <a:ext uri="{9D8B030D-6E8A-4147-A177-3AD203B41FA5}">
                      <a16:colId xmlns:a16="http://schemas.microsoft.com/office/drawing/2014/main" val="135003018"/>
                    </a:ext>
                  </a:extLst>
                </a:gridCol>
                <a:gridCol w="871891">
                  <a:extLst>
                    <a:ext uri="{9D8B030D-6E8A-4147-A177-3AD203B41FA5}">
                      <a16:colId xmlns:a16="http://schemas.microsoft.com/office/drawing/2014/main" val="723813315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4176478918"/>
                    </a:ext>
                  </a:extLst>
                </a:gridCol>
                <a:gridCol w="759390">
                  <a:extLst>
                    <a:ext uri="{9D8B030D-6E8A-4147-A177-3AD203B41FA5}">
                      <a16:colId xmlns:a16="http://schemas.microsoft.com/office/drawing/2014/main" val="857849666"/>
                    </a:ext>
                  </a:extLst>
                </a:gridCol>
                <a:gridCol w="731263">
                  <a:extLst>
                    <a:ext uri="{9D8B030D-6E8A-4147-A177-3AD203B41FA5}">
                      <a16:colId xmlns:a16="http://schemas.microsoft.com/office/drawing/2014/main" val="3820273149"/>
                    </a:ext>
                  </a:extLst>
                </a:gridCol>
                <a:gridCol w="853140">
                  <a:extLst>
                    <a:ext uri="{9D8B030D-6E8A-4147-A177-3AD203B41FA5}">
                      <a16:colId xmlns:a16="http://schemas.microsoft.com/office/drawing/2014/main" val="582406101"/>
                    </a:ext>
                  </a:extLst>
                </a:gridCol>
              </a:tblGrid>
              <a:tr h="810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23917"/>
                  </a:ext>
                </a:extLst>
              </a:tr>
              <a:tr h="410274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Комфортная городская среда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благоустроенных общественных территорий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71420"/>
                  </a:ext>
                </a:extLst>
              </a:tr>
              <a:tr h="410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установленных детских, игровых площадок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843178"/>
                  </a:ext>
                </a:extLst>
              </a:tr>
              <a:tr h="610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объектов систем наружного освещения, в отношении которых реализованы мероприятия по устройству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638793"/>
                  </a:ext>
                </a:extLst>
              </a:tr>
              <a:tr h="610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объектов, в отношении которых реализованы мероприятия по устройству архитектурно-художественного освещения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008852"/>
                  </a:ext>
                </a:extLst>
              </a:tr>
              <a:tr h="512220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Благоустройство территорий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замененных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неэнергоэффективных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светильников наружного освещения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083022"/>
                  </a:ext>
                </a:extLst>
              </a:tr>
              <a:tr h="410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благоустроенных дворовых территорий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736282"/>
                  </a:ext>
                </a:extLst>
              </a:tr>
              <a:tr h="389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Содержание территорий общего пользования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54505"/>
                  </a:ext>
                </a:extLst>
              </a:tr>
              <a:tr h="635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благоустроенных с привлечением субсидии пешеходных коммуникаций с твердым (асфальтовым) покрытием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042557"/>
                  </a:ext>
                </a:extLst>
              </a:tr>
              <a:tr h="41027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Создание условий для обеспечения комфортного проживания жителей в многоквартирных домах Московской области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отремонтированных подъездов в МКД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44967"/>
                  </a:ext>
                </a:extLst>
              </a:tr>
              <a:tr h="800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МКД, в которых проведен капитальный ремонт в рамках региональной программы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6" marR="8196" marT="81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84334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31800" y="3287713"/>
            <a:ext cx="8458200" cy="23812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i="1"/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учреждений социальной сферы (образования, культуры, физкультуры и спорта и др.) и органов местного самоуправления;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476250" y="914400"/>
            <a:ext cx="84582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это средства, выплачиваемые из бюджета на реализацию расходных обязательств муниципального образования,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pic>
        <p:nvPicPr>
          <p:cNvPr id="20485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962650"/>
            <a:ext cx="803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938838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5981700"/>
            <a:ext cx="7461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981700"/>
            <a:ext cx="7953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5926138"/>
            <a:ext cx="8842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915025"/>
            <a:ext cx="10779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74083" name="Прямоугольник 2"/>
          <p:cNvSpPr>
            <a:spLocks noChangeArrowheads="1"/>
          </p:cNvSpPr>
          <p:nvPr/>
        </p:nvSpPr>
        <p:spPr bwMode="auto">
          <a:xfrm>
            <a:off x="0" y="215724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"Строительство объектов социальной инфраструктуры"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15386"/>
              </p:ext>
            </p:extLst>
          </p:nvPr>
        </p:nvGraphicFramePr>
        <p:xfrm>
          <a:off x="342897" y="626960"/>
          <a:ext cx="8662557" cy="5940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4739">
                  <a:extLst>
                    <a:ext uri="{9D8B030D-6E8A-4147-A177-3AD203B41FA5}">
                      <a16:colId xmlns:a16="http://schemas.microsoft.com/office/drawing/2014/main" val="3180079180"/>
                    </a:ext>
                  </a:extLst>
                </a:gridCol>
                <a:gridCol w="2216728">
                  <a:extLst>
                    <a:ext uri="{9D8B030D-6E8A-4147-A177-3AD203B41FA5}">
                      <a16:colId xmlns:a16="http://schemas.microsoft.com/office/drawing/2014/main" val="17436829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05456657"/>
                    </a:ext>
                  </a:extLst>
                </a:gridCol>
                <a:gridCol w="877454">
                  <a:extLst>
                    <a:ext uri="{9D8B030D-6E8A-4147-A177-3AD203B41FA5}">
                      <a16:colId xmlns:a16="http://schemas.microsoft.com/office/drawing/2014/main" val="4078714825"/>
                    </a:ext>
                  </a:extLst>
                </a:gridCol>
                <a:gridCol w="877455">
                  <a:extLst>
                    <a:ext uri="{9D8B030D-6E8A-4147-A177-3AD203B41FA5}">
                      <a16:colId xmlns:a16="http://schemas.microsoft.com/office/drawing/2014/main" val="812327908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136473518"/>
                    </a:ext>
                  </a:extLst>
                </a:gridCol>
                <a:gridCol w="932872">
                  <a:extLst>
                    <a:ext uri="{9D8B030D-6E8A-4147-A177-3AD203B41FA5}">
                      <a16:colId xmlns:a16="http://schemas.microsoft.com/office/drawing/2014/main" val="3184458271"/>
                    </a:ext>
                  </a:extLst>
                </a:gridCol>
              </a:tblGrid>
              <a:tr h="1225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35471"/>
                  </a:ext>
                </a:extLst>
              </a:tr>
              <a:tr h="1225369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Строительство (реконструкция) объектов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383079"/>
                  </a:ext>
                </a:extLst>
              </a:tr>
              <a:tr h="1225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введенных в эксплуатацию объектов дошкольного образования за счет бюджетных средств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190589"/>
                  </a:ext>
                </a:extLst>
              </a:tr>
              <a:tr h="1341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Количество введенных в эксплуатацию объектов общего образования не вошедших в состав мероприятий регионального проекта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084588"/>
                  </a:ext>
                </a:extLst>
              </a:tr>
              <a:tr h="9229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Строительство (реконструкция) объектов физической культуры и спорта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 Количество введенных в эксплуатацию муниципальных стадионов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15097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8619" y="22152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"Переселение граждан из аварийного жилищного фонда"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приоритетных показателях муниципальных программ за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52777"/>
              </p:ext>
            </p:extLst>
          </p:nvPr>
        </p:nvGraphicFramePr>
        <p:xfrm>
          <a:off x="258620" y="529505"/>
          <a:ext cx="8654474" cy="601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4139">
                  <a:extLst>
                    <a:ext uri="{9D8B030D-6E8A-4147-A177-3AD203B41FA5}">
                      <a16:colId xmlns:a16="http://schemas.microsoft.com/office/drawing/2014/main" val="1910002858"/>
                    </a:ext>
                  </a:extLst>
                </a:gridCol>
                <a:gridCol w="2195496">
                  <a:extLst>
                    <a:ext uri="{9D8B030D-6E8A-4147-A177-3AD203B41FA5}">
                      <a16:colId xmlns:a16="http://schemas.microsoft.com/office/drawing/2014/main" val="1312496889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356306754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410833642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714678446"/>
                    </a:ext>
                  </a:extLst>
                </a:gridCol>
                <a:gridCol w="803563">
                  <a:extLst>
                    <a:ext uri="{9D8B030D-6E8A-4147-A177-3AD203B41FA5}">
                      <a16:colId xmlns:a16="http://schemas.microsoft.com/office/drawing/2014/main" val="498192159"/>
                    </a:ext>
                  </a:extLst>
                </a:gridCol>
                <a:gridCol w="905167">
                  <a:extLst>
                    <a:ext uri="{9D8B030D-6E8A-4147-A177-3AD203B41FA5}">
                      <a16:colId xmlns:a16="http://schemas.microsoft.com/office/drawing/2014/main" val="2729826162"/>
                    </a:ext>
                  </a:extLst>
                </a:gridCol>
              </a:tblGrid>
              <a:tr h="1006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характеризующие достижение цели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на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неисполнения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095356"/>
                  </a:ext>
                </a:extLst>
              </a:tr>
              <a:tr h="119533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Обеспечение мероприятий по переселению граждан из аварийного жилищного фонда в Московской области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01.01.2017, расселенного по Подпрограмме 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55023"/>
                  </a:ext>
                </a:extLst>
              </a:tr>
              <a:tr h="1195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2.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504045"/>
                  </a:ext>
                </a:extLst>
              </a:tr>
              <a:tr h="119533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Обеспечение мероприятий по завершению адресной программы «Переселение граждан из аварийного жилищного фонда в Московской области»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21848"/>
                  </a:ext>
                </a:extLst>
              </a:tr>
              <a:tr h="1426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3.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6" marR="8726" marT="87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18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134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85717"/>
              </p:ext>
            </p:extLst>
          </p:nvPr>
        </p:nvGraphicFramePr>
        <p:xfrm>
          <a:off x="342900" y="927100"/>
          <a:ext cx="8458200" cy="542132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расходов по арендной плате за жилое помещение медицинским работникам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Меры социальной поддержки и их размеры установлены решением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Ступино от 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18.11.2021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621/64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постановлениями администрации городского округа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Ступино от 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19.01.2022г 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95-п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Компенсационные выплаты производятся по одному договору найма жилого помещения вне зависимости от количества лиц, проживающих по одному адресу ежемесячно  за жилое помещение в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размере 90% от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суммы арендной платы, предусмотренной договором найма, но не более 20 000,00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271,8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780"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расчета размера социальной выплаты установлен постановлением Правительства МО от 25.10.2016 N 790/39 "Об утверждении государственной программы Московской области "Жилище" на 2017-2027 годы".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109,1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72720"/>
              </p:ext>
            </p:extLst>
          </p:nvPr>
        </p:nvGraphicFramePr>
        <p:xfrm>
          <a:off x="457200" y="939800"/>
          <a:ext cx="8458200" cy="42418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5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постановлением Правительства Московской области от 13.02.2013 N 75/5 "О мерах по реализации Закона Московской области "О предоставлении полного государственного обеспечения и дополнительных гарантий по социальной поддержке детям-сиротам и детям, оставшимся без попечения родителей" благоустроенное жилое помещение специализированного жилищного фонда предоставляется однократно по договору найма специализированного жилого помещения детям-сиротам, достигшим возраста 18 лет, а детям-сиротам, которые приобрели полную дееспособность до достижения совершеннолетия, включенным в сводный список детей-сирот, которые подлежат обеспечению жилыми помещениями, в очередном финансовом году, формируемый ежегодно Министерством образования Московской области.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080,6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68397"/>
              </p:ext>
            </p:extLst>
          </p:nvPr>
        </p:nvGraphicFramePr>
        <p:xfrm>
          <a:off x="405442" y="1287463"/>
          <a:ext cx="8328983" cy="46799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6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оплату жилого помещения и коммунальных услуг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определения размера субсидии установлен Постановлением Правительства РФ от 14.12.2005 N 761 «О предоставлении субсидий на оплату жилого помещения и коммунальных услуг».</a:t>
                      </a:r>
                    </a:p>
                    <a:p>
                      <a:pPr marL="17780" marR="0" lvl="0" indent="32512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780" marR="0" lvl="0" indent="32512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предоставляются гражданам в случае, если их расходы на оплату жилого помещения и коммунальных услуг, рассчитанные исходя из размера региональных стандартов нормативной площади жилого помещения, используемой для расчета субсидий, и размера региональных стандартов стоимости жилищно-коммунальных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семьи. При этом для семей со среднедушевым доходом ниже установленного прожиточного минимума максимально допустимая доля расходов уменьшается в соответствии с поправочным коэффициентом, равным отношению среднедушевого дохода семьи к прожиточному минимуму.</a:t>
                      </a:r>
                    </a:p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05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718,8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28" marR="56628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ChangeArrowheads="1"/>
          </p:cNvSpPr>
          <p:nvPr/>
        </p:nvSpPr>
        <p:spPr bwMode="auto">
          <a:xfrm>
            <a:off x="0" y="1725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00771"/>
              </p:ext>
            </p:extLst>
          </p:nvPr>
        </p:nvGraphicFramePr>
        <p:xfrm>
          <a:off x="409575" y="725278"/>
          <a:ext cx="8324850" cy="60799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0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6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установлены постановлением Правительства Московской области от 26.05.2014г № 378/17: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процентов от среднего размера родительской платы, установленного настоящим постановлением, - на первого ребенка в семье;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процентов от среднего размера родительской платы, установленного настоящим постановлением, - на второго ребенка в семье;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процентов от среднего размера родительской платы, установленного настоящим постановлением, - на третьего ребенка и последующих детей в семье.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194,4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50" b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717</a:t>
                      </a:r>
                      <a:endParaRPr lang="ru-RU" sz="105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проезд к месту учебы и обратно отдельным категориям обучающихся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 и порядок предоставления социальных выплат установлены </a:t>
                      </a:r>
                      <a:r>
                        <a:rPr lang="ru-RU" sz="105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Московской области от 29.11.2016 N 883/43  «Об утверждении Порядка предоставления компенсационных выплат на проезд к месту учебы и обратно отдельным категориям обучающихся»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 и порядок предоставления социальных выплат установлены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ешением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Ступино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18.02.2021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519/54 «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утверждении Порядка организации бесплатного горячего питания отдельных категорий обучающихся в муниципальных общеобразовательных учреждениях городского округа Ступино Московской области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021,8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11 719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6739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разделам и подразделам классификации расходов бюджетов 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0246"/>
              </p:ext>
            </p:extLst>
          </p:nvPr>
        </p:nvGraphicFramePr>
        <p:xfrm>
          <a:off x="267854" y="734579"/>
          <a:ext cx="8608291" cy="594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50">
                  <a:extLst>
                    <a:ext uri="{9D8B030D-6E8A-4147-A177-3AD203B41FA5}">
                      <a16:colId xmlns:a16="http://schemas.microsoft.com/office/drawing/2014/main" val="1491276140"/>
                    </a:ext>
                  </a:extLst>
                </a:gridCol>
                <a:gridCol w="4770563">
                  <a:extLst>
                    <a:ext uri="{9D8B030D-6E8A-4147-A177-3AD203B41FA5}">
                      <a16:colId xmlns:a16="http://schemas.microsoft.com/office/drawing/2014/main" val="4090260695"/>
                    </a:ext>
                  </a:extLst>
                </a:gridCol>
                <a:gridCol w="582380">
                  <a:extLst>
                    <a:ext uri="{9D8B030D-6E8A-4147-A177-3AD203B41FA5}">
                      <a16:colId xmlns:a16="http://schemas.microsoft.com/office/drawing/2014/main" val="374741192"/>
                    </a:ext>
                  </a:extLst>
                </a:gridCol>
                <a:gridCol w="1127587">
                  <a:extLst>
                    <a:ext uri="{9D8B030D-6E8A-4147-A177-3AD203B41FA5}">
                      <a16:colId xmlns:a16="http://schemas.microsoft.com/office/drawing/2014/main" val="3564338534"/>
                    </a:ext>
                  </a:extLst>
                </a:gridCol>
                <a:gridCol w="1152371">
                  <a:extLst>
                    <a:ext uri="{9D8B030D-6E8A-4147-A177-3AD203B41FA5}">
                      <a16:colId xmlns:a16="http://schemas.microsoft.com/office/drawing/2014/main" val="3746738706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1190244340"/>
                    </a:ext>
                  </a:extLst>
                </a:gridCol>
              </a:tblGrid>
              <a:tr h="4441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886603"/>
                  </a:ext>
                </a:extLst>
              </a:tr>
              <a:tr h="1991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1 069 688,2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958 688,7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772721"/>
                  </a:ext>
                </a:extLst>
              </a:tr>
              <a:tr h="388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609032"/>
                  </a:ext>
                </a:extLst>
              </a:tr>
              <a:tr h="57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43006"/>
                  </a:ext>
                </a:extLst>
              </a:tr>
              <a:tr h="57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336 672,6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326 319,0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637692"/>
                  </a:ext>
                </a:extLst>
              </a:tr>
              <a:tr h="388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38 982,6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620041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14 936,0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81431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059588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662 712,1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566 404,4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301659"/>
                  </a:ext>
                </a:extLst>
              </a:tr>
              <a:tr h="1991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721260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905629"/>
                  </a:ext>
                </a:extLst>
              </a:tr>
              <a:tr h="1991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92 135,2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81 496,8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3012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497807"/>
                  </a:ext>
                </a:extLst>
              </a:tr>
              <a:tr h="388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66 640,7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64 450,9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948508"/>
                  </a:ext>
                </a:extLst>
              </a:tr>
              <a:tr h="388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24 965,8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16 517,1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337756"/>
                  </a:ext>
                </a:extLst>
              </a:tr>
              <a:tr h="1991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554 710,0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518 195,2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837262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3 155,4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140928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75 398,8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57008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461 082,8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426 446,7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091010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10 939,0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10 473,1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36571"/>
                  </a:ext>
                </a:extLst>
              </a:tr>
              <a:tr h="199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3 327,3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364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484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разделам и подразделам классификации расходов бюджетов 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11972"/>
              </p:ext>
            </p:extLst>
          </p:nvPr>
        </p:nvGraphicFramePr>
        <p:xfrm>
          <a:off x="267854" y="725341"/>
          <a:ext cx="8608291" cy="5943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74">
                  <a:extLst>
                    <a:ext uri="{9D8B030D-6E8A-4147-A177-3AD203B41FA5}">
                      <a16:colId xmlns:a16="http://schemas.microsoft.com/office/drawing/2014/main" val="2018208066"/>
                    </a:ext>
                  </a:extLst>
                </a:gridCol>
                <a:gridCol w="4770494">
                  <a:extLst>
                    <a:ext uri="{9D8B030D-6E8A-4147-A177-3AD203B41FA5}">
                      <a16:colId xmlns:a16="http://schemas.microsoft.com/office/drawing/2014/main" val="1669832821"/>
                    </a:ext>
                  </a:extLst>
                </a:gridCol>
                <a:gridCol w="582371">
                  <a:extLst>
                    <a:ext uri="{9D8B030D-6E8A-4147-A177-3AD203B41FA5}">
                      <a16:colId xmlns:a16="http://schemas.microsoft.com/office/drawing/2014/main" val="1011168889"/>
                    </a:ext>
                  </a:extLst>
                </a:gridCol>
                <a:gridCol w="1127571">
                  <a:extLst>
                    <a:ext uri="{9D8B030D-6E8A-4147-A177-3AD203B41FA5}">
                      <a16:colId xmlns:a16="http://schemas.microsoft.com/office/drawing/2014/main" val="3434500577"/>
                    </a:ext>
                  </a:extLst>
                </a:gridCol>
                <a:gridCol w="1152354">
                  <a:extLst>
                    <a:ext uri="{9D8B030D-6E8A-4147-A177-3AD203B41FA5}">
                      <a16:colId xmlns:a16="http://schemas.microsoft.com/office/drawing/2014/main" val="25148206"/>
                    </a:ext>
                  </a:extLst>
                </a:gridCol>
                <a:gridCol w="916927">
                  <a:extLst>
                    <a:ext uri="{9D8B030D-6E8A-4147-A177-3AD203B41FA5}">
                      <a16:colId xmlns:a16="http://schemas.microsoft.com/office/drawing/2014/main" val="2407947041"/>
                    </a:ext>
                  </a:extLst>
                </a:gridCol>
              </a:tblGrid>
              <a:tr h="4687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042299"/>
                  </a:ext>
                </a:extLst>
              </a:tr>
              <a:tr h="210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2 051 870,7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1 822 322,1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056342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415 762,6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262 583,4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87464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230 331,8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193 662,1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951544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1 405 776,3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1 366 076,6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27728"/>
                  </a:ext>
                </a:extLst>
              </a:tr>
              <a:tr h="210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97 459,4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847912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97 459,4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062989"/>
                  </a:ext>
                </a:extLst>
              </a:tr>
              <a:tr h="210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4 716 578,8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4 571 124,3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560221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1 626 634,0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1 619 377,5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323596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2 612 408,7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2 480 133,6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446043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323 247,0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320 295,0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016448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100 374,8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99 378,5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021235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53 914,3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51 939,6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407204"/>
                  </a:ext>
                </a:extLst>
              </a:tr>
              <a:tr h="210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449 874,7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446 744,3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03157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449 874,7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446 744,3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059909"/>
                  </a:ext>
                </a:extLst>
              </a:tr>
              <a:tr h="210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348630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84652"/>
                  </a:ext>
                </a:extLst>
              </a:tr>
              <a:tr h="210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149 259,2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142 793,0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74982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17 165,0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17 061,0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689675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26 080,0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26 067,8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295707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106 014,2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99 664,2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890811"/>
                  </a:ext>
                </a:extLst>
              </a:tr>
              <a:tr h="210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354 488,5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352 969,9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328009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354 488,5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352 969,9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542096"/>
                  </a:ext>
                </a:extLst>
              </a:tr>
              <a:tr h="2109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015142"/>
                  </a:ext>
                </a:extLst>
              </a:tr>
              <a:tr h="411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83" marR="9283" marT="928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407167"/>
                  </a:ext>
                </a:extLst>
              </a:tr>
              <a:tr h="2109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9 548 484,4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8 999 531,5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83" marR="9283" marT="9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68676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7538"/>
            <a:ext cx="9144000" cy="585788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об общественно значимых проектах,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реализуемых на территории городского округа Ступино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87799"/>
              </p:ext>
            </p:extLst>
          </p:nvPr>
        </p:nvGraphicFramePr>
        <p:xfrm>
          <a:off x="233362" y="673326"/>
          <a:ext cx="8677275" cy="58179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5485">
                  <a:extLst>
                    <a:ext uri="{9D8B030D-6E8A-4147-A177-3AD203B41FA5}">
                      <a16:colId xmlns:a16="http://schemas.microsoft.com/office/drawing/2014/main" val="130117637"/>
                    </a:ext>
                  </a:extLst>
                </a:gridCol>
                <a:gridCol w="970375">
                  <a:extLst>
                    <a:ext uri="{9D8B030D-6E8A-4147-A177-3AD203B41FA5}">
                      <a16:colId xmlns:a16="http://schemas.microsoft.com/office/drawing/2014/main" val="1786820142"/>
                    </a:ext>
                  </a:extLst>
                </a:gridCol>
                <a:gridCol w="897335">
                  <a:extLst>
                    <a:ext uri="{9D8B030D-6E8A-4147-A177-3AD203B41FA5}">
                      <a16:colId xmlns:a16="http://schemas.microsoft.com/office/drawing/2014/main" val="3765295463"/>
                    </a:ext>
                  </a:extLst>
                </a:gridCol>
                <a:gridCol w="950228">
                  <a:extLst>
                    <a:ext uri="{9D8B030D-6E8A-4147-A177-3AD203B41FA5}">
                      <a16:colId xmlns:a16="http://schemas.microsoft.com/office/drawing/2014/main" val="1286886421"/>
                    </a:ext>
                  </a:extLst>
                </a:gridCol>
                <a:gridCol w="1406926">
                  <a:extLst>
                    <a:ext uri="{9D8B030D-6E8A-4147-A177-3AD203B41FA5}">
                      <a16:colId xmlns:a16="http://schemas.microsoft.com/office/drawing/2014/main" val="3585652792"/>
                    </a:ext>
                  </a:extLst>
                </a:gridCol>
                <a:gridCol w="1406926">
                  <a:extLst>
                    <a:ext uri="{9D8B030D-6E8A-4147-A177-3AD203B41FA5}">
                      <a16:colId xmlns:a16="http://schemas.microsoft.com/office/drawing/2014/main" val="2426744546"/>
                    </a:ext>
                  </a:extLst>
                </a:gridCol>
              </a:tblGrid>
              <a:tr h="6130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назначение на 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плановых назначений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 в эксплуатацию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проекта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80364"/>
                  </a:ext>
                </a:extLst>
              </a:tr>
              <a:tr h="6596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детского сада на 250 мест по адресу: Московская область,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Ступино,мкр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Дубки, ул.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389,5</a:t>
                      </a:r>
                      <a:endParaRPr lang="ru-RU" sz="11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389 389,5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эксплуатацию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за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бюджетных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6095"/>
                  </a:ext>
                </a:extLst>
              </a:tr>
              <a:tr h="6596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550 мест к зданию СОШ по адресу: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с.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Верзилово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Новое Ступино, ул. Школьная,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78 391,1</a:t>
                      </a:r>
                      <a:endParaRPr lang="ru-RU" sz="11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78 391,1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эксплуатацию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объектов общего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40216"/>
                  </a:ext>
                </a:extLst>
              </a:tr>
              <a:tr h="1061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школы на 550 мест по адресу: Московская область, Ступинский район,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Ступино, квартал «Надежда»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169 831,0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110 879,1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эксплуатацию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объектов общего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71721"/>
                  </a:ext>
                </a:extLst>
              </a:tr>
              <a:tr h="659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школы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825 мест по адресу: Московская область, г. Ступино, 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«Юго-Западный»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563 567,7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эксплуатацию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объектов общего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02688"/>
                  </a:ext>
                </a:extLst>
              </a:tr>
              <a:tr h="659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еконструкция стадиона «Металлург» г. Ступино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эксплуатацию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стадионов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6237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5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stupinoadm.ru/export/sites/stupinoadm/news/.galleries/images/admin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550" y="525463"/>
            <a:ext cx="3644900" cy="247173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2600" y="3120539"/>
            <a:ext cx="8178800" cy="3708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38100" dir="18900000" algn="bl" rotWithShape="0">
              <a:prstClr val="black">
                <a:alpha val="5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Финансовое управление администрации городского округа Ступино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142800, Московская область, г. Ступино, ул. Андропова, д.43а/2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Телефон: 8(496) 644-13-57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Адрес электронной почты: 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stup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_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fu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@</a:t>
            </a:r>
            <a:r>
              <a:rPr lang="en-US" sz="1400" u="sng" dirty="0">
                <a:latin typeface="Arial" charset="0"/>
                <a:cs typeface="Arial" charset="0"/>
                <a:hlinkClick r:id="rId4"/>
              </a:rPr>
              <a:t>mail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.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ru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 Время работы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Понедельник – четверг  с 9-00 до 18-00;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Пятница с  9-00 до 17-00;</a:t>
            </a:r>
            <a:br>
              <a:rPr lang="ru-RU" sz="1400" dirty="0">
                <a:latin typeface="Arial" charset="0"/>
                <a:cs typeface="Arial" charset="0"/>
              </a:rPr>
            </a:br>
            <a:r>
              <a:rPr lang="ru-RU" sz="1400" dirty="0">
                <a:latin typeface="Arial" charset="0"/>
                <a:cs typeface="Arial" charset="0"/>
              </a:rPr>
              <a:t>Перерыв с 13-00 до 13-45; </a:t>
            </a:r>
            <a:br>
              <a:rPr lang="ru-RU" sz="1400" dirty="0">
                <a:latin typeface="Arial" charset="0"/>
                <a:cs typeface="Arial" charset="0"/>
              </a:rPr>
            </a:br>
            <a:r>
              <a:rPr lang="ru-RU" sz="1400" dirty="0">
                <a:latin typeface="Arial" charset="0"/>
                <a:cs typeface="Arial" charset="0"/>
              </a:rPr>
              <a:t>Суббота, воскресенье – выходной.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День и время личного приема: 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Каждый понедельник</a:t>
            </a:r>
            <a:r>
              <a:rPr lang="ru-RU" sz="1400" b="1" dirty="0">
                <a:latin typeface="Arial" charset="0"/>
                <a:cs typeface="Arial" charset="0"/>
              </a:rPr>
              <a:t> </a:t>
            </a:r>
            <a:r>
              <a:rPr lang="ru-RU" sz="1400" dirty="0">
                <a:latin typeface="Arial" charset="0"/>
                <a:cs typeface="Arial" charset="0"/>
              </a:rPr>
              <a:t>с 15.00 до 18.00 час.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здание администрации района, </a:t>
            </a:r>
            <a:r>
              <a:rPr lang="ru-RU" sz="1400" dirty="0" err="1">
                <a:latin typeface="Arial" charset="0"/>
                <a:cs typeface="Arial" charset="0"/>
              </a:rPr>
              <a:t>каб</a:t>
            </a:r>
            <a:r>
              <a:rPr lang="ru-RU" sz="1400" dirty="0">
                <a:latin typeface="Arial" charset="0"/>
                <a:cs typeface="Arial" charset="0"/>
              </a:rPr>
              <a:t>. №309, </a:t>
            </a:r>
            <a:r>
              <a:rPr lang="ru-RU" sz="1400" i="1" dirty="0">
                <a:latin typeface="Arial" charset="0"/>
                <a:cs typeface="Arial" charset="0"/>
              </a:rPr>
              <a:t>телефон</a:t>
            </a:r>
            <a:r>
              <a:rPr lang="ru-RU" sz="1400" b="1" i="1" dirty="0">
                <a:latin typeface="Arial" charset="0"/>
                <a:cs typeface="Arial" charset="0"/>
              </a:rPr>
              <a:t>:</a:t>
            </a:r>
            <a:r>
              <a:rPr lang="ru-RU" sz="1400" dirty="0">
                <a:latin typeface="Arial" charset="0"/>
                <a:cs typeface="Arial" charset="0"/>
              </a:rPr>
              <a:t>8(496) 644-13-57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"Горячая</a:t>
            </a: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линия":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2-й и 4-й понедельники</a:t>
            </a:r>
            <a:r>
              <a:rPr lang="ru-RU" sz="1400" b="1" dirty="0">
                <a:latin typeface="Arial" charset="0"/>
                <a:cs typeface="Arial" charset="0"/>
              </a:rPr>
              <a:t> </a:t>
            </a:r>
            <a:r>
              <a:rPr lang="ru-RU" sz="1400" dirty="0">
                <a:latin typeface="Arial" charset="0"/>
                <a:cs typeface="Arial" charset="0"/>
              </a:rPr>
              <a:t>с 16.00 до 17.00</a:t>
            </a:r>
          </a:p>
          <a:p>
            <a:pPr algn="ctr">
              <a:defRPr/>
            </a:pPr>
            <a:r>
              <a:rPr lang="ru-RU" sz="1400" i="1" dirty="0">
                <a:latin typeface="Arial" charset="0"/>
                <a:cs typeface="Arial" charset="0"/>
              </a:rPr>
              <a:t>телефон</a:t>
            </a:r>
            <a:r>
              <a:rPr lang="ru-RU" sz="1400" b="1" i="1" dirty="0">
                <a:latin typeface="Arial" charset="0"/>
                <a:cs typeface="Arial" charset="0"/>
              </a:rPr>
              <a:t>:</a:t>
            </a:r>
            <a:r>
              <a:rPr lang="ru-RU" sz="1400" dirty="0">
                <a:latin typeface="Arial" charset="0"/>
                <a:cs typeface="Arial" charset="0"/>
              </a:rPr>
              <a:t>8(496) 642-21-69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8(496) 642-69-83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676275" y="80963"/>
            <a:ext cx="7845425" cy="93821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бюджета городского округа Ступино</a:t>
            </a:r>
          </a:p>
        </p:txBody>
      </p:sp>
      <p:pic>
        <p:nvPicPr>
          <p:cNvPr id="22531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211263"/>
            <a:ext cx="7175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201738"/>
            <a:ext cx="6477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211263"/>
            <a:ext cx="719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201738"/>
            <a:ext cx="7207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1201738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92213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0173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01738"/>
            <a:ext cx="717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7792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8" descr="СМ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219200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9" descr="Соц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201738"/>
            <a:ext cx="7889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21"/>
          <p:cNvSpPr txBox="1">
            <a:spLocks noChangeArrowheads="1"/>
          </p:cNvSpPr>
          <p:nvPr/>
        </p:nvSpPr>
        <p:spPr bwMode="auto">
          <a:xfrm>
            <a:off x="90488" y="1920875"/>
            <a:ext cx="1079500" cy="3683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Общегосударст-венные вопрос</a:t>
            </a: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ы</a:t>
            </a:r>
          </a:p>
        </p:txBody>
      </p:sp>
      <p:sp>
        <p:nvSpPr>
          <p:cNvPr id="22543" name="Text Box 26"/>
          <p:cNvSpPr txBox="1">
            <a:spLocks noChangeArrowheads="1"/>
          </p:cNvSpPr>
          <p:nvPr/>
        </p:nvSpPr>
        <p:spPr bwMode="auto">
          <a:xfrm>
            <a:off x="676275" y="24336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2544" name="Text Box 28"/>
          <p:cNvSpPr txBox="1">
            <a:spLocks noChangeArrowheads="1"/>
          </p:cNvSpPr>
          <p:nvPr/>
        </p:nvSpPr>
        <p:spPr bwMode="auto">
          <a:xfrm>
            <a:off x="1608138" y="1925638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22545" name="Text Box 33"/>
          <p:cNvSpPr txBox="1">
            <a:spLocks noChangeArrowheads="1"/>
          </p:cNvSpPr>
          <p:nvPr/>
        </p:nvSpPr>
        <p:spPr bwMode="auto">
          <a:xfrm>
            <a:off x="2276475" y="2501900"/>
            <a:ext cx="1214438" cy="5064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22546" name="Text Box 36"/>
          <p:cNvSpPr txBox="1">
            <a:spLocks noChangeArrowheads="1"/>
          </p:cNvSpPr>
          <p:nvPr/>
        </p:nvSpPr>
        <p:spPr bwMode="auto">
          <a:xfrm>
            <a:off x="3057525" y="1933575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22547" name="Text Box 39"/>
          <p:cNvSpPr txBox="1">
            <a:spLocks noChangeArrowheads="1"/>
          </p:cNvSpPr>
          <p:nvPr/>
        </p:nvSpPr>
        <p:spPr bwMode="auto">
          <a:xfrm>
            <a:off x="3854450" y="2501900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Культура, кинематография</a:t>
            </a:r>
          </a:p>
        </p:txBody>
      </p:sp>
      <p:sp>
        <p:nvSpPr>
          <p:cNvPr id="22548" name="Text Box 42"/>
          <p:cNvSpPr txBox="1">
            <a:spLocks noChangeArrowheads="1"/>
          </p:cNvSpPr>
          <p:nvPr/>
        </p:nvSpPr>
        <p:spPr bwMode="auto">
          <a:xfrm>
            <a:off x="4716463" y="1920875"/>
            <a:ext cx="1150937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22549" name="Text Box 43"/>
          <p:cNvSpPr txBox="1">
            <a:spLocks noChangeArrowheads="1"/>
          </p:cNvSpPr>
          <p:nvPr/>
        </p:nvSpPr>
        <p:spPr bwMode="auto">
          <a:xfrm>
            <a:off x="5457825" y="2543175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22550" name="Text Box 46"/>
          <p:cNvSpPr txBox="1">
            <a:spLocks noChangeArrowheads="1"/>
          </p:cNvSpPr>
          <p:nvPr/>
        </p:nvSpPr>
        <p:spPr bwMode="auto">
          <a:xfrm>
            <a:off x="6273800" y="1920875"/>
            <a:ext cx="129698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22551" name="Text Box 48"/>
          <p:cNvSpPr txBox="1">
            <a:spLocks noChangeArrowheads="1"/>
          </p:cNvSpPr>
          <p:nvPr/>
        </p:nvSpPr>
        <p:spPr bwMode="auto">
          <a:xfrm>
            <a:off x="7129463" y="2501900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2552" name="Text Box 50"/>
          <p:cNvSpPr txBox="1">
            <a:spLocks noChangeArrowheads="1"/>
          </p:cNvSpPr>
          <p:nvPr/>
        </p:nvSpPr>
        <p:spPr bwMode="auto">
          <a:xfrm>
            <a:off x="7885113" y="1920875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solidFill>
            <a:srgbClr val="3EB9A5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288" y="4165600"/>
            <a:ext cx="4252912" cy="1601788"/>
          </a:xfrm>
          <a:prstGeom prst="rect">
            <a:avLst/>
          </a:prstGeom>
          <a:solidFill>
            <a:srgbClr val="EDDA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общее образование;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6613" y="4165600"/>
            <a:ext cx="4200525" cy="1447800"/>
          </a:xfrm>
          <a:prstGeom prst="rect">
            <a:avLst/>
          </a:prstGeom>
          <a:solidFill>
            <a:srgbClr val="EDDA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eaLnBrk="1" hangingPunct="1">
              <a:defRPr/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509588" y="1681163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41425" y="1681163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952625" y="1677988"/>
            <a:ext cx="0" cy="25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6238" y="17145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490913" y="1716088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303713" y="1708150"/>
            <a:ext cx="0" cy="79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184775" y="1738313"/>
            <a:ext cx="0" cy="182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032500" y="1708150"/>
            <a:ext cx="0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808788" y="1719263"/>
            <a:ext cx="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2551" idx="0"/>
          </p:cNvCxnSpPr>
          <p:nvPr/>
        </p:nvCxnSpPr>
        <p:spPr>
          <a:xfrm>
            <a:off x="7777163" y="1671638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347075" y="1671638"/>
            <a:ext cx="0" cy="249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/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Минус 3"/>
          <p:cNvSpPr/>
          <p:nvPr/>
        </p:nvSpPr>
        <p:spPr>
          <a:xfrm>
            <a:off x="1836738" y="2592388"/>
            <a:ext cx="571500" cy="377825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93738" y="2565400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849563" y="189706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10063" y="1916113"/>
            <a:ext cx="1439862" cy="70008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2763" y="2938463"/>
            <a:ext cx="1503362" cy="650875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/>
          <a:srcRect l="1814" r="-1814"/>
          <a:stretch/>
        </p:blipFill>
        <p:spPr bwMode="auto">
          <a:xfrm>
            <a:off x="5849938" y="2597150"/>
            <a:ext cx="1189037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/>
          <a:srcRect l="11333" r="10349"/>
          <a:stretch/>
        </p:blipFill>
        <p:spPr bwMode="auto">
          <a:xfrm>
            <a:off x="5849938" y="908050"/>
            <a:ext cx="1169987" cy="14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3" name="TextBox 9"/>
          <p:cNvSpPr txBox="1">
            <a:spLocks noChangeArrowheads="1"/>
          </p:cNvSpPr>
          <p:nvPr/>
        </p:nvSpPr>
        <p:spPr bwMode="auto">
          <a:xfrm rot="838073">
            <a:off x="4486275" y="305911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23564" name="TextBox 10"/>
          <p:cNvSpPr txBox="1">
            <a:spLocks noChangeArrowheads="1"/>
          </p:cNvSpPr>
          <p:nvPr/>
        </p:nvSpPr>
        <p:spPr bwMode="auto">
          <a:xfrm rot="-1006914">
            <a:off x="4433888" y="2058988"/>
            <a:ext cx="1281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6125" y="2571750"/>
            <a:ext cx="1939925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расходов над доходами  принимается решение об источниках покрытия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125" y="984250"/>
            <a:ext cx="1939925" cy="13858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4575175"/>
            <a:ext cx="8856662" cy="1736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Долговым обязательством, входящим в структуру муниципального долга городского округа Ступино в 2018 году являлись кредиты, полученные  от кредитных организаций. Учет и регистрация муниципальных долговых обязательств осуществляется в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муниципальной долговой книге.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23568" name="TextBox 7"/>
          <p:cNvSpPr txBox="1">
            <a:spLocks noChangeArrowheads="1"/>
          </p:cNvSpPr>
          <p:nvPr/>
        </p:nvSpPr>
        <p:spPr bwMode="auto">
          <a:xfrm>
            <a:off x="3074988" y="4183063"/>
            <a:ext cx="251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23569" name="Заголовок 1"/>
          <p:cNvSpPr>
            <a:spLocks noGrp="1"/>
          </p:cNvSpPr>
          <p:nvPr>
            <p:ph type="title"/>
          </p:nvPr>
        </p:nvSpPr>
        <p:spPr bwMode="auto">
          <a:xfrm>
            <a:off x="230188" y="-107950"/>
            <a:ext cx="8458200" cy="887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(-) профицит (+) бюджета 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34993</TotalTime>
  <Words>19252</Words>
  <Application>Microsoft Office PowerPoint</Application>
  <PresentationFormat>Экран (4:3)</PresentationFormat>
  <Paragraphs>4936</Paragraphs>
  <Slides>79</Slides>
  <Notes>71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6" baseType="lpstr">
      <vt:lpstr>黑体</vt:lpstr>
      <vt:lpstr>Arial</vt:lpstr>
      <vt:lpstr>Calibri</vt:lpstr>
      <vt:lpstr>Times New Roman</vt:lpstr>
      <vt:lpstr>Wingdings</vt:lpstr>
      <vt:lpstr>Wingdings 2</vt:lpstr>
      <vt:lpstr>1_Тема Office</vt:lpstr>
      <vt:lpstr>Презентация PowerPoint</vt:lpstr>
      <vt:lpstr>Что такое «Бюджет для граждан»?</vt:lpstr>
      <vt:lpstr>Презентация PowerPoint</vt:lpstr>
      <vt:lpstr>Основные понятия</vt:lpstr>
      <vt:lpstr>Доходы бюджета </vt:lpstr>
      <vt:lpstr>Презентация PowerPoint</vt:lpstr>
      <vt:lpstr>Расходы бюджета </vt:lpstr>
      <vt:lpstr>Направления расходов бюджета городского округа Ступино</vt:lpstr>
      <vt:lpstr>Дефицит (-) профицит (+)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</dc:creator>
  <cp:lastModifiedBy>RePack by Diakov</cp:lastModifiedBy>
  <cp:revision>1848</cp:revision>
  <cp:lastPrinted>2023-03-13T10:57:48Z</cp:lastPrinted>
  <dcterms:modified xsi:type="dcterms:W3CDTF">2023-03-24T06:14:58Z</dcterms:modified>
</cp:coreProperties>
</file>