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68"/>
  </p:notesMasterIdLst>
  <p:handoutMasterIdLst>
    <p:handoutMasterId r:id="rId69"/>
  </p:handoutMasterIdLst>
  <p:sldIdLst>
    <p:sldId id="665" r:id="rId2"/>
    <p:sldId id="571" r:id="rId3"/>
    <p:sldId id="468" r:id="rId4"/>
    <p:sldId id="467" r:id="rId5"/>
    <p:sldId id="480" r:id="rId6"/>
    <p:sldId id="470" r:id="rId7"/>
    <p:sldId id="471" r:id="rId8"/>
    <p:sldId id="472" r:id="rId9"/>
    <p:sldId id="479" r:id="rId10"/>
    <p:sldId id="683" r:id="rId11"/>
    <p:sldId id="666" r:id="rId12"/>
    <p:sldId id="687" r:id="rId13"/>
    <p:sldId id="667" r:id="rId14"/>
    <p:sldId id="668" r:id="rId15"/>
    <p:sldId id="669" r:id="rId16"/>
    <p:sldId id="671" r:id="rId17"/>
    <p:sldId id="672" r:id="rId18"/>
    <p:sldId id="673" r:id="rId19"/>
    <p:sldId id="674" r:id="rId20"/>
    <p:sldId id="675" r:id="rId21"/>
    <p:sldId id="678" r:id="rId22"/>
    <p:sldId id="679" r:id="rId23"/>
    <p:sldId id="686" r:id="rId24"/>
    <p:sldId id="597" r:id="rId25"/>
    <p:sldId id="680" r:id="rId26"/>
    <p:sldId id="681" r:id="rId27"/>
    <p:sldId id="682" r:id="rId28"/>
    <p:sldId id="598" r:id="rId29"/>
    <p:sldId id="602" r:id="rId30"/>
    <p:sldId id="605" r:id="rId31"/>
    <p:sldId id="606" r:id="rId32"/>
    <p:sldId id="607" r:id="rId33"/>
    <p:sldId id="608" r:id="rId34"/>
    <p:sldId id="610" r:id="rId35"/>
    <p:sldId id="611" r:id="rId36"/>
    <p:sldId id="613" r:id="rId37"/>
    <p:sldId id="618" r:id="rId38"/>
    <p:sldId id="624" r:id="rId39"/>
    <p:sldId id="625" r:id="rId40"/>
    <p:sldId id="627" r:id="rId41"/>
    <p:sldId id="684" r:id="rId42"/>
    <p:sldId id="630" r:id="rId43"/>
    <p:sldId id="632" r:id="rId44"/>
    <p:sldId id="633" r:id="rId45"/>
    <p:sldId id="635" r:id="rId46"/>
    <p:sldId id="636" r:id="rId47"/>
    <p:sldId id="641" r:id="rId48"/>
    <p:sldId id="642" r:id="rId49"/>
    <p:sldId id="644" r:id="rId50"/>
    <p:sldId id="685" r:id="rId51"/>
    <p:sldId id="648" r:id="rId52"/>
    <p:sldId id="650" r:id="rId53"/>
    <p:sldId id="651" r:id="rId54"/>
    <p:sldId id="652" r:id="rId55"/>
    <p:sldId id="653" r:id="rId56"/>
    <p:sldId id="655" r:id="rId57"/>
    <p:sldId id="656" r:id="rId58"/>
    <p:sldId id="660" r:id="rId59"/>
    <p:sldId id="500" r:id="rId60"/>
    <p:sldId id="501" r:id="rId61"/>
    <p:sldId id="503" r:id="rId62"/>
    <p:sldId id="504" r:id="rId63"/>
    <p:sldId id="594" r:id="rId64"/>
    <p:sldId id="595" r:id="rId65"/>
    <p:sldId id="493" r:id="rId66"/>
    <p:sldId id="499" r:id="rId6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5CF"/>
    <a:srgbClr val="F0F3EE"/>
    <a:srgbClr val="E1E5DC"/>
    <a:srgbClr val="D8E0D2"/>
    <a:srgbClr val="E1E7DD"/>
    <a:srgbClr val="B6DCB8"/>
    <a:srgbClr val="E5E9EF"/>
    <a:srgbClr val="3EB9A5"/>
    <a:srgbClr val="EDAF5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6395" autoAdjust="0"/>
  </p:normalViewPr>
  <p:slideViewPr>
    <p:cSldViewPr snapToGrid="0">
      <p:cViewPr varScale="1">
        <p:scale>
          <a:sx n="85" d="100"/>
          <a:sy n="85" d="100"/>
        </p:scale>
        <p:origin x="14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pPr>
            <a:r>
              <a:rPr lang="ru-RU" sz="1200"/>
              <a:t>Объём </a:t>
            </a:r>
            <a:r>
              <a:rPr lang="ru-RU" sz="1200" smtClean="0"/>
              <a:t>муниципального долга </a:t>
            </a:r>
            <a:r>
              <a:rPr lang="ru-RU" sz="1200" dirty="0" smtClean="0"/>
              <a:t>(</a:t>
            </a:r>
            <a:r>
              <a:rPr lang="ru-RU" sz="1200" dirty="0" err="1"/>
              <a:t>млн.руб</a:t>
            </a:r>
            <a:r>
              <a:rPr lang="ru-RU" sz="1200" dirty="0"/>
              <a:t>.)</a:t>
            </a:r>
          </a:p>
        </c:rich>
      </c:tx>
      <c:layout>
        <c:manualLayout>
          <c:xMode val="edge"/>
          <c:yMode val="edge"/>
          <c:x val="0.35397391732283462"/>
          <c:y val="3.6109078988183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774606299212594E-2"/>
          <c:y val="0.12775486158903776"/>
          <c:w val="0.90030872703412068"/>
          <c:h val="0.711744918642264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rgbClr val="01C5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B8-4929-AC58-F32EDC5BAC59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2B8-4929-AC58-F32EDC5BA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483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8-4929-AC58-F32EDC5BAC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8-4929-AC58-F32EDC5BA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9859200"/>
        <c:axId val="1499868352"/>
      </c:barChart>
      <c:catAx>
        <c:axId val="149985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868352"/>
        <c:crosses val="autoZero"/>
        <c:auto val="1"/>
        <c:lblAlgn val="ctr"/>
        <c:lblOffset val="100"/>
        <c:noMultiLvlLbl val="0"/>
      </c:catAx>
      <c:valAx>
        <c:axId val="14998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859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42109580052494"/>
          <c:y val="0.91640805078926757"/>
          <c:w val="0.67315780839895012"/>
          <c:h val="6.9603519469475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39051603905161"/>
          <c:y val="0.11775122193357636"/>
          <c:w val="0.68200836820083677"/>
          <c:h val="0.397879116215108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FE6-47A3-A5F6-53A6E66AF1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FE6-47A3-A5F6-53A6E66AF1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FE6-47A3-A5F6-53A6E66AF1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FE6-47A3-A5F6-53A6E66AF1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E6-47A3-A5F6-53A6E66AF1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E6-47A3-A5F6-53A6E66AF1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FE6-47A3-A5F6-53A6E66AF1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E6-47A3-A5F6-53A6E66AF13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FE6-47A3-A5F6-53A6E66AF13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E6-47A3-A5F6-53A6E66AF13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FE6-47A3-A5F6-53A6E66AF13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6FE6-47A3-A5F6-53A6E66AF138}"/>
              </c:ext>
            </c:extLst>
          </c:dPt>
          <c:dLbls>
            <c:dLbl>
              <c:idx val="0"/>
              <c:layout>
                <c:manualLayout>
                  <c:x val="-2.3249870962782474E-2"/>
                  <c:y val="-4.30560011683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6-47A3-A5F6-53A6E66AF138}"/>
                </c:ext>
              </c:extLst>
            </c:dLbl>
            <c:dLbl>
              <c:idx val="1"/>
              <c:layout>
                <c:manualLayout>
                  <c:x val="1.6139755543109414E-2"/>
                  <c:y val="-6.538916124964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6-47A3-A5F6-53A6E66AF138}"/>
                </c:ext>
              </c:extLst>
            </c:dLbl>
            <c:dLbl>
              <c:idx val="2"/>
              <c:layout>
                <c:manualLayout>
                  <c:x val="2.5639200957620782E-2"/>
                  <c:y val="-2.5435341239927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E6-47A3-A5F6-53A6E66AF138}"/>
                </c:ext>
              </c:extLst>
            </c:dLbl>
            <c:dLbl>
              <c:idx val="3"/>
              <c:layout>
                <c:manualLayout>
                  <c:x val="1.8668226095168963E-2"/>
                  <c:y val="-1.463065755270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6-47A3-A5F6-53A6E66AF138}"/>
                </c:ext>
              </c:extLst>
            </c:dLbl>
            <c:dLbl>
              <c:idx val="4"/>
              <c:layout>
                <c:manualLayout>
                  <c:x val="2.0424340262906467E-2"/>
                  <c:y val="-9.094302928724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6-47A3-A5F6-53A6E66AF138}"/>
                </c:ext>
              </c:extLst>
            </c:dLbl>
            <c:dLbl>
              <c:idx val="5"/>
              <c:layout>
                <c:manualLayout>
                  <c:x val="1.639178993839149E-2"/>
                  <c:y val="2.274668510870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6-47A3-A5F6-53A6E66AF138}"/>
                </c:ext>
              </c:extLst>
            </c:dLbl>
            <c:dLbl>
              <c:idx val="6"/>
              <c:layout>
                <c:manualLayout>
                  <c:x val="-1.0325063969514246E-2"/>
                  <c:y val="1.382938053190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6-47A3-A5F6-53A6E66AF138}"/>
                </c:ext>
              </c:extLst>
            </c:dLbl>
            <c:dLbl>
              <c:idx val="7"/>
              <c:layout>
                <c:manualLayout>
                  <c:x val="-2.9056875212774134E-2"/>
                  <c:y val="-1.34529704822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6-47A3-A5F6-53A6E66AF138}"/>
                </c:ext>
              </c:extLst>
            </c:dLbl>
            <c:dLbl>
              <c:idx val="8"/>
              <c:layout>
                <c:manualLayout>
                  <c:x val="-3.9944321813329818E-2"/>
                  <c:y val="-3.3460337117894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6-47A3-A5F6-53A6E66AF138}"/>
                </c:ext>
              </c:extLst>
            </c:dLbl>
            <c:dLbl>
              <c:idx val="9"/>
              <c:layout>
                <c:manualLayout>
                  <c:x val="-7.8437057292524634E-3"/>
                  <c:y val="-7.5328796177925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E6-47A3-A5F6-53A6E66AF138}"/>
                </c:ext>
              </c:extLst>
            </c:dLbl>
            <c:dLbl>
              <c:idx val="10"/>
              <c:layout>
                <c:manualLayout>
                  <c:x val="3.4640947078267884E-2"/>
                  <c:y val="-5.8022534222789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6-47A3-A5F6-53A6E66AF138}"/>
                </c:ext>
              </c:extLst>
            </c:dLbl>
            <c:dLbl>
              <c:idx val="11"/>
              <c:layout>
                <c:manualLayout>
                  <c:x val="-3.4922412941060189E-4"/>
                  <c:y val="-2.023645767489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6-47A3-A5F6-53A6E66AF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737 561,1 тыс. руб. (10,99%)</c:v>
                </c:pt>
                <c:pt idx="1">
                  <c:v>Национальная оборона 394,4 тыс. руб. (0,01%)</c:v>
                </c:pt>
                <c:pt idx="2">
                  <c:v>Национальная безопасность и правоохранительная деятельность 75 313,0 тыс. руб. (1,12%)</c:v>
                </c:pt>
                <c:pt idx="3">
                  <c:v>Национальная экономика 552 918,1 тыс. руб.(8,24%)</c:v>
                </c:pt>
                <c:pt idx="4">
                  <c:v>Жилищно-коммунальное хозяйство 826 530,9 тыс. руб. (12,31%)</c:v>
                </c:pt>
                <c:pt idx="5">
                  <c:v>Охрана окружающей среды 394 910,3 тыс. руб. (5,88%)</c:v>
                </c:pt>
                <c:pt idx="6">
                  <c:v>Образование 3 116 033,2 тыс. руб. (46,42%)</c:v>
                </c:pt>
                <c:pt idx="7">
                  <c:v>Культура, кинематография 495 696,5 тыс. руб. (7,38%)</c:v>
                </c:pt>
                <c:pt idx="8">
                  <c:v>Здравоохранение 6 998,1 тыс. руб. (0,10%)</c:v>
                </c:pt>
                <c:pt idx="9">
                  <c:v>Социальная политика 139 640,4 тыс. руб. (2,08%)</c:v>
                </c:pt>
                <c:pt idx="10">
                  <c:v>Физическая культура и спорт 348 910,0 тыс. руб. (5,20%)</c:v>
                </c:pt>
                <c:pt idx="11">
                  <c:v>Обслуживание государственного (муниципального) долга 18 333,7 тыс. руб. (0,27%)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737561.1</c:v>
                </c:pt>
                <c:pt idx="1">
                  <c:v>394.4</c:v>
                </c:pt>
                <c:pt idx="2">
                  <c:v>75313</c:v>
                </c:pt>
                <c:pt idx="3">
                  <c:v>552918.1</c:v>
                </c:pt>
                <c:pt idx="4">
                  <c:v>826530.9</c:v>
                </c:pt>
                <c:pt idx="5">
                  <c:v>394910.3</c:v>
                </c:pt>
                <c:pt idx="6">
                  <c:v>3116033.2</c:v>
                </c:pt>
                <c:pt idx="7">
                  <c:v>495696.5</c:v>
                </c:pt>
                <c:pt idx="8">
                  <c:v>6998.1</c:v>
                </c:pt>
                <c:pt idx="9">
                  <c:v>139640.4</c:v>
                </c:pt>
                <c:pt idx="10">
                  <c:v>348910</c:v>
                </c:pt>
                <c:pt idx="11">
                  <c:v>18333.7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6-47A3-A5F6-53A6E66AF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7629009762900981E-2"/>
          <c:y val="0.53007416454639833"/>
          <c:w val="0.84931802457747185"/>
          <c:h val="0.46386034535404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5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budget.stupinoadm.ru/byudzhet/byudzhet-dlya-grazhdan-00001/" TargetMode="External"/><Relationship Id="rId1" Type="http://schemas.openxmlformats.org/officeDocument/2006/relationships/hyperlink" Target="https://stupinoadm.ru/dokumenty/normativnye-dokumenty/normativnye-dokumenty/nalogi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budget.stupinoadm.ru/byudzhet/byudzhet-dlya-grazhdan-00001/" TargetMode="External"/><Relationship Id="rId1" Type="http://schemas.openxmlformats.org/officeDocument/2006/relationships/hyperlink" Target="https://stupinoadm.ru/dokumenty/normativnye-dokumenty/normativnye-dokumenty/nalog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8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8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8272" custScaleY="130633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6DA56EBC-8D1C-4859-B01B-97E587CE8751}" type="presOf" srcId="{E10E4D8A-32CD-4D55-B4BE-DF930DE2F397}" destId="{9F30757E-33C5-4119-8EDF-F37E0E6D01A8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A8AAA4EB-BA0B-4F00-9CB3-F8E8FA453BEB}" type="presOf" srcId="{171FBCCF-15C1-443C-8C37-A91A8A40F093}" destId="{BA9FF782-DDB2-4D47-97E6-2F221035A0D0}" srcOrd="0" destOrd="0" presId="urn:microsoft.com/office/officeart/2005/8/layout/StepDownProcess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F0DBC8AC-52EB-46A6-AFD6-6D5043E00FF9}" type="presOf" srcId="{B2F48C43-685A-4FE8-B9A5-9FCE1289C16A}" destId="{BDF43623-D49A-4100-AE14-7D7EE1F8C98B}" srcOrd="0" destOrd="0" presId="urn:microsoft.com/office/officeart/2005/8/layout/StepDownProcess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FB258B36-D805-4443-B1BF-4EB64915D37B}" type="presOf" srcId="{BAEC8A47-EB9F-4D40-88B8-619AB6A1BF1D}" destId="{669F37FD-5C3A-42D3-92FD-7B69BCCECB4C}" srcOrd="0" destOrd="0" presId="urn:microsoft.com/office/officeart/2005/8/layout/StepDownProcess"/>
    <dgm:cxn modelId="{519D606B-0DA1-47FB-85CA-CC1949F857A6}" type="presOf" srcId="{5142BAD6-8E63-4FAF-80C0-3B2282AEA1FD}" destId="{485F9950-F438-4A2B-AC67-C55BF8A103AE}" srcOrd="0" destOrd="0" presId="urn:microsoft.com/office/officeart/2005/8/layout/StepDownProcess"/>
    <dgm:cxn modelId="{312A62BC-1723-4BCF-B979-4F443A359F64}" type="presOf" srcId="{D4599AFB-7C83-4858-B52F-E471FD80B079}" destId="{A23D9BDC-C518-47D8-8C43-46279C117093}" srcOrd="0" destOrd="0" presId="urn:microsoft.com/office/officeart/2005/8/layout/StepDownProcess"/>
    <dgm:cxn modelId="{1A74BB3D-191A-47AB-8279-BE68FB522450}" type="presOf" srcId="{8835D6E9-479D-4E78-956E-2648EB9E02CA}" destId="{A3DF3B78-772F-4359-8DB9-8FC211807BA1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CCBF8F11-E6B9-4754-9979-B32D897BA538}" type="presParOf" srcId="{A23D9BDC-C518-47D8-8C43-46279C117093}" destId="{D2CD6D36-C9AA-4FF8-BB1E-DDFF229C17C1}" srcOrd="0" destOrd="0" presId="urn:microsoft.com/office/officeart/2005/8/layout/StepDownProcess"/>
    <dgm:cxn modelId="{A48AAA3B-0790-4FD5-9F9F-7F376BBEC640}" type="presParOf" srcId="{D2CD6D36-C9AA-4FF8-BB1E-DDFF229C17C1}" destId="{BA6CEF46-EB05-4A1C-8EB3-0B420980129E}" srcOrd="0" destOrd="0" presId="urn:microsoft.com/office/officeart/2005/8/layout/StepDownProcess"/>
    <dgm:cxn modelId="{9EAFC19E-4C34-4F25-A31D-1754C950C685}" type="presParOf" srcId="{D2CD6D36-C9AA-4FF8-BB1E-DDFF229C17C1}" destId="{669F37FD-5C3A-42D3-92FD-7B69BCCECB4C}" srcOrd="1" destOrd="0" presId="urn:microsoft.com/office/officeart/2005/8/layout/StepDownProcess"/>
    <dgm:cxn modelId="{05EEDC3D-2788-404C-B3B3-AC72016C724B}" type="presParOf" srcId="{D2CD6D36-C9AA-4FF8-BB1E-DDFF229C17C1}" destId="{A3DF3B78-772F-4359-8DB9-8FC211807BA1}" srcOrd="2" destOrd="0" presId="urn:microsoft.com/office/officeart/2005/8/layout/StepDownProcess"/>
    <dgm:cxn modelId="{CF60871C-9E63-49F2-AB4F-7714F9D18F1A}" type="presParOf" srcId="{A23D9BDC-C518-47D8-8C43-46279C117093}" destId="{B6D3DED3-76EC-41AC-8A8D-F3E764EE3924}" srcOrd="1" destOrd="0" presId="urn:microsoft.com/office/officeart/2005/8/layout/StepDownProcess"/>
    <dgm:cxn modelId="{781329FC-E3A9-48E1-A576-A0ED2FD2CFA4}" type="presParOf" srcId="{A23D9BDC-C518-47D8-8C43-46279C117093}" destId="{D65637DD-6A17-4124-9BC3-3648126E1FD1}" srcOrd="2" destOrd="0" presId="urn:microsoft.com/office/officeart/2005/8/layout/StepDownProcess"/>
    <dgm:cxn modelId="{B443A0E9-22CB-49DE-B17F-7914D95AA721}" type="presParOf" srcId="{D65637DD-6A17-4124-9BC3-3648126E1FD1}" destId="{53A251A0-B944-4BA8-81C0-84031743A461}" srcOrd="0" destOrd="0" presId="urn:microsoft.com/office/officeart/2005/8/layout/StepDownProcess"/>
    <dgm:cxn modelId="{64543691-C96C-49FB-9715-F90ED74DCAC2}" type="presParOf" srcId="{D65637DD-6A17-4124-9BC3-3648126E1FD1}" destId="{9F30757E-33C5-4119-8EDF-F37E0E6D01A8}" srcOrd="1" destOrd="0" presId="urn:microsoft.com/office/officeart/2005/8/layout/StepDownProcess"/>
    <dgm:cxn modelId="{CAD2E729-47CA-403A-8219-59760E75D864}" type="presParOf" srcId="{D65637DD-6A17-4124-9BC3-3648126E1FD1}" destId="{BA9FF782-DDB2-4D47-97E6-2F221035A0D0}" srcOrd="2" destOrd="0" presId="urn:microsoft.com/office/officeart/2005/8/layout/StepDownProcess"/>
    <dgm:cxn modelId="{BE5A254E-AF02-46D7-8885-B0C778A948F0}" type="presParOf" srcId="{A23D9BDC-C518-47D8-8C43-46279C117093}" destId="{42FA6214-AF0F-4EA0-9BAD-A02F0EEF03C0}" srcOrd="3" destOrd="0" presId="urn:microsoft.com/office/officeart/2005/8/layout/StepDownProcess"/>
    <dgm:cxn modelId="{941AE332-2FA8-4B84-8C31-8496EBF49663}" type="presParOf" srcId="{A23D9BDC-C518-47D8-8C43-46279C117093}" destId="{0E0FDB4A-DDB5-4868-877B-B6F3EC116C25}" srcOrd="4" destOrd="0" presId="urn:microsoft.com/office/officeart/2005/8/layout/StepDownProcess"/>
    <dgm:cxn modelId="{74106D3A-98DB-4EA4-971B-13A51009C98E}" type="presParOf" srcId="{0E0FDB4A-DDB5-4868-877B-B6F3EC116C25}" destId="{485F9950-F438-4A2B-AC67-C55BF8A103AE}" srcOrd="0" destOrd="0" presId="urn:microsoft.com/office/officeart/2005/8/layout/StepDownProcess"/>
    <dgm:cxn modelId="{0FC9B426-386B-4033-902C-0E471DC9B93A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FE998-BC8C-490E-AAD1-BE9B5FBDBC9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7B985B-6B84-4C35-87AA-374B7592DCA2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en-US" sz="1600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https://stupinoadm.ru/dokumenty/normativnye-dokumenty/normativnye-dokumenty/nalogi/</a:t>
          </a:r>
          <a:endParaRPr lang="ru-RU" sz="1600" dirty="0">
            <a:solidFill>
              <a:srgbClr val="00B050"/>
            </a:solidFill>
          </a:endParaRPr>
        </a:p>
      </dgm:t>
    </dgm:pt>
    <dgm:pt modelId="{1C0962A1-CCD3-478D-866C-9165B221FBBB}" type="parTrans" cxnId="{E8EAB12F-3E78-46A1-841D-C60AE800138B}">
      <dgm:prSet/>
      <dgm:spPr/>
      <dgm:t>
        <a:bodyPr/>
        <a:lstStyle/>
        <a:p>
          <a:endParaRPr lang="ru-RU"/>
        </a:p>
      </dgm:t>
    </dgm:pt>
    <dgm:pt modelId="{58D1D8A3-05BB-4E0F-AD23-0E05E68CFE8A}" type="sibTrans" cxnId="{E8EAB12F-3E78-46A1-841D-C60AE800138B}">
      <dgm:prSet/>
      <dgm:spPr/>
      <dgm:t>
        <a:bodyPr/>
        <a:lstStyle/>
        <a:p>
          <a:endParaRPr lang="ru-RU"/>
        </a:p>
      </dgm:t>
    </dgm:pt>
    <dgm:pt modelId="{65CDDCCC-87F7-4231-9C2B-19C93F8231CE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en-US" sz="1600" u="sng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https://budget.stupinoadm.ru/byudzhet/byudzhet-dlya-grazhdan-00001/</a:t>
          </a:r>
          <a:endParaRPr lang="ru-RU" sz="1600" dirty="0"/>
        </a:p>
      </dgm:t>
    </dgm:pt>
    <dgm:pt modelId="{90FBBED5-97B5-457C-9736-B69D04A78A65}" type="parTrans" cxnId="{A62D66BB-2DCC-4FCA-A01F-A41A61A79E6D}">
      <dgm:prSet/>
      <dgm:spPr/>
      <dgm:t>
        <a:bodyPr/>
        <a:lstStyle/>
        <a:p>
          <a:endParaRPr lang="ru-RU"/>
        </a:p>
      </dgm:t>
    </dgm:pt>
    <dgm:pt modelId="{5974F7D3-B522-47E0-88B9-861EF1EC408F}" type="sibTrans" cxnId="{A62D66BB-2DCC-4FCA-A01F-A41A61A79E6D}">
      <dgm:prSet/>
      <dgm:spPr/>
      <dgm:t>
        <a:bodyPr/>
        <a:lstStyle/>
        <a:p>
          <a:endParaRPr lang="ru-RU"/>
        </a:p>
      </dgm:t>
    </dgm:pt>
    <dgm:pt modelId="{65373608-A241-4E24-9E03-1A50D1CE62E2}" type="pres">
      <dgm:prSet presAssocID="{B4BFE998-BC8C-490E-AAD1-BE9B5FBDB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2D802A-061C-49C6-91D3-363FDED208C5}" type="pres">
      <dgm:prSet presAssocID="{287B985B-6B84-4C35-87AA-374B7592DCA2}" presName="parentText" presStyleLbl="node1" presStyleIdx="0" presStyleCnt="2" custLinFactNeighborX="-19134" custLinFactNeighborY="-20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A276F-9DE6-431B-8588-BE1594446DB1}" type="pres">
      <dgm:prSet presAssocID="{58D1D8A3-05BB-4E0F-AD23-0E05E68CFE8A}" presName="spacer" presStyleCnt="0"/>
      <dgm:spPr/>
    </dgm:pt>
    <dgm:pt modelId="{D12E6374-73CC-41AF-BD66-4CF9E1C8EC87}" type="pres">
      <dgm:prSet presAssocID="{65CDDCCC-87F7-4231-9C2B-19C93F8231CE}" presName="parentText" presStyleLbl="node1" presStyleIdx="1" presStyleCnt="2" custLinFactNeighborY="53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FE734-07AA-42B8-8214-8F9FE2F51BEF}" type="presOf" srcId="{287B985B-6B84-4C35-87AA-374B7592DCA2}" destId="{5E2D802A-061C-49C6-91D3-363FDED208C5}" srcOrd="0" destOrd="0" presId="urn:microsoft.com/office/officeart/2005/8/layout/vList2"/>
    <dgm:cxn modelId="{127C04CC-9E38-4BA8-9DAC-8D8336A944DB}" type="presOf" srcId="{65CDDCCC-87F7-4231-9C2B-19C93F8231CE}" destId="{D12E6374-73CC-41AF-BD66-4CF9E1C8EC87}" srcOrd="0" destOrd="0" presId="urn:microsoft.com/office/officeart/2005/8/layout/vList2"/>
    <dgm:cxn modelId="{A62D66BB-2DCC-4FCA-A01F-A41A61A79E6D}" srcId="{B4BFE998-BC8C-490E-AAD1-BE9B5FBDBC9A}" destId="{65CDDCCC-87F7-4231-9C2B-19C93F8231CE}" srcOrd="1" destOrd="0" parTransId="{90FBBED5-97B5-457C-9736-B69D04A78A65}" sibTransId="{5974F7D3-B522-47E0-88B9-861EF1EC408F}"/>
    <dgm:cxn modelId="{9DF78BEF-0717-4C67-8D89-7BE7DB2DA347}" type="presOf" srcId="{B4BFE998-BC8C-490E-AAD1-BE9B5FBDBC9A}" destId="{65373608-A241-4E24-9E03-1A50D1CE62E2}" srcOrd="0" destOrd="0" presId="urn:microsoft.com/office/officeart/2005/8/layout/vList2"/>
    <dgm:cxn modelId="{E8EAB12F-3E78-46A1-841D-C60AE800138B}" srcId="{B4BFE998-BC8C-490E-AAD1-BE9B5FBDBC9A}" destId="{287B985B-6B84-4C35-87AA-374B7592DCA2}" srcOrd="0" destOrd="0" parTransId="{1C0962A1-CCD3-478D-866C-9165B221FBBB}" sibTransId="{58D1D8A3-05BB-4E0F-AD23-0E05E68CFE8A}"/>
    <dgm:cxn modelId="{91108C14-991C-4E50-9229-2A5C36919965}" type="presParOf" srcId="{65373608-A241-4E24-9E03-1A50D1CE62E2}" destId="{5E2D802A-061C-49C6-91D3-363FDED208C5}" srcOrd="0" destOrd="0" presId="urn:microsoft.com/office/officeart/2005/8/layout/vList2"/>
    <dgm:cxn modelId="{4418AEB8-B110-43A9-BD21-66B8555392AC}" type="presParOf" srcId="{65373608-A241-4E24-9E03-1A50D1CE62E2}" destId="{B40A276F-9DE6-431B-8588-BE1594446DB1}" srcOrd="1" destOrd="0" presId="urn:microsoft.com/office/officeart/2005/8/layout/vList2"/>
    <dgm:cxn modelId="{E61CD8F8-AB81-4578-9D10-BFB17898013D}" type="presParOf" srcId="{65373608-A241-4E24-9E03-1A50D1CE62E2}" destId="{D12E6374-73CC-41AF-BD66-4CF9E1C8EC87}" srcOrd="2" destOrd="0" presId="urn:microsoft.com/office/officeart/2005/8/layout/vList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99780" y="3178311"/>
          <a:ext cx="1523973" cy="17349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49262" y="1409780"/>
          <a:ext cx="1787006" cy="156689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765" y="1486283"/>
        <a:ext cx="1634000" cy="1413892"/>
      </dsp:txXfrm>
    </dsp:sp>
    <dsp:sp modelId="{A3DF3B78-772F-4359-8DB9-8FC211807BA1}">
      <dsp:nvSpPr>
        <dsp:cNvPr id="0" name=""/>
        <dsp:cNvSpPr/>
      </dsp:nvSpPr>
      <dsp:spPr>
        <a:xfrm>
          <a:off x="1973666" y="1242073"/>
          <a:ext cx="5565402" cy="1896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73666" y="1242073"/>
        <a:ext cx="5565402" cy="1896011"/>
      </dsp:txXfrm>
    </dsp:sp>
    <dsp:sp modelId="{53A251A0-B944-4BA8-81C0-84031743A461}">
      <dsp:nvSpPr>
        <dsp:cNvPr id="0" name=""/>
        <dsp:cNvSpPr/>
      </dsp:nvSpPr>
      <dsp:spPr>
        <a:xfrm rot="16200000">
          <a:off x="538700" y="3229659"/>
          <a:ext cx="1523973" cy="17349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3292641"/>
          <a:ext cx="1851656" cy="170052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027" y="3375668"/>
        <a:ext cx="1685602" cy="1534466"/>
      </dsp:txXfrm>
    </dsp:sp>
    <dsp:sp modelId="{BA9FF782-DDB2-4D47-97E6-2F221035A0D0}">
      <dsp:nvSpPr>
        <dsp:cNvPr id="0" name=""/>
        <dsp:cNvSpPr/>
      </dsp:nvSpPr>
      <dsp:spPr>
        <a:xfrm>
          <a:off x="2000046" y="3468945"/>
          <a:ext cx="6228798" cy="145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800" kern="1200" dirty="0"/>
        </a:p>
      </dsp:txBody>
      <dsp:txXfrm>
        <a:off x="2000046" y="3468945"/>
        <a:ext cx="6228798" cy="1451403"/>
      </dsp:txXfrm>
    </dsp:sp>
    <dsp:sp modelId="{485F9950-F438-4A2B-AC67-C55BF8A103AE}">
      <dsp:nvSpPr>
        <dsp:cNvPr id="0" name=""/>
        <dsp:cNvSpPr/>
      </dsp:nvSpPr>
      <dsp:spPr>
        <a:xfrm>
          <a:off x="17688" y="5232095"/>
          <a:ext cx="1856608" cy="147026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74" y="5303881"/>
        <a:ext cx="1713036" cy="1326697"/>
      </dsp:txXfrm>
    </dsp:sp>
    <dsp:sp modelId="{BDF43623-D49A-4100-AE14-7D7EE1F8C98B}">
      <dsp:nvSpPr>
        <dsp:cNvPr id="0" name=""/>
        <dsp:cNvSpPr/>
      </dsp:nvSpPr>
      <dsp:spPr>
        <a:xfrm>
          <a:off x="2023646" y="5315645"/>
          <a:ext cx="6138937" cy="1199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800" kern="1200" dirty="0"/>
        </a:p>
      </dsp:txBody>
      <dsp:txXfrm>
        <a:off x="2023646" y="5315645"/>
        <a:ext cx="6138937" cy="119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D802A-061C-49C6-91D3-363FDED208C5}">
      <dsp:nvSpPr>
        <dsp:cNvPr id="0" name=""/>
        <dsp:cNvSpPr/>
      </dsp:nvSpPr>
      <dsp:spPr>
        <a:xfrm>
          <a:off x="0" y="0"/>
          <a:ext cx="8716963" cy="36171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https://stupinoadm.ru/dokumenty/normativnye-dokumenty/normativnye-dokumenty/nalogi/</a:t>
          </a:r>
          <a:endParaRPr lang="ru-RU" sz="1600" kern="1200" dirty="0">
            <a:solidFill>
              <a:srgbClr val="00B050"/>
            </a:solidFill>
          </a:endParaRPr>
        </a:p>
      </dsp:txBody>
      <dsp:txXfrm>
        <a:off x="17657" y="17657"/>
        <a:ext cx="8681649" cy="326397"/>
      </dsp:txXfrm>
    </dsp:sp>
    <dsp:sp modelId="{D12E6374-73CC-41AF-BD66-4CF9E1C8EC87}">
      <dsp:nvSpPr>
        <dsp:cNvPr id="0" name=""/>
        <dsp:cNvSpPr/>
      </dsp:nvSpPr>
      <dsp:spPr>
        <a:xfrm>
          <a:off x="0" y="376476"/>
          <a:ext cx="8716963" cy="36171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https://budget.stupinoadm.ru/byudzhet/byudzhet-dlya-grazhdan-00001/</a:t>
          </a:r>
          <a:endParaRPr lang="ru-RU" sz="1600" kern="1200" dirty="0"/>
        </a:p>
      </dsp:txBody>
      <dsp:txXfrm>
        <a:off x="17657" y="394133"/>
        <a:ext cx="8681649" cy="326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42E5CA-95B5-4361-B827-9E686C95A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B01502-575E-4865-9EF0-6BB74805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0C8CB-28EA-4A29-9EFB-C878A6D61CB6}" type="slidenum">
              <a:rPr lang="ru-RU" altLang="ru-RU" smtClean="0">
                <a:latin typeface="Times New Roman" panose="02020603050405020304" pitchFamily="18" charset="0"/>
              </a:rPr>
              <a:pPr/>
              <a:t>1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90F596-E6E4-4D41-BF5F-57EB9A1FDB3E}" type="slidenum">
              <a:rPr lang="ru-RU" altLang="ru-RU" smtClean="0">
                <a:latin typeface="Times New Roman" panose="02020603050405020304" pitchFamily="18" charset="0"/>
              </a:rPr>
              <a:pPr/>
              <a:t>17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73368-3B64-473C-97A1-3D278B8451C5}" type="slidenum">
              <a:rPr lang="ru-RU" altLang="ru-RU" smtClean="0">
                <a:latin typeface="Times New Roman" panose="02020603050405020304" pitchFamily="18" charset="0"/>
              </a:rPr>
              <a:pPr/>
              <a:t>18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19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43358-F44E-4403-B4FB-0C4307E08D25}" type="slidenum">
              <a:rPr lang="ru-RU" altLang="ru-RU" smtClean="0">
                <a:latin typeface="Times New Roman" panose="02020603050405020304" pitchFamily="18" charset="0"/>
              </a:rPr>
              <a:pPr/>
              <a:t>20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21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531C49-2706-4035-820F-7152F9690005}" type="slidenum">
              <a:rPr lang="ru-RU" altLang="ru-RU" smtClean="0">
                <a:latin typeface="Times New Roman" panose="02020603050405020304" pitchFamily="18" charset="0"/>
              </a:rPr>
              <a:pPr/>
              <a:t>22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24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25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26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76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27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1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Раздвинуть на весь лист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9927E0-5C3A-4AC9-9A51-92DCA06E8B05}" type="slidenum">
              <a:rPr lang="ru-RU" altLang="ru-RU" smtClean="0">
                <a:latin typeface="Times New Roman" panose="02020603050405020304" pitchFamily="18" charset="0"/>
              </a:rPr>
              <a:pPr/>
              <a:t>5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79E527-1F39-4E3C-B558-C912D3F5FD9C}" type="slidenum">
              <a:rPr lang="ru-RU" altLang="ru-RU" smtClean="0">
                <a:latin typeface="Times New Roman" panose="02020603050405020304" pitchFamily="18" charset="0"/>
              </a:rPr>
              <a:pPr/>
              <a:t>28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5D4D01-7046-43D8-AF11-F11EC62F12B8}" type="slidenum">
              <a:rPr lang="ru-RU" altLang="ru-RU" smtClean="0">
                <a:latin typeface="Times New Roman" panose="02020603050405020304" pitchFamily="18" charset="0"/>
              </a:rPr>
              <a:pPr/>
              <a:t>29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49D15-D66C-42CB-AF00-5A9334A6F161}" type="slidenum">
              <a:rPr lang="ru-RU" altLang="ru-RU" smtClean="0">
                <a:latin typeface="Times New Roman" panose="02020603050405020304" pitchFamily="18" charset="0"/>
              </a:rPr>
              <a:pPr/>
              <a:t>30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691E2A-CA1E-4966-8C43-C387F3355B19}" type="slidenum">
              <a:rPr lang="ru-RU" altLang="ru-RU" smtClean="0">
                <a:latin typeface="Times New Roman" panose="02020603050405020304" pitchFamily="18" charset="0"/>
              </a:rPr>
              <a:pPr/>
              <a:t>31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48B44E-2797-409A-9FDD-4A12FD0A45A1}" type="slidenum">
              <a:rPr lang="ru-RU" altLang="ru-RU" smtClean="0">
                <a:latin typeface="Times New Roman" panose="02020603050405020304" pitchFamily="18" charset="0"/>
              </a:rPr>
              <a:pPr/>
              <a:t>32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97E18C-8F10-48BC-A532-9B05542B05E4}" type="slidenum">
              <a:rPr lang="ru-RU" altLang="ru-RU" smtClean="0">
                <a:latin typeface="Times New Roman" panose="02020603050405020304" pitchFamily="18" charset="0"/>
              </a:rPr>
              <a:pPr/>
              <a:t>33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D3AED-C8FD-42D3-9251-E36D51F9D6EB}" type="slidenum">
              <a:rPr lang="ru-RU" altLang="ru-RU" smtClean="0">
                <a:latin typeface="Times New Roman" panose="02020603050405020304" pitchFamily="18" charset="0"/>
              </a:rPr>
              <a:pPr/>
              <a:t>34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BBE2BB-999F-473E-A284-069160E80B67}" type="slidenum">
              <a:rPr lang="ru-RU" altLang="ru-RU" smtClean="0">
                <a:latin typeface="Times New Roman" panose="02020603050405020304" pitchFamily="18" charset="0"/>
              </a:rPr>
              <a:pPr/>
              <a:t>35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CE9C63-714B-4326-86C4-333C1382ADC8}" type="slidenum">
              <a:rPr lang="ru-RU" altLang="ru-RU" smtClean="0">
                <a:latin typeface="Times New Roman" panose="02020603050405020304" pitchFamily="18" charset="0"/>
              </a:rPr>
              <a:pPr/>
              <a:t>36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197DEE-35E5-45AC-913F-2BECCE952469}" type="slidenum">
              <a:rPr lang="ru-RU" altLang="ru-RU" smtClean="0">
                <a:latin typeface="Times New Roman" panose="02020603050405020304" pitchFamily="18" charset="0"/>
              </a:rPr>
              <a:pPr/>
              <a:t>37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B9DB22-AE61-4E50-9A4F-D0337F841435}" type="slidenum">
              <a:rPr lang="ru-RU" altLang="ru-RU" smtClean="0">
                <a:latin typeface="Times New Roman" panose="02020603050405020304" pitchFamily="18" charset="0"/>
              </a:rPr>
              <a:pPr/>
              <a:t>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42A01D-46AB-4E10-960B-FE0D2F642C12}" type="slidenum">
              <a:rPr lang="ru-RU" altLang="ru-RU" smtClean="0">
                <a:latin typeface="Times New Roman" panose="02020603050405020304" pitchFamily="18" charset="0"/>
              </a:rPr>
              <a:pPr/>
              <a:t>38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8ACB95-127A-404F-B1D1-D422C1CACEAE}" type="slidenum">
              <a:rPr lang="ru-RU" altLang="ru-RU" smtClean="0">
                <a:latin typeface="Times New Roman" panose="02020603050405020304" pitchFamily="18" charset="0"/>
              </a:rPr>
              <a:pPr/>
              <a:t>39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40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41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6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D410C0-E2C5-4A2C-875B-E4BE3ADCBB28}" type="slidenum">
              <a:rPr lang="ru-RU" altLang="ru-RU" smtClean="0">
                <a:latin typeface="Times New Roman" panose="02020603050405020304" pitchFamily="18" charset="0"/>
              </a:rPr>
              <a:pPr/>
              <a:t>42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16B36D-4570-4DC2-8FEE-55F0D220CBF2}" type="slidenum">
              <a:rPr lang="ru-RU" altLang="ru-RU" smtClean="0">
                <a:latin typeface="Times New Roman" panose="02020603050405020304" pitchFamily="18" charset="0"/>
              </a:rPr>
              <a:pPr/>
              <a:t>43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3BE4E-78C5-487F-A039-5C94790DB0A3}" type="slidenum">
              <a:rPr lang="ru-RU" altLang="ru-RU" smtClean="0">
                <a:latin typeface="Times New Roman" panose="02020603050405020304" pitchFamily="18" charset="0"/>
              </a:rPr>
              <a:pPr/>
              <a:t>44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6F4B97-6F23-4EA2-A2B3-31C808F08499}" type="slidenum">
              <a:rPr lang="ru-RU" altLang="ru-RU" smtClean="0">
                <a:latin typeface="Times New Roman" panose="02020603050405020304" pitchFamily="18" charset="0"/>
              </a:rPr>
              <a:pPr/>
              <a:t>45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600749-5740-4B1C-8ADB-56CB1B648847}" type="slidenum">
              <a:rPr lang="ru-RU" altLang="ru-RU" smtClean="0">
                <a:latin typeface="Times New Roman" panose="02020603050405020304" pitchFamily="18" charset="0"/>
              </a:rPr>
              <a:pPr/>
              <a:t>46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6FC9F4-79BF-42FD-A33A-CF6C822BE1BB}" type="slidenum">
              <a:rPr lang="ru-RU" altLang="ru-RU" smtClean="0">
                <a:latin typeface="Times New Roman" panose="02020603050405020304" pitchFamily="18" charset="0"/>
              </a:rPr>
              <a:pPr/>
              <a:t>47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C436F0-0041-4722-A289-330F23612E09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B48604-B2B4-432D-9A83-D79BC9FDB1D5}" type="slidenum">
              <a:rPr lang="ru-RU" altLang="ru-RU" smtClean="0">
                <a:latin typeface="Times New Roman" panose="02020603050405020304" pitchFamily="18" charset="0"/>
              </a:rPr>
              <a:pPr/>
              <a:t>48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F33148-FDF8-4C63-A060-BE95886EED5E}" type="slidenum">
              <a:rPr lang="ru-RU" altLang="ru-RU" smtClean="0">
                <a:latin typeface="Times New Roman" panose="02020603050405020304" pitchFamily="18" charset="0"/>
              </a:rPr>
              <a:pPr/>
              <a:t>49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F33148-FDF8-4C63-A060-BE95886EED5E}" type="slidenum">
              <a:rPr lang="ru-RU" altLang="ru-RU" smtClean="0">
                <a:latin typeface="Times New Roman" panose="02020603050405020304" pitchFamily="18" charset="0"/>
              </a:rPr>
              <a:pPr/>
              <a:t>50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300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41972F-FF52-4124-8095-AFA30BF06B19}" type="slidenum">
              <a:rPr lang="ru-RU" altLang="ru-RU" smtClean="0">
                <a:latin typeface="Times New Roman" panose="02020603050405020304" pitchFamily="18" charset="0"/>
              </a:rPr>
              <a:pPr/>
              <a:t>51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C1F96E-75D6-48A3-9E55-A459E1C1B20C}" type="slidenum">
              <a:rPr lang="ru-RU" altLang="ru-RU" smtClean="0">
                <a:latin typeface="Times New Roman" panose="02020603050405020304" pitchFamily="18" charset="0"/>
              </a:rPr>
              <a:pPr/>
              <a:t>52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4C7640-B42C-40D1-A5F9-DC17AB233B9B}" type="slidenum">
              <a:rPr lang="ru-RU" altLang="ru-RU" smtClean="0">
                <a:latin typeface="Times New Roman" panose="02020603050405020304" pitchFamily="18" charset="0"/>
              </a:rPr>
              <a:pPr/>
              <a:t>53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63807F-64E1-478F-A3E0-F5D68767B676}" type="slidenum">
              <a:rPr lang="ru-RU" altLang="ru-RU" smtClean="0">
                <a:latin typeface="Times New Roman" panose="02020603050405020304" pitchFamily="18" charset="0"/>
              </a:rPr>
              <a:pPr/>
              <a:t>54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62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283865-014D-4CE5-A43C-EEEA03447EAC}" type="slidenum">
              <a:rPr lang="ru-RU" altLang="ru-RU" smtClean="0">
                <a:latin typeface="Times New Roman" panose="02020603050405020304" pitchFamily="18" charset="0"/>
              </a:rPr>
              <a:pPr/>
              <a:t>55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14A9F6-5D36-4531-AE2E-7D0809F94931}" type="slidenum">
              <a:rPr lang="ru-RU" altLang="ru-RU" smtClean="0">
                <a:latin typeface="Times New Roman" panose="02020603050405020304" pitchFamily="18" charset="0"/>
              </a:rPr>
              <a:pPr/>
              <a:t>56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70F8F8-D005-43ED-8453-424742596EC1}" type="slidenum">
              <a:rPr lang="ru-RU" altLang="ru-RU" smtClean="0">
                <a:latin typeface="Times New Roman" panose="02020603050405020304" pitchFamily="18" charset="0"/>
              </a:rPr>
              <a:pPr/>
              <a:t>57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86E6DD-EA43-43B8-9915-7C26AE219A4F}" type="slidenum">
              <a:rPr lang="ru-RU" altLang="ru-RU"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9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2BE7E-6684-4639-AD48-772C3D26EF90}" type="slidenum">
              <a:rPr lang="ru-RU" altLang="ru-RU" smtClean="0">
                <a:latin typeface="Times New Roman" panose="02020603050405020304" pitchFamily="18" charset="0"/>
              </a:rPr>
              <a:pPr/>
              <a:t>58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79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BCC8D2-4081-4A16-AA66-957567FFCF5E}" type="slidenum">
              <a:rPr lang="ru-RU" altLang="ru-RU" smtClean="0">
                <a:latin typeface="Times New Roman" panose="02020603050405020304" pitchFamily="18" charset="0"/>
              </a:rPr>
              <a:pPr/>
              <a:t>59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1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6F0681-6EF0-4DF8-91A1-ECAE49556B03}" type="slidenum">
              <a:rPr lang="ru-RU" altLang="ru-RU" smtClean="0">
                <a:latin typeface="Times New Roman" panose="02020603050405020304" pitchFamily="18" charset="0"/>
              </a:rPr>
              <a:pPr/>
              <a:t>60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3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47FDB0-FA33-48C7-91A9-E3A813BA3BFC}" type="slidenum">
              <a:rPr lang="ru-RU" altLang="ru-RU" smtClean="0">
                <a:latin typeface="Times New Roman" panose="02020603050405020304" pitchFamily="18" charset="0"/>
              </a:rPr>
              <a:pPr/>
              <a:t>61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4D1CE8-9500-428D-9A07-874FA119F11B}" type="slidenum">
              <a:rPr lang="ru-RU" altLang="ru-RU" smtClean="0">
                <a:latin typeface="Times New Roman" panose="02020603050405020304" pitchFamily="18" charset="0"/>
              </a:rPr>
              <a:pPr/>
              <a:t>62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4216B-8A73-4FCF-93AB-A3F1FC821539}" type="slidenum">
              <a:rPr lang="ru-RU" altLang="ru-RU" smtClean="0">
                <a:latin typeface="Times New Roman" panose="02020603050405020304" pitchFamily="18" charset="0"/>
              </a:rPr>
              <a:pPr/>
              <a:t>63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89051-5FCA-47AC-BD59-F49974EDCD99}" type="slidenum">
              <a:rPr lang="ru-RU" altLang="ru-RU" smtClean="0">
                <a:latin typeface="Times New Roman" panose="02020603050405020304" pitchFamily="18" charset="0"/>
              </a:rPr>
              <a:pPr/>
              <a:t>64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177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299A4-46AC-4DC7-B0F3-EDBA05907541}" type="slidenum">
              <a:rPr lang="ru-RU" altLang="ru-RU" smtClean="0">
                <a:latin typeface="Times New Roman" panose="02020603050405020304" pitchFamily="18" charset="0"/>
              </a:rPr>
              <a:pPr/>
              <a:t>65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7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C5D72B-B4CF-42C8-ABCA-2FD1AEFB70F1}" type="slidenum">
              <a:rPr lang="ru-RU" altLang="ru-RU" smtClean="0">
                <a:latin typeface="Times New Roman" panose="02020603050405020304" pitchFamily="18" charset="0"/>
              </a:rPr>
              <a:pPr/>
              <a:t>66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ACB46E-745E-4BE9-A128-39EAFD1F2692}" type="slidenum">
              <a:rPr lang="ru-RU" altLang="ru-RU" smtClean="0">
                <a:latin typeface="Times New Roman" panose="02020603050405020304" pitchFamily="18" charset="0"/>
              </a:rPr>
              <a:pPr/>
              <a:t>11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EF27F0-83B0-4A27-9E72-1EA47E9DEB24}" type="slidenum">
              <a:rPr lang="ru-RU" altLang="ru-RU" smtClean="0">
                <a:latin typeface="Times New Roman" panose="02020603050405020304" pitchFamily="18" charset="0"/>
              </a:rPr>
              <a:pPr/>
              <a:t>14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B97852-73E2-4CFC-BEE1-60ED45F00E47}" type="slidenum">
              <a:rPr lang="ru-RU" altLang="ru-RU" smtClean="0">
                <a:latin typeface="Times New Roman" panose="02020603050405020304" pitchFamily="18" charset="0"/>
              </a:rPr>
              <a:pPr/>
              <a:t>15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Внизу дописать: г.Ступино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B8685C-DF13-4480-ACBE-2DB32F8F96AF}" type="slidenum">
              <a:rPr lang="ru-RU" altLang="ru-RU" smtClean="0">
                <a:latin typeface="Times New Roman" panose="02020603050405020304" pitchFamily="18" charset="0"/>
              </a:rPr>
              <a:pPr/>
              <a:t>16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062606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649C-DC1E-45BC-BD79-A92BB8857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62959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536F-C704-4768-A6EB-9572573E9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3069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1595A2-4E66-44DB-BBD8-6501740391FF}" type="datetimeFigureOut">
              <a:rPr lang="de-DE"/>
              <a:pPr>
                <a:defRPr/>
              </a:pPr>
              <a:t>01.04.2022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F8E-B353-4374-9170-8A9EAE2EBD4D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55806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66EC-02CD-4938-8F51-DBE286E7C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7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487329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A262DF-C96F-49E3-9D56-6BF85738B274}" type="datetimeFigureOut">
              <a:rPr lang="de-DE"/>
              <a:pPr>
                <a:defRPr/>
              </a:pPr>
              <a:t>01.04.2022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9A11-FCBE-425D-8A10-E496CFA534F8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79037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61822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FA083-77ED-46BC-B59A-469C059AC824}" type="datetimeFigureOut">
              <a:rPr lang="de-DE"/>
              <a:pPr>
                <a:defRPr/>
              </a:pPr>
              <a:t>01.04.2022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75D8-E2B1-416F-9F53-0B8E25BBBA92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85963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B5E2-0E60-4645-9977-BB598EBDF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4893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31AD-0CB1-4858-AD75-CAD051C17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84841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6794-F872-41FD-B205-5651E1CAB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8288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2FED-C6A7-4218-8A9A-0D1BD58F4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0175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F8B2-C343-4BEA-A76F-5866E1A9B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3658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39F9-5B4A-4B4A-837D-74EF35F5C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00931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30AA-7FA3-48C0-B5CE-25BFBB895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1784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3785-7A08-4FAF-8213-14A448AA5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652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6DA2B119-2F12-4269-84DB-3827B29A3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  <p:sldLayoutId id="2147485458" r:id="rId12"/>
    <p:sldLayoutId id="2147485459" r:id="rId13"/>
    <p:sldLayoutId id="2147485460" r:id="rId14"/>
    <p:sldLayoutId id="2147485461" r:id="rId15"/>
    <p:sldLayoutId id="2147485462" r:id="rId16"/>
    <p:sldLayoutId id="2147485463" r:id="rId17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anose="05000000000000000000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up_fu@mail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2322513"/>
            <a:ext cx="8420100" cy="1430337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к отчету об исполнении бюджета городского округа Ступино Московской области</a:t>
            </a:r>
          </a:p>
          <a:p>
            <a:pPr algn="ctr" eaLnBrk="1" hangingPunct="1">
              <a:defRPr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а 2021 год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132263" y="6332538"/>
            <a:ext cx="127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г.Ступино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5125" y="700088"/>
            <a:ext cx="8458200" cy="887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+mn-cs"/>
              </a:rPr>
              <a:t>Информация о выполнении основных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+mn-cs"/>
              </a:rPr>
              <a:t>показателей социально-экономического развития городского округа Ступино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708025"/>
          <a:ext cx="8458199" cy="6064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6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0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План на 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за 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%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effectLst/>
                        </a:rPr>
                        <a:t>101,5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7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к предыдущему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3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Оборот розничной торговли на душу населения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тыс.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Среднемесячная начисленная заработная плата работников организаций, не относящихся к субъектам малого предпринимательства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58689,5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64114,3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Количество созданных рабочих мест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50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327,24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347,87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105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9863"/>
            <a:ext cx="91440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 выполнении основных характеристик бюджета </a:t>
            </a:r>
            <a:endParaRPr lang="ru-RU" alt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городского округа Ступино Московской области за 2021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50667"/>
              </p:ext>
            </p:extLst>
          </p:nvPr>
        </p:nvGraphicFramePr>
        <p:xfrm>
          <a:off x="506413" y="1374774"/>
          <a:ext cx="8293100" cy="48646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92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Отчет за </a:t>
                      </a:r>
                      <a:r>
                        <a:rPr lang="ru-RU" sz="1800" u="none" strike="noStrike" dirty="0" smtClean="0">
                          <a:effectLst/>
                        </a:rPr>
                        <a:t>2020 </a:t>
                      </a:r>
                      <a:r>
                        <a:rPr lang="ru-RU" sz="1800" u="none" strike="noStrike" dirty="0">
                          <a:effectLst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План на </a:t>
                      </a:r>
                      <a:r>
                        <a:rPr lang="ru-RU" sz="1800" u="none" strike="noStrike" dirty="0" smtClean="0">
                          <a:effectLst/>
                        </a:rPr>
                        <a:t>2021 </a:t>
                      </a:r>
                      <a:r>
                        <a:rPr lang="ru-RU" sz="1800" u="none" strike="noStrike" dirty="0">
                          <a:effectLst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Отчет за </a:t>
                      </a:r>
                      <a:r>
                        <a:rPr lang="ru-RU" sz="1800" u="none" strike="noStrike" dirty="0" smtClean="0">
                          <a:effectLst/>
                        </a:rPr>
                        <a:t>2021 </a:t>
                      </a:r>
                      <a:r>
                        <a:rPr lang="ru-RU" sz="1800" u="none" strike="noStrike" dirty="0">
                          <a:effectLst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% </a:t>
                      </a:r>
                      <a:r>
                        <a:rPr lang="ru-RU" sz="1600" u="none" strike="noStrike" dirty="0">
                          <a:effectLst/>
                        </a:rPr>
                        <a:t>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к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предыду-щему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году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к плану </a:t>
                      </a:r>
                      <a:r>
                        <a:rPr lang="ru-RU" sz="1600" u="none" strike="noStrike" dirty="0" smtClean="0">
                          <a:effectLst/>
                        </a:rPr>
                        <a:t>2021г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6 510 000,5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7 172 233,3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6 694 844,7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6 452 222,6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237 555,5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6 713 239,7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Дефицит (-) 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>
                          <a:effectLst/>
                        </a:rPr>
                        <a:t>Профицит (+)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57 777,9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- 602 176,1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- 18 395,0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u="none" strike="noStrike" dirty="0" smtClean="0">
                          <a:effectLst/>
                          <a:latin typeface="+mn-lt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 smtClean="0">
                          <a:effectLst/>
                          <a:latin typeface="+mn-lt"/>
                        </a:rPr>
                        <a:t>Х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Объем муниципального долга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483 000,0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483 000,0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483 000,0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u="none" strike="noStrike" dirty="0" smtClean="0">
                          <a:effectLst/>
                          <a:latin typeface="+mn-lt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 smtClean="0">
                          <a:effectLst/>
                          <a:latin typeface="+mn-lt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Группа 6"/>
          <p:cNvGrpSpPr>
            <a:grpSpLocks/>
          </p:cNvGrpSpPr>
          <p:nvPr/>
        </p:nvGrpSpPr>
        <p:grpSpPr bwMode="auto">
          <a:xfrm>
            <a:off x="1322388" y="582613"/>
            <a:ext cx="6584950" cy="465137"/>
            <a:chOff x="1017851" y="963623"/>
            <a:chExt cx="6724651" cy="46552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17851" y="1020821"/>
              <a:ext cx="6724651" cy="408329"/>
            </a:xfrm>
            <a:prstGeom prst="roundRect">
              <a:avLst>
                <a:gd name="adj" fmla="val 35599"/>
              </a:avLst>
            </a:prstGeom>
            <a:solidFill>
              <a:srgbClr val="3EB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5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17851" y="963623"/>
              <a:ext cx="6510655" cy="4623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Средневзвешенная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процентная ставка по кредитам</a:t>
              </a:r>
              <a:r>
                <a:rPr lang="en-US" sz="1200" b="1" dirty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ru-RU" sz="1200" b="1" dirty="0" smtClean="0">
                  <a:solidFill>
                    <a:schemeClr val="tx1"/>
                  </a:solidFill>
                  <a:cs typeface="Times New Roman" pitchFamily="18" charset="0"/>
                </a:rPr>
                <a:t>6,3%                                             </a:t>
              </a:r>
              <a:r>
                <a:rPr lang="en-US" sz="1200" b="1" dirty="0" smtClean="0">
                  <a:solidFill>
                    <a:schemeClr val="tx1"/>
                  </a:solidFill>
                  <a:cs typeface="Times New Roman" pitchFamily="18" charset="0"/>
                </a:rPr>
                <a:t>                           </a:t>
              </a:r>
              <a:r>
                <a:rPr lang="ru-RU" sz="1200" b="1" dirty="0" smtClean="0">
                  <a:solidFill>
                    <a:schemeClr val="tx1"/>
                  </a:solidFill>
                  <a:cs typeface="Times New Roman" pitchFamily="18" charset="0"/>
                </a:rPr>
                <a:t>7,2%                                                 </a:t>
              </a:r>
              <a:endParaRPr lang="ru-RU" sz="12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09690" y="4889020"/>
            <a:ext cx="5827713" cy="1247775"/>
            <a:chOff x="1917700" y="4513263"/>
            <a:chExt cx="5827713" cy="1247775"/>
          </a:xfrm>
        </p:grpSpPr>
        <p:grpSp>
          <p:nvGrpSpPr>
            <p:cNvPr id="28674" name="Группа 6"/>
            <p:cNvGrpSpPr>
              <a:grpSpLocks/>
            </p:cNvGrpSpPr>
            <p:nvPr/>
          </p:nvGrpSpPr>
          <p:grpSpPr bwMode="auto">
            <a:xfrm>
              <a:off x="1917700" y="5437188"/>
              <a:ext cx="5437188" cy="315912"/>
              <a:chOff x="1017851" y="963623"/>
              <a:chExt cx="6724651" cy="46552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017851" y="1019767"/>
                <a:ext cx="6724651" cy="409383"/>
              </a:xfrm>
              <a:prstGeom prst="roundRect">
                <a:avLst>
                  <a:gd name="adj" fmla="val 35599"/>
                </a:avLst>
              </a:prstGeom>
              <a:solidFill>
                <a:srgbClr val="3EB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5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55289" y="963623"/>
                <a:ext cx="6373202" cy="278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ru-RU" sz="12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8676" name="Группа 6"/>
            <p:cNvGrpSpPr>
              <a:grpSpLocks/>
            </p:cNvGrpSpPr>
            <p:nvPr/>
          </p:nvGrpSpPr>
          <p:grpSpPr bwMode="auto">
            <a:xfrm>
              <a:off x="1924050" y="4779963"/>
              <a:ext cx="5405438" cy="303212"/>
              <a:chOff x="1017851" y="982338"/>
              <a:chExt cx="6724651" cy="446812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17851" y="1019767"/>
                <a:ext cx="6724651" cy="409383"/>
              </a:xfrm>
              <a:prstGeom prst="roundRect">
                <a:avLst>
                  <a:gd name="adj" fmla="val 35599"/>
                </a:avLst>
              </a:prstGeom>
              <a:solidFill>
                <a:srgbClr val="3EB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5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93621" y="982338"/>
                <a:ext cx="6371137" cy="278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ru-RU" sz="12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917700" y="4513263"/>
              <a:ext cx="5827713" cy="1247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Год                   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2020   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                               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2021              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675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Уровень долга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%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                               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  22,2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300" b="1" dirty="0">
                  <a:latin typeface="Times New Roman" pitchFamily="18" charset="0"/>
                  <a:cs typeface="Times New Roman" pitchFamily="18" charset="0"/>
                </a:rPr>
                <a:t>                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Расходы на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обслуживание (млн. руб.)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21,9                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                        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                             18,3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525" b="1" dirty="0">
                  <a:latin typeface="Times New Roman" pitchFamily="18" charset="0"/>
                  <a:cs typeface="Times New Roman" pitchFamily="18" charset="0"/>
                </a:rPr>
                <a:t>               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Уровень расходов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0,5%           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0,4%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22225" y="84138"/>
            <a:ext cx="9144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муниципального долга городского округа Ступино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85031681"/>
              </p:ext>
            </p:extLst>
          </p:nvPr>
        </p:nvGraphicFramePr>
        <p:xfrm>
          <a:off x="1462088" y="1270779"/>
          <a:ext cx="6096000" cy="351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751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63500" y="1323975"/>
          <a:ext cx="9024938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r:id="rId3" imgW="9028959" imgH="5553937" progId="Excel.Chart.8">
                  <p:embed/>
                </p:oleObj>
              </mc:Choice>
              <mc:Fallback>
                <p:oleObj r:id="rId3" imgW="9028959" imgH="5553937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323975"/>
                        <a:ext cx="9024938" cy="555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084888" y="20002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3 291 111,8 тыс. руб.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092200" y="5065713"/>
            <a:ext cx="2751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481 200,4 тыс. руб.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0" y="7937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Информация об объеме и структуре налоговых и неналоговых доходов,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а также межбюджетных трансфертах, поступающих в бюджет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городского округа Ступино Московской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за 2021 год</a:t>
            </a:r>
            <a:endParaRPr lang="ru-RU" altLang="ru-RU" sz="2100" b="1">
              <a:latin typeface="Times New Roman" panose="02020603050405020304" pitchFamily="18" charset="0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212725" y="1677988"/>
            <a:ext cx="3179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   2 922 532,5 тыс. руб.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85800" y="5676900"/>
            <a:ext cx="806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</a:rPr>
              <a:t>Поступления всего в бюджет = </a:t>
            </a: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6 694 844,7</a:t>
            </a:r>
            <a:r>
              <a:rPr lang="ru-RU" altLang="ru-RU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</a:t>
            </a:r>
            <a:endParaRPr lang="ru-RU" altLang="ru-RU" sz="2000" b="1" dirty="0" smtClean="0"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latin typeface="Times New Roman" pitchFamily="18" charset="0"/>
                <a:cs typeface="Arial" charset="0"/>
              </a:rPr>
              <a:t>а </a:t>
            </a:r>
            <a:r>
              <a:rPr lang="ru-RU" altLang="ru-RU" sz="2000" b="1" dirty="0">
                <a:latin typeface="Times New Roman" pitchFamily="18" charset="0"/>
                <a:cs typeface="Arial" charset="0"/>
              </a:rPr>
              <a:t>также межбюджетных трансфертах, поступающих в бюджет </a:t>
            </a:r>
            <a:endParaRPr lang="ru-RU" altLang="ru-RU" sz="2000" b="1" dirty="0" smtClean="0"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latin typeface="Times New Roman" pitchFamily="18" charset="0"/>
                <a:cs typeface="Arial" charset="0"/>
              </a:rPr>
              <a:t>городского </a:t>
            </a:r>
            <a:r>
              <a:rPr lang="ru-RU" altLang="ru-RU" sz="2000" b="1" dirty="0">
                <a:latin typeface="Times New Roman" pitchFamily="18" charset="0"/>
                <a:cs typeface="Arial" charset="0"/>
              </a:rPr>
              <a:t>округа Ступино Московской области </a:t>
            </a:r>
            <a:r>
              <a:rPr lang="ru-RU" altLang="ru-RU" sz="2000" b="1" dirty="0" smtClean="0">
                <a:latin typeface="Times New Roman" pitchFamily="18" charset="0"/>
                <a:cs typeface="Arial" charset="0"/>
              </a:rPr>
              <a:t>за 2021 год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(тыс. руб.)</a:t>
            </a:r>
          </a:p>
        </p:txBody>
      </p:sp>
      <p:graphicFrame>
        <p:nvGraphicFramePr>
          <p:cNvPr id="4" name="Group 48"/>
          <p:cNvGraphicFramePr>
            <a:graphicFrameLocks noGrp="1"/>
          </p:cNvGraphicFramePr>
          <p:nvPr/>
        </p:nvGraphicFramePr>
        <p:xfrm>
          <a:off x="90488" y="1022350"/>
          <a:ext cx="8963025" cy="56959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4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Уточненный план 2021г.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2021г.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2020г.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в 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 уточнен-ному плану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2021г.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 факту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2020г.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4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Доходы, всего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7 172 233,3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6 694 844,7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algn="ctr" fontAlgn="ctr"/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6 510 000,5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93,3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102,8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них</a:t>
                      </a: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9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Налоговые и неналоговые доходы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3 570 893,4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3 772 312,2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3 176 000,8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105,6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8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Безвозмездные поступления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3 601 339,9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2 922 532,5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3 333 999,7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81,2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87,7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</a:t>
            </a:r>
            <a:r>
              <a:rPr lang="ru-RU" altLang="ru-RU" sz="2000" b="1" dirty="0" smtClean="0">
                <a:latin typeface="Times New Roman" pitchFamily="18" charset="0"/>
                <a:cs typeface="Arial" charset="0"/>
              </a:rPr>
              <a:t>доходов, поступающих </a:t>
            </a:r>
            <a:r>
              <a:rPr lang="ru-RU" altLang="ru-RU" sz="2000" b="1" dirty="0">
                <a:latin typeface="Times New Roman" pitchFamily="18" charset="0"/>
                <a:cs typeface="Arial" charset="0"/>
              </a:rPr>
              <a:t>в бюджет </a:t>
            </a:r>
            <a:r>
              <a:rPr lang="ru-RU" altLang="ru-RU" sz="2000" b="1" dirty="0" smtClean="0">
                <a:latin typeface="Times New Roman" pitchFamily="18" charset="0"/>
                <a:cs typeface="Arial" charset="0"/>
              </a:rPr>
              <a:t>городского </a:t>
            </a:r>
            <a:r>
              <a:rPr lang="ru-RU" altLang="ru-RU" sz="2000" b="1" dirty="0">
                <a:latin typeface="Times New Roman" pitchFamily="18" charset="0"/>
                <a:cs typeface="Arial" charset="0"/>
              </a:rPr>
              <a:t>округа Ступино </a:t>
            </a:r>
            <a:r>
              <a:rPr lang="ru-RU" altLang="ru-RU" sz="2000" b="1" dirty="0" smtClean="0">
                <a:latin typeface="Times New Roman" pitchFamily="18" charset="0"/>
                <a:cs typeface="Arial" charset="0"/>
              </a:rPr>
              <a:t>Московской </a:t>
            </a:r>
            <a:r>
              <a:rPr lang="ru-RU" altLang="ru-RU" sz="2000" b="1" dirty="0">
                <a:latin typeface="Times New Roman" pitchFamily="18" charset="0"/>
                <a:cs typeface="Arial" charset="0"/>
              </a:rPr>
              <a:t>области </a:t>
            </a:r>
            <a:endParaRPr lang="ru-RU" altLang="ru-RU" sz="2000" b="1" dirty="0" smtClean="0"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latin typeface="Times New Roman" pitchFamily="18" charset="0"/>
                <a:cs typeface="Arial" charset="0"/>
              </a:rPr>
              <a:t>за 2021 </a:t>
            </a:r>
            <a:r>
              <a:rPr lang="ru-RU" altLang="ru-RU" sz="2000" b="1" dirty="0">
                <a:latin typeface="Times New Roman" pitchFamily="18" charset="0"/>
                <a:cs typeface="Arial" charset="0"/>
              </a:rPr>
              <a:t>год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Group 73"/>
          <p:cNvGraphicFramePr>
            <a:graphicFrameLocks noGrp="1"/>
          </p:cNvGraphicFramePr>
          <p:nvPr/>
        </p:nvGraphicFramePr>
        <p:xfrm>
          <a:off x="190500" y="1092200"/>
          <a:ext cx="8763001" cy="54991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7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11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Уточненный план 2021г.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2021г.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2020г.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в %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 уточнен-ному плану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2021г.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 факту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5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Налоговые и неналоговые доходы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3 570 893,4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3 772 312,2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3 176 000,8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105,6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118,8</a:t>
                      </a:r>
                    </a:p>
                  </a:txBody>
                  <a:tcPr marL="90000" marR="90000" marT="46795" marB="4679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0">
                <a:tc>
                  <a:txBody>
                    <a:bodyPr/>
                    <a:lstStyle>
                      <a:lvl1pPr marL="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них: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269">
                <a:tc>
                  <a:txBody>
                    <a:bodyPr/>
                    <a:lstStyle>
                      <a:lvl1pPr marL="920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2 278 624,0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2 271 437,6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1 905 689,1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99,7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119,2</a:t>
                      </a:r>
                    </a:p>
                  </a:txBody>
                  <a:tcPr marL="90000" marR="90000" marT="46795" marB="4679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890">
                <a:tc>
                  <a:txBody>
                    <a:bodyPr/>
                    <a:lstStyle/>
                    <a:p>
                      <a:pPr marL="889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260 430,0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280 574,1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248 651,4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90000" marR="90000" marT="46795" marB="46795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44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191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227138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35125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889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имущество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442 890,0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617 352,8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566 874,3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139,4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108,9</a:t>
                      </a:r>
                    </a:p>
                  </a:txBody>
                  <a:tcPr marL="90000" marR="90000" marT="46795" marB="46795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717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191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227138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35125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889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119 705,0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125 191,3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111 061,8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112,7</a:t>
                      </a:r>
                    </a:p>
                  </a:txBody>
                  <a:tcPr marL="90000" marR="90000" marT="46795" marB="46795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539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889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Прочие доходы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469 244,4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477 756,4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343 724,2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101,8</a:t>
                      </a:r>
                    </a:p>
                  </a:txBody>
                  <a:tcPr marL="90000" marR="90000" marT="46795" marB="46795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139,0</a:t>
                      </a:r>
                    </a:p>
                  </a:txBody>
                  <a:tcPr marL="90000" marR="90000" marT="46795" marB="46795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доходов,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поступающих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в бюджет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городского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округа Ступино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Московской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области </a:t>
            </a:r>
            <a:endParaRPr lang="ru-RU" altLang="ru-RU" sz="1600" b="1" dirty="0" smtClean="0"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за 2021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7000" y="863600"/>
          <a:ext cx="8882064" cy="5773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4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доходов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Исполнено за 2020 год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Уточненный план 2021 года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Исполнено </a:t>
                      </a:r>
                      <a:endParaRPr lang="ru-RU" sz="7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за </a:t>
                      </a:r>
                      <a:r>
                        <a:rPr lang="ru-RU" sz="700" u="none" strike="noStrike" dirty="0">
                          <a:effectLst/>
                        </a:rPr>
                        <a:t>2021 год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% исполнения к </a:t>
                      </a:r>
                      <a:r>
                        <a:rPr lang="ru-RU" sz="600" u="none" strike="noStrike" dirty="0" smtClean="0">
                          <a:effectLst/>
                        </a:rPr>
                        <a:t>уточненному </a:t>
                      </a:r>
                      <a:r>
                        <a:rPr lang="ru-RU" sz="600" u="none" strike="noStrike" dirty="0">
                          <a:effectLst/>
                        </a:rPr>
                        <a:t>плану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отклонение к </a:t>
                      </a:r>
                      <a:r>
                        <a:rPr lang="ru-RU" sz="600" u="none" strike="noStrike" dirty="0" smtClean="0">
                          <a:effectLst/>
                        </a:rPr>
                        <a:t>уточненному </a:t>
                      </a:r>
                      <a:r>
                        <a:rPr lang="ru-RU" sz="600" u="none" strike="noStrike" dirty="0">
                          <a:effectLst/>
                        </a:rPr>
                        <a:t>плану, тыс. руб.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 исполнения к факту 2020 года</a:t>
                      </a:r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отклонение к факту 2020 года, тыс. руб.</a:t>
                      </a:r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000 1 00 00000 00 0000 000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3 176 000,8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3 570 893,4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3 772 312,2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105,6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201 418,8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118,8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596 311,4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000 1 01 00000 00 0000 000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НАЛОГИ НА ПРИБЫЛЬ, ДОХОДЫ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1 905 689,1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2 278 624,0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2 271 437,6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99,7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-7 186,4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365 748,5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000 1 01 02000 01 0000 110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1 905 689,1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2 278 624,0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2 271 437,6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-7 186,4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365 748,5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000 1 03 00000 00 0000 000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95 708,1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102 575,2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104 547,2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101,9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1 972,0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8 839,1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000 1 03 02000 01 0000 110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95 708,1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102 575,2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104 547,2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101,9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1 972,0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8 839,1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000 1 05 00000 00 0000 000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НАЛОГИ НА СОВОКУПНЫЙ ДОХОД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248 651,4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260 430,0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280 574,1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107,7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20 144,1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112,8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31 922,7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000 1 05 01000 00 0000 110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163 020,8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205 000,0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218 468,8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106,6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13 468,8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134,0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55 448,0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000 1 05 02000 02 0000 110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63 650,1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16 000,0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16 190,8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101,2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190,8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-47 459,4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000 1 05 03000 01 0000 110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-298,0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-298,0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-2 442,8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-310,1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000 1 05 04000 02 0000 110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21 968,3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39 430,0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46 212,5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117,2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6 782,5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210,4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24 244,2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000 1 06 00000 00 0000 000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НАЛОГИ НА ИМУЩЕСТВО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566 874,3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442 890,0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617 352,8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139,4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174 462,8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108,9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50 478,5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000 1 06 01000 00 0000 110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72 629,6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79 500,0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78 779,7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-720,3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108,5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6 150,1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000 1 06 06000 00 0000 110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Земельный налог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494 244,8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363 390,0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538 573,1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148,2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175 183,1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44 328,4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000 1 08 00000 00 0000 000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ГОСУДАРСТВЕННАЯ ПОШЛИНА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16 204,8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17 182,8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17 200,2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106,1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995,3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000 1 08 03010 01 0000 110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16 148,2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17 000,0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17 002,6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105,3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854,3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000 1 08 07150 01 1000 110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Государственная пошлина за выдачу разрешения на установку рекламной конструкции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55,0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105,9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327,3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125,0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20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000 1 08 07 173 01 1000 110</a:t>
                      </a:r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Государственная пошлина за выдачу органом местного самоуправления городского округа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грузов, зачисляемая в бюджеты городских округов</a:t>
                      </a:r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137,5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1 100,0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0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000 1 09 00000 00 0000 000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62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-0,004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-0,08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-0,1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-0,1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4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доходов,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поступающих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в бюджет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городского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округа Ступино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Московской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области </a:t>
            </a:r>
            <a:endParaRPr lang="ru-RU" altLang="ru-RU" sz="1600" b="1" dirty="0" smtClean="0"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за 2021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9538" y="838200"/>
          <a:ext cx="8889999" cy="5849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6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6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доходов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Исполнено за 2020 год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Уточненный план 2021 года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Исполнено </a:t>
                      </a:r>
                      <a:endParaRPr lang="ru-RU" sz="7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за </a:t>
                      </a:r>
                      <a:r>
                        <a:rPr lang="ru-RU" sz="700" u="none" strike="noStrike" dirty="0">
                          <a:effectLst/>
                        </a:rPr>
                        <a:t>2021 год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% исполнения к </a:t>
                      </a:r>
                      <a:r>
                        <a:rPr lang="ru-RU" sz="600" u="none" strike="noStrike" dirty="0" smtClean="0">
                          <a:effectLst/>
                        </a:rPr>
                        <a:t>уточненному </a:t>
                      </a:r>
                      <a:r>
                        <a:rPr lang="ru-RU" sz="600" u="none" strike="noStrike" dirty="0">
                          <a:effectLst/>
                        </a:rPr>
                        <a:t>плану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отклонение к </a:t>
                      </a:r>
                      <a:r>
                        <a:rPr lang="ru-RU" sz="600" u="none" strike="noStrike" dirty="0" smtClean="0">
                          <a:effectLst/>
                        </a:rPr>
                        <a:t>уточненному </a:t>
                      </a:r>
                      <a:r>
                        <a:rPr lang="ru-RU" sz="600" u="none" strike="noStrike" dirty="0">
                          <a:effectLst/>
                        </a:rPr>
                        <a:t>плану, тыс. руб.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 исполнения к факту 2020 года</a:t>
                      </a:r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отклонение к факту 2020 года, тыс. руб.</a:t>
                      </a:r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4480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111 061,8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119 705,0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125 191,3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104,6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5 486,3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112,7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14 129,5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000 1 11 05000 00 0000 120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4480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91 146,3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95 353,8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100 204,9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105,1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4 851,1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9 058,6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000 1 11 05012 04 0000 120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128959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81 103,4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82 559,0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87 484,2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106,0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4 925,2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107,9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6 380,8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000 1 11 05024 04 0000 120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128959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6 191,5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8 639,5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8 513,3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-126,2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137,5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2 321,8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000 1 11 05034 04 0000 120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128959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2 076,1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1 860,8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1 912,9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52,1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92,1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-163,2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000 1 11 05074 04 0000 120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128959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1 475,1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2 272,0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2 272,0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154,0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796,9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000 1 11 05312 04 0000 120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128959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300,2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-277,8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000 1 11 07014 04 0000 120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4480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514,3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-491,0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000 1 11 09044 04 0000 120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4480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19 401,1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18 920,0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19 491,7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103,0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571,7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000 1 11 09080 04 0000 120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4480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5 407,9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5 471,4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101,2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63,5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5 471,4</a:t>
                      </a:r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373" marR="5373" marT="5373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доходов,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поступающих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в бюджет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городского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округа Ступино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Московской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области </a:t>
            </a:r>
            <a:endParaRPr lang="ru-RU" altLang="ru-RU" sz="1600" b="1" dirty="0" smtClean="0"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за 2021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9538" y="831850"/>
          <a:ext cx="8882062" cy="5829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3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доходов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Исполнено за 2020 год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Уточненный план 2021 года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Исполнено </a:t>
                      </a:r>
                      <a:endParaRPr lang="ru-RU" sz="7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за </a:t>
                      </a:r>
                      <a:r>
                        <a:rPr lang="ru-RU" sz="700" u="none" strike="noStrike" dirty="0">
                          <a:effectLst/>
                        </a:rPr>
                        <a:t>2021 год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% исполнения к </a:t>
                      </a:r>
                      <a:r>
                        <a:rPr lang="ru-RU" sz="600" u="none" strike="noStrike" dirty="0" smtClean="0">
                          <a:effectLst/>
                        </a:rPr>
                        <a:t>уточненному </a:t>
                      </a:r>
                      <a:r>
                        <a:rPr lang="ru-RU" sz="600" u="none" strike="noStrike" dirty="0">
                          <a:effectLst/>
                        </a:rPr>
                        <a:t>плану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отклонение к </a:t>
                      </a:r>
                      <a:r>
                        <a:rPr lang="ru-RU" sz="600" u="none" strike="noStrike" dirty="0" smtClean="0">
                          <a:effectLst/>
                        </a:rPr>
                        <a:t>уточненному </a:t>
                      </a:r>
                      <a:r>
                        <a:rPr lang="ru-RU" sz="600" u="none" strike="noStrike" dirty="0">
                          <a:effectLst/>
                        </a:rPr>
                        <a:t>плану, тыс. руб.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 исполнения к факту 2020 года</a:t>
                      </a:r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отклонение к факту 2020 года, тыс. руб.</a:t>
                      </a:r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000 1 12 00000 00 0000 000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4 532,9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5 361,9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5 479,7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117,8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946,7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000 1 12 01000 01 0000 120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4 532,9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5 361,9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5 479,7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117,8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946,7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000 1 13 00000 00 0000 000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130 821,2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194 320,5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177 688,0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91,4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-16 632,5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135,8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46 866,8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000 1 13 01530 04 0000 130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Плата за оказание услуг по присоединению объектов дорожного сервиса к автомобильным дорогам общего пользования местного значения, зачисляемая в бюджеты городских округов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000 1 13 01994 04 0000 130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4 841,5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4 387,9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4 240,0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-147,9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87,6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-601,5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000 1 13 02064 04 0000 130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поступающие в порядке возмещения расходов, понесенных в связи с эксплуатацией имущества городских округов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4 144,8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5 294,5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4 455,2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84,1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-839,3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107,5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310,4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000 1 13 02994 04 0000 130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доходы от компенсации затрат бюджетов городских округов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121 834,8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184 632,4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168 987,1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91,5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-15 645,3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138,7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47 152,2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000 1 14 00000 00 0000 000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84 019,2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138 090,4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149 144,6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108,0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11 054,2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177,5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65 125,5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000 1 14 01040 04 0000 410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продажи квартир, находящихся в собственности городских округов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789,6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-745,1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000 1 14 02042 04 0000 440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городских округов (за исключением имущества муниципальных бюджетных и автономных учреждений), в части реализации материальных запасов по указанному имуществу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2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000 1 14 02043 04 0000 410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42 365,2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74 814,4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76 994,9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102,9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2 180,5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181,7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34 629,7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000 1 14 06012 04 0000 430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8 442,6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9 700,0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12 397,6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2 697,6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146,8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3 955,0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4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000 1 14 06312 04 0000 430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32 421,8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53 500,0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59 676,1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111,5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6 176,1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184,1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27 254,3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000 1 16 00000 00 0000 000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7 458,5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10 800,0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22 241,9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205,9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11 441,9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298,2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14 783,4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000 1 17 00000 00 0000 000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НЕНАЛОГОВЫЕ ДОХОДЫ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4 979,5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913,6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1 455,0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159,3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541,4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-3 524,5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000 1 17 05040 04 0000 180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неналоговые доходы бюджетов городских округов 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65304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4 979,5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913,6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1 455,0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159,3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541,4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29,2</a:t>
                      </a:r>
                      <a:endParaRPr lang="ru-RU" sz="700" b="0" i="0" u="none" strike="noStrike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-3 524,5</a:t>
                      </a:r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442" marR="5442" marT="5442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доходов,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поступающих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в бюджет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городского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округа Ступино </a:t>
            </a: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Московской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области </a:t>
            </a:r>
            <a:endParaRPr lang="ru-RU" altLang="ru-RU" sz="1600" b="1" dirty="0" smtClean="0"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Arial" charset="0"/>
              </a:rPr>
              <a:t>за 2021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7000" y="1176338"/>
          <a:ext cx="8872537" cy="4283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доходов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Исполнено за 2020 год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Уточненный план 2021 года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Исполнено </a:t>
                      </a:r>
                      <a:endParaRPr lang="ru-RU" sz="7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за </a:t>
                      </a:r>
                      <a:r>
                        <a:rPr lang="ru-RU" sz="700" u="none" strike="noStrike" dirty="0">
                          <a:effectLst/>
                        </a:rPr>
                        <a:t>2021 год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% исполнения к </a:t>
                      </a:r>
                      <a:r>
                        <a:rPr lang="ru-RU" sz="600" u="none" strike="noStrike" dirty="0" smtClean="0">
                          <a:effectLst/>
                        </a:rPr>
                        <a:t>уточненному </a:t>
                      </a:r>
                      <a:r>
                        <a:rPr lang="ru-RU" sz="600" u="none" strike="noStrike" dirty="0">
                          <a:effectLst/>
                        </a:rPr>
                        <a:t>плану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отклонение к </a:t>
                      </a:r>
                      <a:r>
                        <a:rPr lang="ru-RU" sz="600" u="none" strike="noStrike" dirty="0" smtClean="0">
                          <a:effectLst/>
                        </a:rPr>
                        <a:t>уточненному </a:t>
                      </a:r>
                      <a:r>
                        <a:rPr lang="ru-RU" sz="600" u="none" strike="noStrike" dirty="0">
                          <a:effectLst/>
                        </a:rPr>
                        <a:t>плану, тыс. руб.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 исполнения к факту 2020 года</a:t>
                      </a:r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отклонение к факту 2020 года, тыс. руб.</a:t>
                      </a:r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000 2 00 00000 00 0000 000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3 333 999,7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3 601 339,9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2 922 532,5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81,2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-678 807,4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87,7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-411 467,2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000 2 02 00000 00 0000 000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3 330 836,8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3 590 883,0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2 964 908,8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82,6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-625 974,2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-365 928,0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000 2 02 10000 00 0000 150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54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314 053,0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4 220,0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59 698,0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1 414,6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55 478,0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-254 355,0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000 2 02 20000 00 0000 150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54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1 076 627,2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1 667 518,0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1 019 987,8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61,2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-647 530,2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94,7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-56 639,5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000 2 02 30000 00 0000 150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СУБВЕНЦИИ БЮДЖЕТАМ БЮДЖЕТНОЙ СИСТЕМЫ РОССИЙСКОЙ ФЕДЕРАЦИИ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66654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1 929 269,5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1 916 945,0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1 876 135,1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-40 809,9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-53 134,4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000 2 02 40000 00 0000 150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ИНЫЕ МЕЖБЮДЖЕТНЫЕ ТРАНСФЕРТЫ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54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10 887,1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2 200,1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9 088,0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413,1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6 887,9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83,5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-1 799,1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000 2 07 00000 00 0000 150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ПРОЧИЕ БЕЗВОЗМЕЗДНЫЕ ПОСТУПЛЕНИЯ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54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000 2 18 00000 00 0000 000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66654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13 707,7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10 321,9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10 321,9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75,3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-3 385,8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000 2 19 00000 00 0000 000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66654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-10 544,8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134,9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-52 708,3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-39 074,3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-52 843,2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499,9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-42 163,5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</a:rPr>
                        <a:t>ВСЕГО ДОХОДОВ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6 510 000,5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7 172 233,3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6 694 844,7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93,3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-477 388,6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102,8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184 844,1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5555" marR="5555" marT="5556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городского округа Ступино с основными положениями главного финансового документа городского округа Ступино Московской области – решением Совета депутатов городского округа Ступино «О бюджете городского округа Ступино Московской области».</a:t>
            </a:r>
          </a:p>
          <a:p>
            <a:pPr algn="just"/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городского округа Ступино Московской области.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893763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altLang="ru-RU" sz="1700" b="1" dirty="0">
                <a:cs typeface="Arial" charset="0"/>
              </a:rPr>
              <a:t>Информация об удельном объеме налоговых и неналоговых доходов </a:t>
            </a:r>
            <a:r>
              <a:rPr lang="ru-RU" altLang="ru-RU" sz="1700" b="1" dirty="0" smtClean="0">
                <a:cs typeface="Arial" charset="0"/>
              </a:rPr>
              <a:t>бюджета </a:t>
            </a:r>
            <a:r>
              <a:rPr lang="ru-RU" altLang="ru-RU" sz="1700" b="1" dirty="0">
                <a:cs typeface="Arial" charset="0"/>
              </a:rPr>
              <a:t>городского округа Ступино Московской области </a:t>
            </a:r>
            <a:r>
              <a:rPr lang="ru-RU" altLang="ru-RU" sz="1700" b="1" dirty="0" smtClean="0">
                <a:cs typeface="Arial" charset="0"/>
              </a:rPr>
              <a:t>в расчете на </a:t>
            </a:r>
            <a:r>
              <a:rPr lang="ru-RU" altLang="ru-RU" sz="1700" b="1" dirty="0">
                <a:cs typeface="Arial" charset="0"/>
              </a:rPr>
              <a:t>душу населения </a:t>
            </a:r>
            <a:r>
              <a:rPr lang="ru-RU" altLang="ru-RU" sz="1700" b="1" dirty="0" smtClean="0">
                <a:cs typeface="Arial" charset="0"/>
              </a:rPr>
              <a:t>в </a:t>
            </a:r>
            <a:r>
              <a:rPr lang="ru-RU" altLang="ru-RU" sz="1700" b="1" dirty="0">
                <a:cs typeface="Arial" charset="0"/>
              </a:rPr>
              <a:t>сравнении с другими муниципальными образованиями Московской </a:t>
            </a:r>
            <a:r>
              <a:rPr lang="ru-RU" altLang="ru-RU" sz="1700" b="1" dirty="0" smtClean="0">
                <a:cs typeface="Arial" charset="0"/>
              </a:rPr>
              <a:t>обл</a:t>
            </a:r>
            <a:r>
              <a:rPr lang="ru-RU" altLang="ru-RU" b="1" dirty="0" smtClean="0">
                <a:cs typeface="Arial" charset="0"/>
              </a:rPr>
              <a:t>асти</a:t>
            </a:r>
            <a:endParaRPr lang="ru-RU" altLang="ru-RU" b="1" dirty="0" smtClean="0"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9713" y="957263"/>
          <a:ext cx="4267200" cy="53832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7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городских округов Московской области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неналоговые доходы на </a:t>
                      </a:r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душу населения                           (рублей)   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Одинцовский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43 973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Волоколамский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43 552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Звёздный городок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42 842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Истра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39 537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Шаховская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37 349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Красногорск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35 583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Солнечногорск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35 565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Ленинский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32 580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Химки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32 536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Рузский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31 922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Кашира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31 791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Ступино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31 619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Щелково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31 567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Мытищи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30 701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Можайский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29 566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Домодедово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29 133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Коломна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28 416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Дмитровский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27 602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Луховицы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26 813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Бронницы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26 360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Наро-Фоминский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26 233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Клин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26 134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Серебряные пруды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25 900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Талдомский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25 875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Сергиево-Посадский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25 864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Чехов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25 830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Егорьевск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25 502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Протвино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24 929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Дзержинский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24 205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Раменский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24 130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0" y="957263"/>
          <a:ext cx="4267200" cy="53832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7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городских округов Московской области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неналоговые доходы на </a:t>
                      </a:r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душу населения                           (рублей)   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Павловский Посад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24 085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Зарайск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24 044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Богородский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24 043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Шатура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23 871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Лотошино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23 844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Черноголовка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23 827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Котельники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22 692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Пущино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22 565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Воскресенск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22 013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Серпухов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22 011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Лосино-Петровский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21 937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Электрогорск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21 896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Подольск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21 853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Власиха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21 701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Фрязино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21 266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Пушкинский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21 141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Жуковский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21 036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Молодежный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20 742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Дубна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20 609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Долгопрудный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19 935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Орехово-Зуевский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19 345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Краснознаменск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18 292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Королёв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18 229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Лыткарино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18 120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Люберцы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17 878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Реутов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17 299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Электросталь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16 754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Лобня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16 732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Восход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16 637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Балашиха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14 511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219075" y="153988"/>
            <a:ext cx="8863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n-lt"/>
                <a:cs typeface="Arial" panose="020B0604020202020204" pitchFamily="34" charset="0"/>
              </a:rPr>
              <a:t>ИНФОРМАЦИЯ О НАЛОГОВЫХ ЛЬГОТАХ И СТАВКАХ НАЛОГОВ, УСТАНОВЛЕННЫХ СОВЕТОМ ДЕПУТАТОВ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+mn-lt"/>
                <a:cs typeface="Arial" panose="020B0604020202020204" pitchFamily="34" charset="0"/>
              </a:rPr>
              <a:t>ГОРОДСКОГО ОКРУГА СТУПИНО МОСКОВСКОЙ ОБ</a:t>
            </a:r>
            <a:r>
              <a:rPr lang="ru-RU" altLang="ru-RU" sz="1600" b="1" dirty="0" smtClean="0">
                <a:latin typeface="+mn-lt"/>
                <a:cs typeface="Arial" panose="020B0604020202020204" pitchFamily="34" charset="0"/>
              </a:rPr>
              <a:t>ЛАСТ</a:t>
            </a:r>
            <a:r>
              <a:rPr lang="ru-RU" altLang="ru-RU" sz="1600" b="1" dirty="0" smtClean="0">
                <a:latin typeface="+mn-lt"/>
                <a:cs typeface="Times New Roman" pitchFamily="18" charset="0"/>
              </a:rPr>
              <a:t>И</a:t>
            </a:r>
            <a:endParaRPr lang="ru-RU" altLang="ru-RU" sz="16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488" y="1322388"/>
            <a:ext cx="8716962" cy="1493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Система налогообложения в виде </a:t>
            </a:r>
            <a:r>
              <a:rPr lang="ru-RU" sz="1500" b="1" dirty="0"/>
              <a:t>единого налога на вмененный доход для отдельных видов деятельности </a:t>
            </a:r>
            <a:r>
              <a:rPr lang="ru-RU" sz="1500" dirty="0"/>
              <a:t>на территории городского округа Ступино Московской области установлена и введена решением Совета депутатов городского округа Ступино Московской области от 19 октября 2017 N25/3 «О системе налогообложения в виде единого налога на вмененный </a:t>
            </a:r>
            <a:r>
              <a:rPr lang="ru-RU" sz="1500" dirty="0" err="1"/>
              <a:t>доод</a:t>
            </a:r>
            <a:r>
              <a:rPr lang="ru-RU" sz="1500" dirty="0"/>
              <a:t> для отдельных видов деятельности на территории городского округа Ступино Московской области»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8" y="2971800"/>
            <a:ext cx="8716962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500" b="1" dirty="0"/>
              <a:t>Налог на имущество физических лиц </a:t>
            </a:r>
            <a:r>
              <a:rPr lang="ru-RU" sz="1500" dirty="0"/>
              <a:t>на территории городского округа Ступино Московской области установлен решением Совета депутатов городского округа Ступино Московской области от 15.10.2020 № 468/48 "О налоге на имущество физических лиц на территории городского округа Ступино Московской области"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075" y="4078288"/>
            <a:ext cx="8715375" cy="1014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500" b="1" dirty="0"/>
              <a:t>Земельный налог </a:t>
            </a:r>
            <a:r>
              <a:rPr lang="ru-RU" sz="1500" dirty="0"/>
              <a:t>на территории городского округа Ступино Московской области установлен решением Совета депутатов городского округа Ступино Московской области от 19 ноября 2020 N 488/50 «О земельном налоге на территории городского округа Ступино Московской области»</a:t>
            </a:r>
          </a:p>
          <a:p>
            <a:pPr algn="just">
              <a:defRPr/>
            </a:pPr>
            <a:endParaRPr lang="ru-RU" sz="15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57173" y="5423541"/>
          <a:ext cx="8716963" cy="73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19063" y="19050"/>
            <a:ext cx="8890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 dirty="0" smtClean="0">
                <a:latin typeface="+mn-lt"/>
                <a:cs typeface="Arial" panose="020B0604020202020204" pitchFamily="34" charset="0"/>
              </a:rPr>
              <a:t>ИНФОРМАЦИЯ О </a:t>
            </a:r>
            <a:r>
              <a:rPr lang="ru-RU" altLang="ru-RU" sz="1100" b="1" dirty="0" smtClean="0">
                <a:latin typeface="+mn-lt"/>
                <a:cs typeface="Times New Roman" pitchFamily="18" charset="0"/>
              </a:rPr>
              <a:t>ОБЪЕМАХ ВЫПАДАЮЩИХ ДОХОДОВ В СВЯЗИ С ПРЕДОСТАВЛЕНИЕМ ЛЬГОТ, </a:t>
            </a:r>
          </a:p>
          <a:p>
            <a:pPr algn="ctr" eaLnBrk="1" hangingPunct="1">
              <a:defRPr/>
            </a:pPr>
            <a:r>
              <a:rPr lang="ru-RU" altLang="ru-RU" sz="1100" b="1" dirty="0" smtClean="0">
                <a:latin typeface="+mn-lt"/>
                <a:cs typeface="Times New Roman" pitchFamily="18" charset="0"/>
              </a:rPr>
              <a:t>УСТАНОВЛЕННЫХ СОВЕТОМ ДЕПУТАТОВ ГОРОДСКОГО ОКРУГА СТУПИНО МОСКОВСКОЙ ОБЛАСТИ</a:t>
            </a:r>
            <a:endParaRPr lang="ru-RU" altLang="ru-RU" sz="1100" dirty="0" smtClean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/>
          </p:cNvPr>
          <p:cNvGraphicFramePr>
            <a:graphicFrameLocks noGrp="1"/>
          </p:cNvGraphicFramePr>
          <p:nvPr/>
        </p:nvGraphicFramePr>
        <p:xfrm>
          <a:off x="119063" y="465138"/>
          <a:ext cx="8974137" cy="639127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9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Категории плательщиков налогов, для которых предусмотрены налоговые льготы</a:t>
                      </a: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  2020 год</a:t>
                      </a: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2021 год</a:t>
                      </a: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2022 год</a:t>
                      </a: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2023 год</a:t>
                      </a: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2024 год</a:t>
                      </a: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6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Решение Совета депутатов городского округа Ступино Московской области от 19.10.2017 №26/3 "О земельном налоге на территории городского округа Ступино Московской области".  </a:t>
                      </a:r>
                      <a:br>
                        <a:rPr lang="ru-RU" sz="800" u="none" strike="noStrike" dirty="0" smtClean="0">
                          <a:effectLst/>
                        </a:rPr>
                      </a:br>
                      <a:r>
                        <a:rPr lang="ru-RU" sz="800" u="none" strike="noStrike" dirty="0" smtClean="0">
                          <a:effectLst/>
                        </a:rPr>
                        <a:t>С </a:t>
                      </a:r>
                      <a:r>
                        <a:rPr lang="ru-RU" sz="800" u="none" strike="noStrike" dirty="0">
                          <a:effectLst/>
                        </a:rPr>
                        <a:t>2021 года действует Решение Совета депутатов городского округа Ступино Московской области от 19.11.2020 №488/50 "О земельном налоге на территории городского округа Ступино Московской области"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члены семей военнослужащих и сотрудников органов внутренних дел, потерявшие кормильца при исполнении им служебных обязанностей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бывшие несовершеннолетние узники концлагерей, гетто и других мест принудительного   содержания, созданных фашистами в период второй мировой войны;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Герои Социалистического труда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Герои Советского Союза, Герои Российской Федерации, полные кавалеры ордена Славы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инвалиды I и II групп инвалидности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инвалиды  с детства, дети инвалиды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ветераны и инвалиды Великой Отечественной войны,  ветераны и инвалиды  боевых действий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7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 (в редакции Закона Российской Федерации от 18 июня 1992 года №3061-1), в соответствии с Федеральным законом от 26 ноября 1998 года №175-ФЗ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отходов в реку Теча» и в соответствии с Федеральным законом от 10 января 2002 года №2-ФЗ «О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семьи, постоянно зарегистрированные на территории городского округа Ступино Московской области,  имеющие 3-х и более несовершеннолетних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малоимущие семьи и малоимущие одиноко проживающие граждане,  среднедушевой доход которых ниже величины прожиточного минимума, установленной в Московской области на душу населения, постоянно зарегистрированные на территории </a:t>
                      </a:r>
                      <a:r>
                        <a:rPr lang="ru-RU" sz="800" u="none" strike="noStrike" dirty="0" err="1">
                          <a:effectLst/>
                        </a:rPr>
                        <a:t>го</a:t>
                      </a:r>
                      <a:r>
                        <a:rPr lang="ru-RU" sz="800" u="none" strike="noStrike" dirty="0">
                          <a:effectLst/>
                        </a:rPr>
                        <a:t> Ступино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пенсионеры, а также лица, достигшие предпенсионного возраста (женщины – 55 лет, мужчины – 60 лет), доход которых ниже двукратной величины прожиточного минимума, установленной в Московской области для пенсионеров, постоянно зарегистрированные на территории </a:t>
                      </a:r>
                      <a:r>
                        <a:rPr lang="ru-RU" sz="800" u="none" strike="noStrike" dirty="0" err="1">
                          <a:effectLst/>
                        </a:rPr>
                        <a:t>го</a:t>
                      </a:r>
                      <a:r>
                        <a:rPr lang="ru-RU" sz="800" u="none" strike="noStrike" dirty="0">
                          <a:effectLst/>
                        </a:rPr>
                        <a:t> Ступино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собственники земельных участков, расположенных на территории особой экономической зоны промышленно-производственного типа «Ступино Квадрат»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47281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собственники  земельных участков, не имеющие статус резидентов особой экономической зоны промышленно-производственного типа «Ступино Квадрат»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49721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49721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собственники  земельных участков, имеющие статус резидентов особой экономической зоны промышленно-производственного типа «Ступино Квадрат» (сроком на два года  после  истечения срока  действия налоговой льготы, установленной подпунктом 9 пункта 1 статьи 395 НК РФ).  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государственные и муниципальные учреждения,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субъекты малого и среднего предпринимательства, осуществившие в налоговом периоде на территории городского округа Ступино Московской области капитальные вложения в размере не менее 40 млн. рублей в строительство (приобретение), реконструкцию и техническое  перевооружение  основных средств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450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Решение Совета депутатов городского округа Ступино Московской области от 19.10.2017 №27/3 "О  налоге на имущество физических лиц на территории городского округа Ступино Московской области". </a:t>
                      </a:r>
                      <a:r>
                        <a:rPr lang="ru-RU" sz="800" u="none" strike="noStrike" dirty="0" smtClean="0">
                          <a:effectLst/>
                        </a:rPr>
                        <a:t>На </a:t>
                      </a:r>
                      <a:r>
                        <a:rPr lang="ru-RU" sz="800" u="none" strike="noStrike" dirty="0">
                          <a:effectLst/>
                        </a:rPr>
                        <a:t>налоговые периоды </a:t>
                      </a:r>
                      <a:r>
                        <a:rPr lang="ru-RU" sz="800" u="none" strike="noStrike" dirty="0" smtClean="0">
                          <a:effectLst/>
                        </a:rPr>
                        <a:t>начиная </a:t>
                      </a:r>
                      <a:r>
                        <a:rPr lang="ru-RU" sz="800" u="none" strike="noStrike" dirty="0">
                          <a:effectLst/>
                        </a:rPr>
                        <a:t>с 2021 года действует решение Совета депутатов городского округа Ступино Московской области от 15.10.2020 №468/48 "</a:t>
                      </a:r>
                      <a:r>
                        <a:rPr lang="ru-RU" sz="800" u="none" strike="noStrike" dirty="0" smtClean="0">
                          <a:effectLst/>
                        </a:rPr>
                        <a:t>О налоге </a:t>
                      </a:r>
                      <a:r>
                        <a:rPr lang="ru-RU" sz="800" u="none" strike="noStrike" dirty="0">
                          <a:effectLst/>
                        </a:rPr>
                        <a:t>на имущество физических лиц на территории городского округа Ступино Московской области".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постоянно зарегистрированный на территории городского округа Ступино Московской области один из родителей в многодетной малоимущей семье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5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Всего: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49970,8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53621,4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94387,4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45032,0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44899,0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65" marR="4065" marT="4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3517"/>
            <a:ext cx="9144000" cy="369974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Ступино Московской области за 2021 год</a:t>
            </a:r>
            <a:endParaRPr lang="ru-RU" alt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36242246"/>
              </p:ext>
            </p:extLst>
          </p:nvPr>
        </p:nvGraphicFramePr>
        <p:xfrm>
          <a:off x="0" y="549721"/>
          <a:ext cx="9144000" cy="62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802005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26590"/>
              </p:ext>
            </p:extLst>
          </p:nvPr>
        </p:nvGraphicFramePr>
        <p:xfrm>
          <a:off x="61913" y="732325"/>
          <a:ext cx="9020175" cy="5868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7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6 998,1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"Финансовое обеспечение системы организации медицинской помощи"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817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622 597,2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621 647,8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музейного дела в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809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библиотечного дела в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61 060,7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61 060,7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206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профессионального искусства, гастрольно-концертной и культурно-досуговой деятельности, кинематографии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320 986,1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320 982,8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49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76 627,5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31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образования в сфере культуры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128 014,0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127 995,0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02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архивного дела в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108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51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парков культуры и отдыха"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12 998,0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373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2 906 297,2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2 864 257,7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"Дошкольное 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1 203 278,1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1 196 901,5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978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"Общее 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1 551 877,4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1 519 012,0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207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"Дополнительное образование, воспитание и психолого-социальное сопровождение детей"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138 622,8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136 068,9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15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"Обеспечивающая подпрограмма"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12 518,9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714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138 159,8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130 504,9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"Социальная поддержка граждан"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83 974,4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77 227,4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9946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"Доступная среда"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208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системы отдыха и оздоровления детей"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42 830,0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821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поддержка социально ориентированных некоммерческих организаций"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9 786,4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3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59998"/>
              </p:ext>
            </p:extLst>
          </p:nvPr>
        </p:nvGraphicFramePr>
        <p:xfrm>
          <a:off x="61913" y="599847"/>
          <a:ext cx="9020175" cy="615094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7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"Спорт"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346 400,3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342 745,0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102 348,1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99 301,5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97673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"Подготовка спортивного резерва"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244 052,2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243 443,6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83691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128 148,2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16 457,2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отраслей сельского хозяйства и перерабатывающей промышленности"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87452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мелиорации земель сельскохозяйственного назначения"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85094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"Комплексное развитие сельских территорий"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124 790,2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39269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эпизоотического и ветеринарно-санитарного благополучия"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61208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395 887,3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394 910,3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"Охрана окружающей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93332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водохозяйственного комплекса"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565053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"Региональная программа в области обращения с отходами, в том числе с твердыми коммунальными отходами"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392 381,0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391 607,0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94844"/>
                  </a:ext>
                </a:extLst>
              </a:tr>
              <a:tr h="374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147 764,7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136 306,4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"Профилактика преступлений и иных правонарушений"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92 943,2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81 973,3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07911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48 032,7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906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совершенствование систем оповещения и информирования населения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32740"/>
                  </a:ext>
                </a:extLst>
              </a:tr>
              <a:tr h="1677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пожарной безопасности на территории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4 438,3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72272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"Жилище"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42 435,9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40 412,8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"Комплексное освоение земельных участков в целях жилищного строительства и развитие застроенных территорий"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03685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жильем молодых семей"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78321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жильем детей-сирот и детей, оставшихся без попечения родителей, лиц из числа детей-сирот и детей, оставшихся без попечения родителей"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33 081,0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31 853,3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3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971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37542"/>
              </p:ext>
            </p:extLst>
          </p:nvPr>
        </p:nvGraphicFramePr>
        <p:xfrm>
          <a:off x="61913" y="723699"/>
          <a:ext cx="9020175" cy="5881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7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инженерной инфраструктуры и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121 017,6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70 983,4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86415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"Чистая вода"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9 673,1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5 145,6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9636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"Системы водоотведения"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443567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"Создание условий для обеспечения качественными коммунальными услугами"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89 666,7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66014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газификации"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65792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15 662,0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15 591,3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70559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малого и среднего предпринимательства"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85999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потребительского рынка и услуг на территории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63494"/>
                  </a:ext>
                </a:extLst>
              </a:tr>
              <a:tr h="232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588 107,1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560 038,9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имущественного комплекса"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41 534,1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6622"/>
                  </a:ext>
                </a:extLst>
              </a:tr>
              <a:tr h="175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"Совершенствование муниципальной службы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6508"/>
                  </a:ext>
                </a:extLst>
              </a:tr>
              <a:tr h="136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"Управление муниципальными финансами"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513"/>
                  </a:ext>
                </a:extLst>
              </a:tr>
              <a:tr h="130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523 860,6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499 530,6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60755"/>
                  </a:ext>
                </a:extLst>
              </a:tr>
              <a:tr h="446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96 920,7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93 449,1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медиасреды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16 606,3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74139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"Эффективное местное самоуправление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19 888,2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18 203,5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43219"/>
                  </a:ext>
                </a:extLst>
              </a:tr>
              <a:tr h="1677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"Молодежь Подмосковья"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58 347,5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39848"/>
                  </a:ext>
                </a:extLst>
              </a:tr>
              <a:tr h="150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28770"/>
                  </a:ext>
                </a:extLst>
              </a:tr>
              <a:tr h="374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521 934,0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497 260,3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"Пассажирский транспорт общего пользования"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108 171,0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108 075,1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42179"/>
                  </a:ext>
                </a:extLst>
              </a:tr>
              <a:tr h="133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"Дороги Подмосковья"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413 763,0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389 185,2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0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426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57038"/>
              </p:ext>
            </p:extLst>
          </p:nvPr>
        </p:nvGraphicFramePr>
        <p:xfrm>
          <a:off x="61913" y="665163"/>
          <a:ext cx="9020175" cy="59327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7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119 479,3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115 916,9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88 302,0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609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информационной и технологической инфраструктуры экосистемы цифровой экономики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31 177,4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306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34 343,2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"Реализация политики пространственного развития городского округа"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11 161,7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433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2025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715 007,0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645 259,8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"Комфортная городская среда"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249 148,1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212 141,9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389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"Благоустройство территорий"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447 239,2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417 477,4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8007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"Создание условий для обеспечения комфортного проживания жителей в многоквартирных домах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18 619,7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15 640,5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050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45 975,2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30 440,6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"Строительство (реконструкция) объектов образования"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27 162,9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42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"Строительство (реконструкция) объектов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367016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70 290,7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52 212,6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по переселению граждан из аварийного жилищного фонда в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17 691,6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3129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в рамках Адресной программы Московской области "Переселение граждан из аварийного жилищного фонда в Московской области на 2016-2021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50 522,3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456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160 423,3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3" marR="8573" marT="857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7 237 555,5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6 713 239,7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37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0" y="58420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"Здравоохранение"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890661"/>
              </p:ext>
            </p:extLst>
          </p:nvPr>
        </p:nvGraphicFramePr>
        <p:xfrm>
          <a:off x="166688" y="1215144"/>
          <a:ext cx="8824912" cy="47679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0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Профилактика заболеваний и формирование здорового образа жизни. Развитие первичной медико-санитарной помощи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населения, прошедшего профилактические медицинские осмотры и диспансеризацию («Профилактические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осмотры и диспансеризация)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143,60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прикрепленного населения к медицинским организациям на территории округа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103,99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5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Финансовое обеспечение системы организации медицинской помощи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Жилье – медикам, первичного звена и узкого профиля, обеспеченных жильем, из числа привлеченных и нуждающихся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0" y="584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"Культура"</a:t>
            </a: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6724"/>
              </p:ext>
            </p:extLst>
          </p:nvPr>
        </p:nvGraphicFramePr>
        <p:xfrm>
          <a:off x="141288" y="1123423"/>
          <a:ext cx="8910637" cy="52886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6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9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1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4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Развитие профессионального искусства, гастрольно-концертной и культурно-досуговой деятельности, кинематографии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созданных (реконструированных) и капитально отремонтированных объектов организаций культуры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числа посещений культурных мероприятий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единиц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956,161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5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организаций культуры, получивших современное оборудование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39638131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25523" y="1057104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50825" y="3433763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098550" y="681038"/>
            <a:ext cx="1655763" cy="585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  <a:p>
            <a:pPr eaLnBrk="1" hangingPunct="1">
              <a:defRPr/>
            </a:pPr>
            <a:endParaRPr lang="ru-RU" altLang="ru-RU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3738563" y="1087438"/>
            <a:ext cx="4210050" cy="585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  <a:p>
            <a:pPr eaLnBrk="1" hangingPunct="1">
              <a:defRPr/>
            </a:pPr>
            <a:endParaRPr lang="ru-RU" altLang="ru-RU" sz="1600" b="1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0240" y="3894134"/>
            <a:ext cx="2330096" cy="195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814763" y="3536950"/>
            <a:ext cx="917575" cy="808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67388" y="3529013"/>
            <a:ext cx="0" cy="879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16700" y="3529013"/>
            <a:ext cx="968375" cy="808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81313" y="4429125"/>
            <a:ext cx="1870075" cy="14970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2838" y="4495800"/>
            <a:ext cx="1944687" cy="14652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78650" y="4456113"/>
            <a:ext cx="1905000" cy="1504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pic>
        <p:nvPicPr>
          <p:cNvPr id="3077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312980" y="1493241"/>
            <a:ext cx="2468162" cy="173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2754221" y="410909"/>
            <a:ext cx="3378566" cy="277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sz="1600" b="1" cap="all" dirty="0" smtClean="0">
                <a:ln w="0"/>
                <a:solidFill>
                  <a:schemeClr val="tx1"/>
                </a:solidFill>
              </a:rPr>
              <a:t>Какие бывают бюджеты?</a:t>
            </a:r>
            <a:endParaRPr lang="ru-RU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1098550" y="-8668"/>
            <a:ext cx="8458200" cy="40075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6360000" sx="34000" sy="34000" algn="ctr" rotWithShape="0">
              <a:srgbClr val="000000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2000" dirty="0">
              <a:effectLst>
                <a:outerShdw blurRad="1143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15163" y="1965325"/>
            <a:ext cx="1868487" cy="1320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pPr eaLnBrk="1" hangingPunct="1">
              <a:defRPr/>
            </a:pPr>
            <a:endParaRPr lang="ru-RU" altLang="ru-RU" sz="1200" b="1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образование, образование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0813" y="2787650"/>
            <a:ext cx="3551237" cy="6080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pPr eaLnBrk="1" hangingPunct="1">
              <a:defRPr/>
            </a:pP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0813" y="5905500"/>
            <a:ext cx="272097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0" y="4302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"Культура"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15524"/>
              </p:ext>
            </p:extLst>
          </p:nvPr>
        </p:nvGraphicFramePr>
        <p:xfrm>
          <a:off x="119063" y="764703"/>
          <a:ext cx="8818563" cy="60069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6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1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3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7. Развитие архивного дела в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помещений, выделенных для хранения архивных документов, относящихся к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собствености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области, на которых проведены работы по капитальному (текущему) ремонту и техническому переоснащению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000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293868184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3731" name="Прямоугольник 2"/>
          <p:cNvSpPr>
            <a:spLocks noChangeArrowheads="1"/>
          </p:cNvSpPr>
          <p:nvPr/>
        </p:nvSpPr>
        <p:spPr bwMode="auto">
          <a:xfrm>
            <a:off x="0" y="58420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"Культура"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39827"/>
              </p:ext>
            </p:extLst>
          </p:nvPr>
        </p:nvGraphicFramePr>
        <p:xfrm>
          <a:off x="179388" y="954088"/>
          <a:ext cx="8802687" cy="52941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0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22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9. Развитие парков культуры и отдыха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числа посетителей парков культуры и отдыха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установленных детских игровых площадок в парках культуры и отдыха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созданных и благоустроенных парков культуры и отдыха на территории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Соответствие нормативу обеспеченности парками культуры и отдыха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8" marR="3438" marT="34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5779" name="Прямоугольник 2"/>
          <p:cNvSpPr>
            <a:spLocks noChangeArrowheads="1"/>
          </p:cNvSpPr>
          <p:nvPr/>
        </p:nvSpPr>
        <p:spPr bwMode="auto">
          <a:xfrm>
            <a:off x="0" y="58420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"Образование"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11020"/>
              </p:ext>
            </p:extLst>
          </p:nvPr>
        </p:nvGraphicFramePr>
        <p:xfrm>
          <a:off x="176213" y="958850"/>
          <a:ext cx="8778875" cy="54666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3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7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7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Дошкольное образование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отремонтированных дошкольных образовательных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Доступность дошкольного образования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от трех до семи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Доступность дошкольного образования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до 3-х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Общее образование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В общеобразовательных организациях, расположенных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всельской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982830620"/>
                  </a:ext>
                </a:extLst>
              </a:tr>
              <a:tr h="46284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В общеобразовательных организациях, расположенных в сельской местности и малых городах, обновлена материально- техническая база для занятий детей физической культурой и спортом, единиц (нарастающим итогом)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 не выделены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210854"/>
                  </a:ext>
                </a:extLst>
              </a:tr>
              <a:tr h="46284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отремонтированных общеобразовательных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27446767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-14287" y="425626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"Образование"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77689"/>
              </p:ext>
            </p:extLst>
          </p:nvPr>
        </p:nvGraphicFramePr>
        <p:xfrm>
          <a:off x="96838" y="788457"/>
          <a:ext cx="8921750" cy="59751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4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6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Общее образование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выпускников текущего года,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набравших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обучающихся, получающих начальное общее образование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Дополнительное образование, воспитание и психолого-социальное сопровождение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детей в возрасте от 5 до 18 лет, охваченных дополнительным образованием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411597079"/>
                  </a:ext>
                </a:extLst>
              </a:tr>
              <a:tr h="1224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Число детей, охваченных деятельностью детских технопарков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(мобильных технопарков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2543229306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275322887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72757"/>
              </p:ext>
            </p:extLst>
          </p:nvPr>
        </p:nvGraphicFramePr>
        <p:xfrm>
          <a:off x="123825" y="896938"/>
          <a:ext cx="8894713" cy="55781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0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Социальная поддержка граждан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Активное долголетие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Приостановка работы в рамках Проекта Губернатора Московской области «Активное долголетие» в связи с  распространением новой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инфекции «COVID-19» в январе-феврале и в октябре 2021 года.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Уровень бедности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Доступная среда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детей-инвалидов в возрасте от 1,5 года до 7 лет, охваченных дошкольным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образованием,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детей-инвалидов такого возраста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83971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30169"/>
              </p:ext>
            </p:extLst>
          </p:nvPr>
        </p:nvGraphicFramePr>
        <p:xfrm>
          <a:off x="123825" y="919516"/>
          <a:ext cx="8904288" cy="53809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1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97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Доступная среда</a:t>
                      </a:r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b"/>
                </a:tc>
                <a:extLst>
                  <a:ext uri="{0D108BD9-81ED-4DB2-BD59-A6C34878D82A}">
                    <a16:rowId xmlns:a16="http://schemas.microsoft.com/office/drawing/2014/main" val="1125367551"/>
                  </a:ext>
                </a:extLst>
              </a:tr>
              <a:tr h="891643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b"/>
                </a:tc>
                <a:extLst>
                  <a:ext uri="{0D108BD9-81ED-4DB2-BD59-A6C34878D82A}">
                    <a16:rowId xmlns:a16="http://schemas.microsoft.com/office/drawing/2014/main" val="1678782836"/>
                  </a:ext>
                </a:extLst>
              </a:tr>
              <a:tr h="10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Развитие системы отдыха и оздоровления детей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8. Развитие трудовых ресурсов и охраны труда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образования), промилле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Промилле (0,1 процента)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88067" name="Прямоугольник 2"/>
          <p:cNvSpPr>
            <a:spLocks noChangeArrowheads="1"/>
          </p:cNvSpPr>
          <p:nvPr/>
        </p:nvSpPr>
        <p:spPr bwMode="auto">
          <a:xfrm>
            <a:off x="0" y="497065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90542"/>
              </p:ext>
            </p:extLst>
          </p:nvPr>
        </p:nvGraphicFramePr>
        <p:xfrm>
          <a:off x="127000" y="1048106"/>
          <a:ext cx="8891588" cy="49932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8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2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9. Развитие и поддержка социально ориентированных некоммерческих организаций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 НКО, которым оказана поддержка органами местного самоуправления,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 НКО в сфере охраны здоровья, которым оказана поддержка органами местного самоуправления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 НКО в сфере культуры, которым оказана поддержка органами местного самоуправления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" marR="2704" marT="27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98307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"Спорт"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18242"/>
              </p:ext>
            </p:extLst>
          </p:nvPr>
        </p:nvGraphicFramePr>
        <p:xfrm>
          <a:off x="123825" y="817563"/>
          <a:ext cx="8912225" cy="248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46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физической культуры и спорта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Доступные спортивные площадки. Доля спортивных площадок, управляемых в соответствии со стандартом их использования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-5646" y="3386314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сельского хозяйства"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18138"/>
              </p:ext>
            </p:extLst>
          </p:nvPr>
        </p:nvGraphicFramePr>
        <p:xfrm>
          <a:off x="118179" y="3724452"/>
          <a:ext cx="8912225" cy="3039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46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отраслей сельского хозяйства и перерабатывающей промышленности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Производство молока в хозяйствах всех категорий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тонн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Ввод мощностей животноводческих комплексов молочного направления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скотомест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введены в эксплуатацию 550 скотомест ООО "Ступинская Нива"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809262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0595" name="Прямоугольник 2"/>
          <p:cNvSpPr>
            <a:spLocks noChangeArrowheads="1"/>
          </p:cNvSpPr>
          <p:nvPr/>
        </p:nvSpPr>
        <p:spPr bwMode="auto">
          <a:xfrm>
            <a:off x="0" y="49442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сельского хозяйства"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29868"/>
              </p:ext>
            </p:extLst>
          </p:nvPr>
        </p:nvGraphicFramePr>
        <p:xfrm>
          <a:off x="135468" y="921632"/>
          <a:ext cx="8916987" cy="54892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0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02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мелиорации земель сельскохозяйственного назначения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Вовлечение в оборот выбывших сельскохозяйственных угодий за счет проведения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культуртехнических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сельскохозяйственными товаропроизводителями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гектаров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Площадь земельных участков, находящихся в муниципальной собственности и государственная собственность на которые не разграничена, предоставленных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сельхозтоваропроизводителям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проведены в полном объёме работы по постановке на ГКУ земель сельскохозяйственного назначения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Площадь земель, обработанных от борщевика Сосновского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Комплексное развитие сельских территорий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сельских населенных пунктов, обслуживаемых по доставке продовольственных и непродовольственных товаров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Обеспечение эпизоотического и ветеринарно-санитарного благополучия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отловленных животных без владельцев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1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7. Экспорт продукции агропромышленного комплекса Московской области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Объем экспорта продукции АПК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долларов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287 306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295 557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2643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"Экология и окружающая среда"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61113"/>
              </p:ext>
            </p:extLst>
          </p:nvPr>
        </p:nvGraphicFramePr>
        <p:xfrm>
          <a:off x="92075" y="554038"/>
          <a:ext cx="8936039" cy="31719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1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водохозяйственного комплекса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гидротехнических сооружений с неудовлетворительным и опасным уровнем безопасности, приведенных в безопасное техническое состояние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Региональная программа в области обращения с отходами, в том числе с твердыми коммунальными отходами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Ликвидировано объектов накопленного вреда (в том числе наиболее опасных объектов накопленного вреда)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вреда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Общая площадь восстановленных, в том числе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рекультивированных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 подверженных негативному воздействию накопленного вреда окружающей среде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-11906" y="3831799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и обеспечение безопасности жизнедеятельности населения"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60177"/>
              </p:ext>
            </p:extLst>
          </p:nvPr>
        </p:nvGraphicFramePr>
        <p:xfrm>
          <a:off x="92074" y="4128485"/>
          <a:ext cx="8936039" cy="26114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1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Профилактика преступлений и иных правонарушений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Благоустроим кладбища «Доля кладбищ, соответствующих Региональному стандарту»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единица/процент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единица/процент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восстановленных (ремонт, реставрация, благоустройство) воинских захоронений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6" marB="0" anchor="ctr"/>
                </a:tc>
                <a:extLst>
                  <a:ext uri="{0D108BD9-81ED-4DB2-BD59-A6C34878D82A}">
                    <a16:rowId xmlns:a16="http://schemas.microsoft.com/office/drawing/2014/main" val="240002925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0638"/>
            <a:ext cx="8458200" cy="744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857250"/>
            <a:ext cx="8501063" cy="57150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1500188"/>
            <a:ext cx="8501063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2071688"/>
            <a:ext cx="8501063" cy="500062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3357563"/>
            <a:ext cx="8501063" cy="57150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625" y="2643188"/>
            <a:ext cx="8501063" cy="5715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625" y="4071938"/>
            <a:ext cx="8501063" cy="5715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625" y="4714875"/>
            <a:ext cx="8501063" cy="357188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625" y="5143500"/>
            <a:ext cx="8429625" cy="4286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625" y="5643563"/>
            <a:ext cx="8429625" cy="85725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6739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и обеспечение безопасности жизнедеятельности населения"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84555"/>
              </p:ext>
            </p:extLst>
          </p:nvPr>
        </p:nvGraphicFramePr>
        <p:xfrm>
          <a:off x="88107" y="650311"/>
          <a:ext cx="8967786" cy="59085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7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6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Процент готовности муниципального образования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16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Развитие и совершенствование систем оповещения и информирования населения муниципального образования 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b"/>
                </a:tc>
                <a:extLst>
                  <a:ext uri="{0D108BD9-81ED-4DB2-BD59-A6C34878D82A}">
                    <a16:rowId xmlns:a16="http://schemas.microsoft.com/office/drawing/2014/main" val="4042662730"/>
                  </a:ext>
                </a:extLst>
              </a:tr>
              <a:tr h="12079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Обеспечение пожарной безопасности на территории муниципального образования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Повышение степени пожарной защищенности муниципального образования Московской области, по отношению к базовому периоду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b"/>
                </a:tc>
                <a:extLst>
                  <a:ext uri="{0D108BD9-81ED-4DB2-BD59-A6C34878D82A}">
                    <a16:rowId xmlns:a16="http://schemas.microsoft.com/office/drawing/2014/main" val="74703105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6739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и обеспечение безопасности жизнедеятельности населения"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75157"/>
              </p:ext>
            </p:extLst>
          </p:nvPr>
        </p:nvGraphicFramePr>
        <p:xfrm>
          <a:off x="63324" y="740620"/>
          <a:ext cx="8979064" cy="20251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6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9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Обеспечение мероприятий гражданской обороны на территории муниципального образования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 показатель на уровне прошлого года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1078286"/>
                  </a:ext>
                </a:extLst>
              </a:tr>
              <a:tr h="538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степени готовности к использованию по предназначению защитных сооружений и иных объектов 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456581"/>
                  </a:ext>
                </a:extLst>
              </a:tr>
            </a:tbl>
          </a:graphicData>
        </a:graphic>
      </p:graphicFrame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63324" y="28765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"Жилище"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74453"/>
              </p:ext>
            </p:extLst>
          </p:nvPr>
        </p:nvGraphicFramePr>
        <p:xfrm>
          <a:off x="59890" y="3172420"/>
          <a:ext cx="8979064" cy="34245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6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" marR="6114" marT="611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9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Комплексное освоение земельных участков в целях жилищного строительства и развитие застроенных территорий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1078286"/>
                  </a:ext>
                </a:extLst>
              </a:tr>
              <a:tr h="538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семей, улучшивших жилищные условия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456581"/>
                  </a:ext>
                </a:extLst>
              </a:tr>
              <a:tr h="538862">
                <a:tc vMerge="1"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Обработано 100% заявок.</a:t>
                      </a:r>
                      <a:b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 выдано на все </a:t>
                      </a:r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заяки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77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1591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22883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"Жилище"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63969"/>
              </p:ext>
            </p:extLst>
          </p:nvPr>
        </p:nvGraphicFramePr>
        <p:xfrm>
          <a:off x="136525" y="712084"/>
          <a:ext cx="8852278" cy="536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12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Обеспечение жильем молодых семей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молодых семей, получивших свидетельство о праве на получение социальной выплаты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Численность детей сирот и детей, оставшихся без попечения родителей, лиц из числа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" marR="6157" marT="614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24931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инженерной инфраструктуры и энергоэффективности"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44032"/>
              </p:ext>
            </p:extLst>
          </p:nvPr>
        </p:nvGraphicFramePr>
        <p:xfrm>
          <a:off x="79375" y="633061"/>
          <a:ext cx="8867774" cy="59182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6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6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Чистая вода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созданных и восстановленных ВЗУ, ВНС и станций водоподготовки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Системы водоотведения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Прирост мощности очистных сооружений, обеспечивающих сокращение отведения в реку Волгу загрязненных сточных вод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Кубический километр в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построенных, реконструированных, отремонтированных коллекторов (участков), канализационных насосных станций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созданных и восстановленных объектов очистки сточных вод суммарной производительностью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на тысячу кубических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Создание условий для обеспечения качественными коммунальными услугами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созданных и восстановленных объектов коммунальной инфраструктуры (котельные, ЦТП, сети)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6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extLst>
                  <a:ext uri="{0D108BD9-81ED-4DB2-BD59-A6C34878D82A}">
                    <a16:rowId xmlns:a16="http://schemas.microsoft.com/office/drawing/2014/main" val="993916369"/>
                  </a:ext>
                </a:extLst>
              </a:tr>
              <a:tr h="993422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схемы направлены в Министерство энергетики на утверждение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20527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29027" name="Прямоугольник 2"/>
          <p:cNvSpPr>
            <a:spLocks noChangeArrowheads="1"/>
          </p:cNvSpPr>
          <p:nvPr/>
        </p:nvSpPr>
        <p:spPr bwMode="auto">
          <a:xfrm>
            <a:off x="0" y="334963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инженерной инфраструктуры и энергоэффективности"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60186"/>
              </p:ext>
            </p:extLst>
          </p:nvPr>
        </p:nvGraphicFramePr>
        <p:xfrm>
          <a:off x="84138" y="958850"/>
          <a:ext cx="8951913" cy="47849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6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Энергосбережение и повышение энергетической эффективности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Бережливый учет - оснащенность многоквартирных домов общедомовыми приборами учета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многоквартирных домов с присвоенными классами энергоэфективности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31075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98287"/>
              </p:ext>
            </p:extLst>
          </p:nvPr>
        </p:nvGraphicFramePr>
        <p:xfrm>
          <a:off x="114300" y="695325"/>
          <a:ext cx="8877301" cy="60002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8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67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2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Инвестиции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созданных рабочих 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переносом крупных </a:t>
                      </a:r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 на 2022г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Процент заполняемости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переносом крупных </a:t>
                      </a:r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 на 2022г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Площадь территории, на которую привлечены новые резиденты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33123" name="Прямоугольник 2"/>
          <p:cNvSpPr>
            <a:spLocks noChangeArrowheads="1"/>
          </p:cNvSpPr>
          <p:nvPr/>
        </p:nvSpPr>
        <p:spPr bwMode="auto">
          <a:xfrm>
            <a:off x="0" y="289807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87923"/>
              </p:ext>
            </p:extLst>
          </p:nvPr>
        </p:nvGraphicFramePr>
        <p:xfrm>
          <a:off x="37041" y="645760"/>
          <a:ext cx="9006336" cy="61106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62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конкуренции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жалоб превысила плановое значение в связи с повторной подачей жалоб в рамках осуществления закупок на выполнение работ по содержанию сетей уличного освещения на 2021 год и выполнение работ по устройству тротуаров в </a:t>
                      </a:r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 Московской области, а также с подачей ряда жалоб на закупки по благоустройству территории </a:t>
                      </a:r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несостоявшихся торгов от общего количества объявленных торгов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общей экономии денежных средств от общей суммы состоявшихся торгов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Среднее количество участников на состоявшихся торгах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37219" name="Прямоугольник 2"/>
          <p:cNvSpPr>
            <a:spLocks noChangeArrowheads="1"/>
          </p:cNvSpPr>
          <p:nvPr/>
        </p:nvSpPr>
        <p:spPr bwMode="auto">
          <a:xfrm>
            <a:off x="0" y="334963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33666"/>
              </p:ext>
            </p:extLst>
          </p:nvPr>
        </p:nvGraphicFramePr>
        <p:xfrm>
          <a:off x="104775" y="668338"/>
          <a:ext cx="8886825" cy="57583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2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Развитие малого и среднего предпринимательства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вновь созданных субъектов малого и среднего бизнеса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численности работников, работающих в организациях МСП, связано с сокращением среднесписочной численности работников на предприятиях МСП (в некоторых отраслях) в условиях COVID-ограничений.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Малый бизнес большого региона. Прирост количества субъектов малого и среднего предпринимательства на 10 тыс.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39267" name="Прямоугольник 2"/>
          <p:cNvSpPr>
            <a:spLocks noChangeArrowheads="1"/>
          </p:cNvSpPr>
          <p:nvPr/>
        </p:nvSpPr>
        <p:spPr bwMode="auto">
          <a:xfrm>
            <a:off x="0" y="334963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44787"/>
              </p:ext>
            </p:extLst>
          </p:nvPr>
        </p:nvGraphicFramePr>
        <p:xfrm>
          <a:off x="104775" y="769939"/>
          <a:ext cx="8886825" cy="57943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1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мероприятий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Развитие потребительского рынка и услуг на территории муниципального образования Московской области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Обеспеченность населения площадью торговых объектов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квадратных метров на 1000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Прирост площадей торговых объектов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Стандарт потребительского рынка и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3152,18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Прирост посадочных мест на объектах общественного питания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Прирост рабочих мест на объектах бытового обслуживания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низкой активностью хозяйствующих субъектов по открытию новых предприятий бытового обслуживания.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071303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ОДС, соответствующих требованиям, нормам и стандартам действующего законодательства, от общего количества ОДС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146472925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банных объектов, на которых в текущем году проведены работы по строительству (реконструкции) или капитальному (текущему) ремонту по программе «100 бань Подмосковья»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280901969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обращений по вопросу защиты прав потребителей от общего количества поступивших обращений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3" marR="3103" marT="3103" marB="0" anchor="ctr"/>
                </a:tc>
                <a:extLst>
                  <a:ext uri="{0D108BD9-81ED-4DB2-BD59-A6C34878D82A}">
                    <a16:rowId xmlns:a16="http://schemas.microsoft.com/office/drawing/2014/main" val="53040695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43363" name="Прямоугольник 2"/>
          <p:cNvSpPr>
            <a:spLocks noChangeArrowheads="1"/>
          </p:cNvSpPr>
          <p:nvPr/>
        </p:nvSpPr>
        <p:spPr bwMode="auto">
          <a:xfrm>
            <a:off x="0" y="334963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"Управление имуществом и муниципальными финансами"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71440"/>
              </p:ext>
            </p:extLst>
          </p:nvPr>
        </p:nvGraphicFramePr>
        <p:xfrm>
          <a:off x="131763" y="736072"/>
          <a:ext cx="8859836" cy="57776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5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0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1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имущественного комплекса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Предоставление земельных участков многодетным семьям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Свободные земельные участки имеются в наличии.  Неоднократные отказы многодетных семей от предлагаемых земельных участков.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Ведется постоянная претензионная работа. Подготовка документов для направления в суд.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Проверка использования земель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45509579"/>
              </p:ext>
            </p:extLst>
          </p:nvPr>
        </p:nvGraphicFramePr>
        <p:xfrm>
          <a:off x="458052" y="-457200"/>
          <a:ext cx="11943498" cy="793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3" y="66675"/>
            <a:ext cx="716280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43363" name="Прямоугольник 2"/>
          <p:cNvSpPr>
            <a:spLocks noChangeArrowheads="1"/>
          </p:cNvSpPr>
          <p:nvPr/>
        </p:nvSpPr>
        <p:spPr bwMode="auto">
          <a:xfrm>
            <a:off x="0" y="334963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"Управление имуществом и муниципальными финансами"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50061"/>
              </p:ext>
            </p:extLst>
          </p:nvPr>
        </p:nvGraphicFramePr>
        <p:xfrm>
          <a:off x="131763" y="758650"/>
          <a:ext cx="8859836" cy="49986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5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0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17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имущественного комплекса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2" marR="4512" marT="4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Прирост земельного налога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Исключение незаконных решений по земле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2 655,45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3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2314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1555" name="Прямоугольник 2"/>
          <p:cNvSpPr>
            <a:spLocks noChangeArrowheads="1"/>
          </p:cNvSpPr>
          <p:nvPr/>
        </p:nvSpPr>
        <p:spPr bwMode="auto">
          <a:xfrm>
            <a:off x="0" y="27693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03338"/>
              </p:ext>
            </p:extLst>
          </p:nvPr>
        </p:nvGraphicFramePr>
        <p:xfrm>
          <a:off x="131763" y="866953"/>
          <a:ext cx="8832851" cy="51673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3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7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Информирование населения через СМИ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1 554,74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Уровень информированности населения в социальных сетях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22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2055747822"/>
                  </a:ext>
                </a:extLst>
              </a:tr>
              <a:tr h="84142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951947965"/>
                  </a:ext>
                </a:extLst>
              </a:tr>
              <a:tr h="1535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Молодежь Подмосковья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5651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 функционирование дорожно-транспортного комплекса"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62459"/>
              </p:ext>
            </p:extLst>
          </p:nvPr>
        </p:nvGraphicFramePr>
        <p:xfrm>
          <a:off x="141288" y="652640"/>
          <a:ext cx="8904287" cy="52901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6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2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Пассажирский транспорт общего пользования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Соблюдение расписания на автобусных маршрутах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Дороги Подмосковья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" marR="6324" marT="63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 тыс.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Создание парковочного пространства на улично-дорожной сети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финансирования на исполнение мероприятия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Ремонт (капитальный ремонт) сети автомобильных дорог общего пользования местного значения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Километров на тысячу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6,37/44,597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41,38/207,443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Объёмы ввода в эксплуатацию после строительства и реконструкции автомобильных дорог общего пользования местного значения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 на погонный метр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7699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"Цифровое муниципальное образование"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7555"/>
              </p:ext>
            </p:extLst>
          </p:nvPr>
        </p:nvGraphicFramePr>
        <p:xfrm>
          <a:off x="131763" y="584906"/>
          <a:ext cx="8859836" cy="56807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5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0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3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4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квалифицированных кадров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заявителей МФЦ, ожидающих в очереди более 11 минут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Выполнение требований комфортности и доступности МФЦ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граждан, имеющих доступ к получению государственных и муниципальных услуг по принципу "одного окна" по месту пребывания, в том числе в МФЦ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1" marB="0" anchor="ctr"/>
                </a:tc>
                <a:extLst>
                  <a:ext uri="{0D108BD9-81ED-4DB2-BD59-A6C34878D82A}">
                    <a16:rowId xmlns:a16="http://schemas.microsoft.com/office/drawing/2014/main" val="84714866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9747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"Цифровое муниципальное образование"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42509"/>
              </p:ext>
            </p:extLst>
          </p:nvPr>
        </p:nvGraphicFramePr>
        <p:xfrm>
          <a:off x="63500" y="607484"/>
          <a:ext cx="8999538" cy="60841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15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3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3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Повторные обращения – Доля обращений, поступивших на портал «Добродел», по которым поступили повторные обращения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муниципальных общеобразовательных организаций в муниципальном образовании Московской области, подключенных к сети Интернет 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скорости:</a:t>
                      </a:r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организаций, расположенных в городских населенных пунктах, – не менее 100 Мбит/с;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общеобразовательных организаций, расположенных в сельских населенных пунктах, – не менее 50 Мбит/с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Процент проникновения ЕСИА в муниципальном образовании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610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399391309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61795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"Цифровое муниципальное образование"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36391"/>
              </p:ext>
            </p:extLst>
          </p:nvPr>
        </p:nvGraphicFramePr>
        <p:xfrm>
          <a:off x="131763" y="584906"/>
          <a:ext cx="8850311" cy="60095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2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3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6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Отложенные решения – Доля отложенных решений от числа ответов, предоставленных на портале «</a:t>
                      </a:r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(два и более раз)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Ответь вовремя – Доля жалоб, поступивших на портал «</a:t>
                      </a:r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 которым нарушен срок подготовки ответа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4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4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" marR="4312" marT="431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65891" name="Прямоугольник 2"/>
          <p:cNvSpPr>
            <a:spLocks noChangeArrowheads="1"/>
          </p:cNvSpPr>
          <p:nvPr/>
        </p:nvSpPr>
        <p:spPr bwMode="auto">
          <a:xfrm>
            <a:off x="0" y="4184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"Архитектура и градостроительство"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28741"/>
              </p:ext>
            </p:extLst>
          </p:nvPr>
        </p:nvGraphicFramePr>
        <p:xfrm>
          <a:off x="153299" y="607559"/>
          <a:ext cx="8856663" cy="16961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9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Реализация политики пространственного развития городского округа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0" y="2441906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"Формирование современной комфортной городской среды"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23113"/>
              </p:ext>
            </p:extLst>
          </p:nvPr>
        </p:nvGraphicFramePr>
        <p:xfrm>
          <a:off x="147653" y="2746806"/>
          <a:ext cx="8856663" cy="40510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9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9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Комфортная городская среда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благоустроенных общественных территорий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0533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87773027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Соответствие нормативу обеспеченности парками культуры и отдыха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1256965123"/>
                  </a:ext>
                </a:extLst>
              </a:tr>
              <a:tr h="462845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созданных и благоустроенных парков культуры и отдыха на территории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330541288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разработанных проектов благоустройства общественных территорий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2919725785"/>
                  </a:ext>
                </a:extLst>
              </a:tr>
              <a:tr h="462845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парков культуры и отдыха на территории Московской области, в которых благоустроены зоны для досуга и отдыха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4" marB="0" anchor="ctr"/>
                </a:tc>
                <a:extLst>
                  <a:ext uri="{0D108BD9-81ED-4DB2-BD59-A6C34878D82A}">
                    <a16:rowId xmlns:a16="http://schemas.microsoft.com/office/drawing/2014/main" val="4988609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67939" name="Прямоугольник 2"/>
          <p:cNvSpPr>
            <a:spLocks noChangeArrowheads="1"/>
          </p:cNvSpPr>
          <p:nvPr/>
        </p:nvSpPr>
        <p:spPr bwMode="auto">
          <a:xfrm>
            <a:off x="0" y="255589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"Формирование современной комфортной городской среды"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4530"/>
              </p:ext>
            </p:extLst>
          </p:nvPr>
        </p:nvGraphicFramePr>
        <p:xfrm>
          <a:off x="141288" y="620009"/>
          <a:ext cx="8840788" cy="59728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2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6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0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5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4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Комфортная городская среда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Соответствие внешнего вида ограждений региональным требованиям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Увеличение числа посетителей парков культуры и отдыха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разработанных концепций благоустройства общественных территорий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объектов систем наружного освещения, в отношении которых реализованы мероприятия по устройству и капитальному ремонту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установленных детских игровых площадок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благоустроенных дворовых территорий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Создание условий для обеспечения комфортного проживания жителей в многоквартирных домах Московской области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отремонтированных подъездов в МКД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1937670467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9" marR="5849" marT="5850" marB="0" anchor="ctr"/>
                </a:tc>
                <a:extLst>
                  <a:ext uri="{0D108BD9-81ED-4DB2-BD59-A6C34878D82A}">
                    <a16:rowId xmlns:a16="http://schemas.microsoft.com/office/drawing/2014/main" val="320376632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74083" name="Прямоугольник 2"/>
          <p:cNvSpPr>
            <a:spLocks noChangeArrowheads="1"/>
          </p:cNvSpPr>
          <p:nvPr/>
        </p:nvSpPr>
        <p:spPr bwMode="auto">
          <a:xfrm>
            <a:off x="0" y="215724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"Строительство объектов социальной инфраструктуры"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63100"/>
              </p:ext>
            </p:extLst>
          </p:nvPr>
        </p:nvGraphicFramePr>
        <p:xfrm>
          <a:off x="158750" y="501121"/>
          <a:ext cx="8896349" cy="41897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3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8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7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2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02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2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2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2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2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2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2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2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Строительство (реконструкция) объектов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введенных в эксплуатацию объектов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2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Строительство (реконструкция) объектов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введенных в эксплуатацию объектов общего образования за счет бюджетных средств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2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введенных в эксплуатацию объектов дошкольного образования за счет бюджетных средств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2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введенных в эксплуатацию объектов общего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454071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Строительство (реконструкция) объектов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введенных в эксплуатацию муниципальных стадионов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214345146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6. Строительство (реконструкция) объектов административно-общественного и жилого назначения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введенных в эксплуатацию объектов административного назначения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237104606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39245"/>
              </p:ext>
            </p:extLst>
          </p:nvPr>
        </p:nvGraphicFramePr>
        <p:xfrm>
          <a:off x="158750" y="5029357"/>
          <a:ext cx="8896349" cy="17424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3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8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7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/подпрограммы</a:t>
                      </a:r>
                      <a:endParaRPr lang="ru-RU" sz="102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реализацию основных мероприятий</a:t>
                      </a:r>
                      <a:endParaRPr lang="ru-RU" sz="102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2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</a:t>
                      </a:r>
                      <a:r>
                        <a:rPr lang="ru-RU" sz="102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2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</a:t>
                      </a:r>
                      <a:r>
                        <a:rPr lang="ru-RU" sz="102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2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2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2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2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2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Обеспечение устойчивого сокращения непригодного для проживания жилищного фонда</a:t>
                      </a:r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квадратных метров расселенного аварийного жилищного фонда за счет средств консолидированного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2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Количество квадратных метров расселенного аварийного жилищного фонда за счет внебюджетных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2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2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2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5" marR="6325" marT="63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0" y="472887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"Переселение граждан из аварийного жилищного фонда"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56493"/>
              </p:ext>
            </p:extLst>
          </p:nvPr>
        </p:nvGraphicFramePr>
        <p:xfrm>
          <a:off x="342900" y="927100"/>
          <a:ext cx="8458200" cy="54213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расходов по арендной плате за жилое помещение медицинским работникам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Меры социальной поддержки и их размеры установлены решением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Ступино от 17.09.2020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462/46 и постановлениями администрации городского округа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Ступино от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27.01.2020г № 166-п.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Компенсационные выплаты производятся по одному договору найма жилого помещения вне зависимости от количества лиц, проживающих по одному адресу ежемесячно  за жилое помещение в размере: </a:t>
                      </a: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 территории города Ступино 20 тыс. рублей, но не более суммы арендной платы, предусмотренной договором аренды жилого помещения; </a:t>
                      </a: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на территории сельских населенных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пунктов и поселков Жилево, Малино, Михнево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тыс. рублей, но не более суммы арендной платы, предусмотренной договором аренды жилого помещения. 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6 998,1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780"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расчета размера социальной выплаты установлен постановлением Правительства МО от 25.10.2016 N 790/39 "Об утверждении государственной программы Московской области "Жилище" на 2017-2027 годы".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7 229,8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98700" y="996950"/>
            <a:ext cx="6743700" cy="8302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235305"/>
              </p:ext>
            </p:extLst>
          </p:nvPr>
        </p:nvGraphicFramePr>
        <p:xfrm>
          <a:off x="160338" y="2641600"/>
          <a:ext cx="8834436" cy="332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5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8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4" name="TextBox 1"/>
          <p:cNvSpPr txBox="1">
            <a:spLocks noChangeArrowheads="1"/>
          </p:cNvSpPr>
          <p:nvPr/>
        </p:nvSpPr>
        <p:spPr bwMode="auto">
          <a:xfrm>
            <a:off x="3154363" y="182563"/>
            <a:ext cx="485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262626"/>
                </a:solidFill>
                <a:effectLst>
                  <a:outerShdw blurRad="114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pic>
        <p:nvPicPr>
          <p:cNvPr id="25623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1463"/>
            <a:ext cx="1978025" cy="212248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67048"/>
              </p:ext>
            </p:extLst>
          </p:nvPr>
        </p:nvGraphicFramePr>
        <p:xfrm>
          <a:off x="457200" y="939800"/>
          <a:ext cx="8458200" cy="55768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постановлением Правительства Московской области от 13.02.2013 N 75/5 "О мерах по реализации Закона Московской области "О предоставлении полного государственного обеспечения и дополнительных гарантий по социальной поддержке детям-сиротам и детям, оставшимся без попечения родителей" благоустроенное жилое помещение специализированного жилищного фонда предоставляется однократно по договору найма специализированного жилого помещения детям-сиротам, достигшим возраста 18 лет, а детям-сиротам, которые приобрели полную дееспособность до достижения совершеннолетия, включенным в сводный список детей-сирот, которые подлежат обеспечению жилыми помещениями, в очередном финансовом году, формируемый ежегодно Министерством образования Московской области.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31 853,3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жильём граждан, проживающих в сельской местности, в том числе молодых семей и молодых специалистов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360000" algn="ctr"/>
                      <a:r>
                        <a:rPr lang="ru-RU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 и порядок предоставления социальных выплат установлены </a:t>
                      </a:r>
                      <a:r>
                        <a:rPr lang="ru-RU" sz="105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Правительства МО от 09.10.2018 N 727/36 "О досрочном прекращении реализации государственной программы Московской области "Сельское хозяйство Подмосковья" и утверждении государственной программы Московской области "Сельское хозяйство Подмосковья"</a:t>
                      </a:r>
                      <a:endParaRPr lang="ru-RU" sz="105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29074"/>
              </p:ext>
            </p:extLst>
          </p:nvPr>
        </p:nvGraphicFramePr>
        <p:xfrm>
          <a:off x="405442" y="1287463"/>
          <a:ext cx="8328983" cy="46799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6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оплату жилого помещения и коммунальных услуг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определения размера субсидии установлен Постановлением Правительства РФ от 14.12.2005 N 761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предоставлении субсидий на оплату жилого помещения и коммунальных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услуг».</a:t>
                      </a:r>
                    </a:p>
                    <a:p>
                      <a:pPr marL="17780" marR="0" lvl="0" indent="32512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780" marR="0" lvl="0" indent="32512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предоставляются гражданам в случае, если их расходы на оплату жилого помещения и коммунальных услуг, рассчитанные исходя из размера региональных стандартов нормативной площади жилого помещения, используемой для расчета субсидий, и размера региональных стандартов стоимости жилищно-коммунальных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семьи. При этом для семей со среднедушевым доходом ниже установленного прожиточного минимума максимально допустимая доля расходов уменьшается в соответствии с поправочным коэффициентом, равным отношению среднедушевого дохода семьи к прожиточному минимуму.</a:t>
                      </a:r>
                    </a:p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53 108,7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ChangeArrowheads="1"/>
          </p:cNvSpPr>
          <p:nvPr/>
        </p:nvSpPr>
        <p:spPr bwMode="auto">
          <a:xfrm>
            <a:off x="0" y="1725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38554"/>
              </p:ext>
            </p:extLst>
          </p:nvPr>
        </p:nvGraphicFramePr>
        <p:xfrm>
          <a:off x="409575" y="1144588"/>
          <a:ext cx="8324850" cy="519588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установлены постановлением Правительства Московской области от 26.05.2014г № 378/17: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процентов от среднего размера родительской платы, установленного настоящим постановлением, - на первого ребенка в семье;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процентов от среднего размера родительской платы, установленного настоящим постановлением, - на второго ребенка в семье;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процентов от среднего размера родительской платы, установленного настоящим постановлением, - на третьего ребенка и последующих детей в семье.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33 024,4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4 971</a:t>
                      </a:r>
                      <a:endParaRPr lang="ru-RU" sz="105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проезд к месту учебы и обратно отдельным категориям обучающихся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 и порядок предоставления социальных выплат установлены </a:t>
                      </a:r>
                      <a:r>
                        <a:rPr lang="ru-RU" sz="105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Правительства МО от 09.10.2018 N 727/36 "О досрочном прекращении реализации государственной программы Московской области "Сельское хозяйство Подмосковья" и утверждении государственной программы Московской области "Сельское хозяйство Подмосковья"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разделам и подразделам классификации расходов бюджетов за 2021 год (тыс. руб.)</a:t>
            </a:r>
            <a:endParaRPr lang="ru-RU" alt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1217"/>
              </p:ext>
            </p:extLst>
          </p:nvPr>
        </p:nvGraphicFramePr>
        <p:xfrm>
          <a:off x="88633" y="725334"/>
          <a:ext cx="8946189" cy="583897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21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896 858,9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737 561,1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257 786,4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241 118,3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592 698,1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455 202,4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86 831,6</a:t>
                      </a: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50 383,1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583 805,5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552 918,1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110 181,1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456 918,0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426 771,0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11 948,4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разделам и подразделам классификации расходов бюджетов за 2021 год (тыс. руб.)</a:t>
            </a:r>
            <a:endParaRPr lang="ru-RU" alt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54646"/>
              </p:ext>
            </p:extLst>
          </p:nvPr>
        </p:nvGraphicFramePr>
        <p:xfrm>
          <a:off x="123137" y="725334"/>
          <a:ext cx="8880475" cy="58425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20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1 067 087,1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826 530,9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90 930,8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68 780,3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267 227,6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103 426,6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708 928,7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654 324,0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395 887,3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394 910,3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395 887,3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394 910,3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3 175 204,8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3 116 033,2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1 197 887,7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1 175 297,3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1 574 933,3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1 542 310,5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267 186,8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264 613,9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104 577,5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103 629,4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30 619,5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496 643,6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495 696,5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496 643,6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495 696,5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151 250,9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139 640,4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16 996,7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16 130,9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57 754,3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76 499,9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70 347,5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356 825,9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348 910,0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356 825,9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348 910,0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18 333,7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0D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90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1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7 237 555,5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6 713 239,7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7538"/>
            <a:ext cx="91440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об общественно значимых проектах, </a:t>
            </a:r>
            <a:endParaRPr lang="ru-RU" alt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реализуемых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на территории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городского округа Ступино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87160"/>
              </p:ext>
            </p:extLst>
          </p:nvPr>
        </p:nvGraphicFramePr>
        <p:xfrm>
          <a:off x="233362" y="946261"/>
          <a:ext cx="8677275" cy="492441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5485">
                  <a:extLst>
                    <a:ext uri="{9D8B030D-6E8A-4147-A177-3AD203B41FA5}">
                      <a16:colId xmlns:a16="http://schemas.microsoft.com/office/drawing/2014/main" val="130117637"/>
                    </a:ext>
                  </a:extLst>
                </a:gridCol>
                <a:gridCol w="970375">
                  <a:extLst>
                    <a:ext uri="{9D8B030D-6E8A-4147-A177-3AD203B41FA5}">
                      <a16:colId xmlns:a16="http://schemas.microsoft.com/office/drawing/2014/main" val="1786820142"/>
                    </a:ext>
                  </a:extLst>
                </a:gridCol>
                <a:gridCol w="897335">
                  <a:extLst>
                    <a:ext uri="{9D8B030D-6E8A-4147-A177-3AD203B41FA5}">
                      <a16:colId xmlns:a16="http://schemas.microsoft.com/office/drawing/2014/main" val="3765295463"/>
                    </a:ext>
                  </a:extLst>
                </a:gridCol>
                <a:gridCol w="950228">
                  <a:extLst>
                    <a:ext uri="{9D8B030D-6E8A-4147-A177-3AD203B41FA5}">
                      <a16:colId xmlns:a16="http://schemas.microsoft.com/office/drawing/2014/main" val="1286886421"/>
                    </a:ext>
                  </a:extLst>
                </a:gridCol>
                <a:gridCol w="1406926">
                  <a:extLst>
                    <a:ext uri="{9D8B030D-6E8A-4147-A177-3AD203B41FA5}">
                      <a16:colId xmlns:a16="http://schemas.microsoft.com/office/drawing/2014/main" val="3585652792"/>
                    </a:ext>
                  </a:extLst>
                </a:gridCol>
                <a:gridCol w="1406926">
                  <a:extLst>
                    <a:ext uri="{9D8B030D-6E8A-4147-A177-3AD203B41FA5}">
                      <a16:colId xmlns:a16="http://schemas.microsoft.com/office/drawing/2014/main" val="2426744546"/>
                    </a:ext>
                  </a:extLst>
                </a:gridCol>
              </a:tblGrid>
              <a:tr h="6130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назначение на 2021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2021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плановых назначений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 в эксплуатацию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проекта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80364"/>
                  </a:ext>
                </a:extLst>
              </a:tr>
              <a:tr h="6596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детского сада на 250 мест по адресу: Московская область,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Ступино,мкр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Дубки, ул.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Службина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11 270,0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местами в дошкольных организациях всех нуждающихся детей в возрасте от 2 месяцев до 7 лет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6095"/>
                  </a:ext>
                </a:extLst>
              </a:tr>
              <a:tr h="659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школы на 550 мест по адресу: Московская область, Ступинский район,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Ступино, квартал «Надежда»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14 848,1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14 848,1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односменного режима обучения в 1-11 классах общеобразовательных организаций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71721"/>
                  </a:ext>
                </a:extLst>
              </a:tr>
              <a:tr h="659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школы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825 мест по адресу: Московская область, г. Ступино, </a:t>
                      </a:r>
                      <a:r>
                        <a:rPr lang="ru-RU" sz="11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«Юго-Западный»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односменного режима обучения в 1-11 классах общеобразовательных организаций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02688"/>
                  </a:ext>
                </a:extLst>
              </a:tr>
              <a:tr h="659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еконструкция стадиона «Металлург» г. Ступино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обеспеченности жителей городского округа основными типами спортивной инфраструктуры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6237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5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stupinoadm.ru/export/sites/stupinoadm/news/.galleries/images/admin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550" y="525463"/>
            <a:ext cx="3644900" cy="247173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2600" y="3120539"/>
            <a:ext cx="8178800" cy="3708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38100" dir="18900000" algn="bl" rotWithShape="0">
              <a:prstClr val="black">
                <a:alpha val="5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Финансовое управление администрации городского округа Ступино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142800, Московская область, г. Ступино, ул. Андропова, д.43а/2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Телефон: 8(496) 644-13-57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Адрес электронной почты: 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stup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_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fu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@</a:t>
            </a:r>
            <a:r>
              <a:rPr lang="en-US" sz="1400" u="sng" dirty="0">
                <a:latin typeface="Arial" charset="0"/>
                <a:cs typeface="Arial" charset="0"/>
                <a:hlinkClick r:id="rId4"/>
              </a:rPr>
              <a:t>mail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.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ru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 Время работы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Понедельник – </a:t>
            </a:r>
            <a:r>
              <a:rPr lang="ru-RU" sz="1400" dirty="0" smtClean="0">
                <a:latin typeface="Arial" charset="0"/>
                <a:cs typeface="Arial" charset="0"/>
              </a:rPr>
              <a:t>четверг  </a:t>
            </a:r>
            <a:r>
              <a:rPr lang="ru-RU" sz="1400" dirty="0">
                <a:latin typeface="Arial" charset="0"/>
                <a:cs typeface="Arial" charset="0"/>
              </a:rPr>
              <a:t>с 9-00 до 18-00</a:t>
            </a:r>
            <a:r>
              <a:rPr lang="ru-RU" sz="1400" dirty="0" smtClean="0">
                <a:latin typeface="Arial" charset="0"/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sz="1400" dirty="0" smtClean="0">
                <a:latin typeface="Arial" charset="0"/>
                <a:cs typeface="Arial" charset="0"/>
              </a:rPr>
              <a:t>Пятница с </a:t>
            </a: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dirty="0" smtClean="0">
                <a:latin typeface="Arial" charset="0"/>
                <a:cs typeface="Arial" charset="0"/>
              </a:rPr>
              <a:t>9-00 до 17-00;</a:t>
            </a:r>
            <a:r>
              <a:rPr lang="ru-RU" sz="1400" dirty="0">
                <a:latin typeface="Arial" charset="0"/>
                <a:cs typeface="Arial" charset="0"/>
              </a:rPr>
              <a:t/>
            </a:r>
            <a:br>
              <a:rPr lang="ru-RU" sz="1400" dirty="0">
                <a:latin typeface="Arial" charset="0"/>
                <a:cs typeface="Arial" charset="0"/>
              </a:rPr>
            </a:br>
            <a:r>
              <a:rPr lang="ru-RU" sz="1400" dirty="0">
                <a:latin typeface="Arial" charset="0"/>
                <a:cs typeface="Arial" charset="0"/>
              </a:rPr>
              <a:t>Перерыв с 13-00 до </a:t>
            </a:r>
            <a:r>
              <a:rPr lang="ru-RU" sz="1400" dirty="0" smtClean="0">
                <a:latin typeface="Arial" charset="0"/>
                <a:cs typeface="Arial" charset="0"/>
              </a:rPr>
              <a:t>13-45;</a:t>
            </a:r>
            <a:r>
              <a:rPr lang="ru-RU" sz="1400" dirty="0">
                <a:latin typeface="Arial" charset="0"/>
                <a:cs typeface="Arial" charset="0"/>
              </a:rPr>
              <a:t> </a:t>
            </a:r>
            <a:br>
              <a:rPr lang="ru-RU" sz="1400" dirty="0">
                <a:latin typeface="Arial" charset="0"/>
                <a:cs typeface="Arial" charset="0"/>
              </a:rPr>
            </a:br>
            <a:r>
              <a:rPr lang="ru-RU" sz="1400" dirty="0">
                <a:latin typeface="Arial" charset="0"/>
                <a:cs typeface="Arial" charset="0"/>
              </a:rPr>
              <a:t>Суббота, воскресенье – выходной.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День и время личного приема: 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Каждый понедельник</a:t>
            </a:r>
            <a:r>
              <a:rPr lang="ru-RU" sz="1400" b="1" dirty="0">
                <a:latin typeface="Arial" charset="0"/>
                <a:cs typeface="Arial" charset="0"/>
              </a:rPr>
              <a:t> </a:t>
            </a:r>
            <a:r>
              <a:rPr lang="ru-RU" sz="1400" dirty="0">
                <a:latin typeface="Arial" charset="0"/>
                <a:cs typeface="Arial" charset="0"/>
              </a:rPr>
              <a:t>с 15.00 до 18.00 час.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здание администрации района, </a:t>
            </a:r>
            <a:r>
              <a:rPr lang="ru-RU" sz="1400" dirty="0" err="1">
                <a:latin typeface="Arial" charset="0"/>
                <a:cs typeface="Arial" charset="0"/>
              </a:rPr>
              <a:t>каб</a:t>
            </a:r>
            <a:r>
              <a:rPr lang="ru-RU" sz="1400" dirty="0">
                <a:latin typeface="Arial" charset="0"/>
                <a:cs typeface="Arial" charset="0"/>
              </a:rPr>
              <a:t>. №309, </a:t>
            </a:r>
            <a:r>
              <a:rPr lang="ru-RU" sz="1400" i="1" dirty="0">
                <a:latin typeface="Arial" charset="0"/>
                <a:cs typeface="Arial" charset="0"/>
              </a:rPr>
              <a:t>телефон</a:t>
            </a:r>
            <a:r>
              <a:rPr lang="ru-RU" sz="1400" b="1" i="1" dirty="0">
                <a:latin typeface="Arial" charset="0"/>
                <a:cs typeface="Arial" charset="0"/>
              </a:rPr>
              <a:t>:</a:t>
            </a:r>
            <a:r>
              <a:rPr lang="ru-RU" sz="1400" dirty="0">
                <a:latin typeface="Arial" charset="0"/>
                <a:cs typeface="Arial" charset="0"/>
              </a:rPr>
              <a:t>8(496) 644-13-57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"Горячая</a:t>
            </a: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линия":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2-й и 4-й понедельники</a:t>
            </a:r>
            <a:r>
              <a:rPr lang="ru-RU" sz="1400" b="1" dirty="0">
                <a:latin typeface="Arial" charset="0"/>
                <a:cs typeface="Arial" charset="0"/>
              </a:rPr>
              <a:t> </a:t>
            </a:r>
            <a:r>
              <a:rPr lang="ru-RU" sz="1400" dirty="0">
                <a:latin typeface="Arial" charset="0"/>
                <a:cs typeface="Arial" charset="0"/>
              </a:rPr>
              <a:t>с 16.00 до 17.00</a:t>
            </a:r>
          </a:p>
          <a:p>
            <a:pPr algn="ctr">
              <a:defRPr/>
            </a:pPr>
            <a:r>
              <a:rPr lang="ru-RU" sz="1400" i="1" dirty="0">
                <a:latin typeface="Arial" charset="0"/>
                <a:cs typeface="Arial" charset="0"/>
              </a:rPr>
              <a:t>телефон</a:t>
            </a:r>
            <a:r>
              <a:rPr lang="ru-RU" sz="1400" b="1" i="1" dirty="0">
                <a:latin typeface="Arial" charset="0"/>
                <a:cs typeface="Arial" charset="0"/>
              </a:rPr>
              <a:t>:</a:t>
            </a:r>
            <a:r>
              <a:rPr lang="ru-RU" sz="1400" dirty="0">
                <a:latin typeface="Arial" charset="0"/>
                <a:cs typeface="Arial" charset="0"/>
              </a:rPr>
              <a:t>8(496) 642-21-69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8(496) 642-69-83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31800" y="3287713"/>
            <a:ext cx="8458200" cy="23812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i="1" smtClean="0"/>
          </a:p>
          <a:p>
            <a:pPr eaLnBrk="1" hangingPunct="1"/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учреждений социальной сферы (образования, культуры, физкультуры и спорта и др.) и органов местного самоуправления;</a:t>
            </a:r>
          </a:p>
          <a:p>
            <a:pPr eaLnBrk="1" hangingPunct="1"/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pPr eaLnBrk="1" hangingPunct="1"/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pPr eaLnBrk="1" hangingPunct="1"/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476250" y="914400"/>
            <a:ext cx="84582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это средства, выплачиваемые из бюджета на реализацию расходных обязательств муниципального образования,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pic>
        <p:nvPicPr>
          <p:cNvPr id="20485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962650"/>
            <a:ext cx="803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938838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5981700"/>
            <a:ext cx="7461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981700"/>
            <a:ext cx="7953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5926138"/>
            <a:ext cx="8842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915025"/>
            <a:ext cx="10779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676275" y="80963"/>
            <a:ext cx="7845425" cy="93821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бюджета городского округа Ступино</a:t>
            </a:r>
          </a:p>
        </p:txBody>
      </p:sp>
      <p:pic>
        <p:nvPicPr>
          <p:cNvPr id="22531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211263"/>
            <a:ext cx="7175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201738"/>
            <a:ext cx="6477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211263"/>
            <a:ext cx="719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201738"/>
            <a:ext cx="7207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1201738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92213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0173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01738"/>
            <a:ext cx="717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7792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8" descr="СМ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219200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9" descr="Соц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201738"/>
            <a:ext cx="7889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21"/>
          <p:cNvSpPr txBox="1">
            <a:spLocks noChangeArrowheads="1"/>
          </p:cNvSpPr>
          <p:nvPr/>
        </p:nvSpPr>
        <p:spPr bwMode="auto">
          <a:xfrm>
            <a:off x="90488" y="1920875"/>
            <a:ext cx="1079500" cy="3683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Общегосударст-венные вопрос</a:t>
            </a: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ы</a:t>
            </a:r>
          </a:p>
        </p:txBody>
      </p:sp>
      <p:sp>
        <p:nvSpPr>
          <p:cNvPr id="22543" name="Text Box 26"/>
          <p:cNvSpPr txBox="1">
            <a:spLocks noChangeArrowheads="1"/>
          </p:cNvSpPr>
          <p:nvPr/>
        </p:nvSpPr>
        <p:spPr bwMode="auto">
          <a:xfrm>
            <a:off x="676275" y="24336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2544" name="Text Box 28"/>
          <p:cNvSpPr txBox="1">
            <a:spLocks noChangeArrowheads="1"/>
          </p:cNvSpPr>
          <p:nvPr/>
        </p:nvSpPr>
        <p:spPr bwMode="auto">
          <a:xfrm>
            <a:off x="1608138" y="1925638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22545" name="Text Box 33"/>
          <p:cNvSpPr txBox="1">
            <a:spLocks noChangeArrowheads="1"/>
          </p:cNvSpPr>
          <p:nvPr/>
        </p:nvSpPr>
        <p:spPr bwMode="auto">
          <a:xfrm>
            <a:off x="2276475" y="2501900"/>
            <a:ext cx="1214438" cy="5064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22546" name="Text Box 36"/>
          <p:cNvSpPr txBox="1">
            <a:spLocks noChangeArrowheads="1"/>
          </p:cNvSpPr>
          <p:nvPr/>
        </p:nvSpPr>
        <p:spPr bwMode="auto">
          <a:xfrm>
            <a:off x="3057525" y="1933575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22547" name="Text Box 39"/>
          <p:cNvSpPr txBox="1">
            <a:spLocks noChangeArrowheads="1"/>
          </p:cNvSpPr>
          <p:nvPr/>
        </p:nvSpPr>
        <p:spPr bwMode="auto">
          <a:xfrm>
            <a:off x="3854450" y="2501900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Культура, кинематография</a:t>
            </a:r>
          </a:p>
        </p:txBody>
      </p:sp>
      <p:sp>
        <p:nvSpPr>
          <p:cNvPr id="22548" name="Text Box 42"/>
          <p:cNvSpPr txBox="1">
            <a:spLocks noChangeArrowheads="1"/>
          </p:cNvSpPr>
          <p:nvPr/>
        </p:nvSpPr>
        <p:spPr bwMode="auto">
          <a:xfrm>
            <a:off x="4716463" y="1920875"/>
            <a:ext cx="1150937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22549" name="Text Box 43"/>
          <p:cNvSpPr txBox="1">
            <a:spLocks noChangeArrowheads="1"/>
          </p:cNvSpPr>
          <p:nvPr/>
        </p:nvSpPr>
        <p:spPr bwMode="auto">
          <a:xfrm>
            <a:off x="5457825" y="2543175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22550" name="Text Box 46"/>
          <p:cNvSpPr txBox="1">
            <a:spLocks noChangeArrowheads="1"/>
          </p:cNvSpPr>
          <p:nvPr/>
        </p:nvSpPr>
        <p:spPr bwMode="auto">
          <a:xfrm>
            <a:off x="6273800" y="1920875"/>
            <a:ext cx="129698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22551" name="Text Box 48"/>
          <p:cNvSpPr txBox="1">
            <a:spLocks noChangeArrowheads="1"/>
          </p:cNvSpPr>
          <p:nvPr/>
        </p:nvSpPr>
        <p:spPr bwMode="auto">
          <a:xfrm>
            <a:off x="7129463" y="2501900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2552" name="Text Box 50"/>
          <p:cNvSpPr txBox="1">
            <a:spLocks noChangeArrowheads="1"/>
          </p:cNvSpPr>
          <p:nvPr/>
        </p:nvSpPr>
        <p:spPr bwMode="auto">
          <a:xfrm>
            <a:off x="7885113" y="1920875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solidFill>
            <a:srgbClr val="3EB9A5"/>
          </a:solidFill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288" y="4165600"/>
            <a:ext cx="4252912" cy="1601788"/>
          </a:xfrm>
          <a:prstGeom prst="rect">
            <a:avLst/>
          </a:prstGeom>
          <a:solidFill>
            <a:srgbClr val="EDDACC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общее образование;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6613" y="4165600"/>
            <a:ext cx="4200525" cy="1447800"/>
          </a:xfrm>
          <a:prstGeom prst="rect">
            <a:avLst/>
          </a:prstGeom>
          <a:solidFill>
            <a:srgbClr val="EDDACC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eaLnBrk="1" hangingPunct="1">
              <a:defRPr/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509588" y="1681163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41425" y="1681163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952625" y="1677988"/>
            <a:ext cx="0" cy="25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6238" y="17145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490913" y="1716088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303713" y="1708150"/>
            <a:ext cx="0" cy="79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184775" y="1738313"/>
            <a:ext cx="0" cy="182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032500" y="1708150"/>
            <a:ext cx="0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808788" y="1719263"/>
            <a:ext cx="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2551" idx="0"/>
          </p:cNvCxnSpPr>
          <p:nvPr/>
        </p:nvCxnSpPr>
        <p:spPr>
          <a:xfrm>
            <a:off x="7777163" y="1671638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347075" y="1671638"/>
            <a:ext cx="0" cy="249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738" y="2592388"/>
            <a:ext cx="571500" cy="377825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93738" y="2565400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849563" y="189706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10063" y="1916113"/>
            <a:ext cx="1439862" cy="70008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2763" y="2938463"/>
            <a:ext cx="1503362" cy="650875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/>
          <a:srcRect l="1814" r="-1814"/>
          <a:stretch/>
        </p:blipFill>
        <p:spPr bwMode="auto">
          <a:xfrm>
            <a:off x="5849938" y="2597150"/>
            <a:ext cx="1189037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/>
          <a:srcRect l="11333" r="10349"/>
          <a:stretch/>
        </p:blipFill>
        <p:spPr bwMode="auto">
          <a:xfrm>
            <a:off x="5849938" y="908050"/>
            <a:ext cx="1169987" cy="14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563" name="TextBox 9"/>
          <p:cNvSpPr txBox="1">
            <a:spLocks noChangeArrowheads="1"/>
          </p:cNvSpPr>
          <p:nvPr/>
        </p:nvSpPr>
        <p:spPr bwMode="auto">
          <a:xfrm rot="838073">
            <a:off x="4486275" y="305911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23564" name="TextBox 10"/>
          <p:cNvSpPr txBox="1">
            <a:spLocks noChangeArrowheads="1"/>
          </p:cNvSpPr>
          <p:nvPr/>
        </p:nvSpPr>
        <p:spPr bwMode="auto">
          <a:xfrm rot="-1006914">
            <a:off x="4433888" y="2058988"/>
            <a:ext cx="1281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6125" y="2571750"/>
            <a:ext cx="1939925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расходов над доходами  принимается решение об источниках покрытия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125" y="984250"/>
            <a:ext cx="1939925" cy="13858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4575175"/>
            <a:ext cx="8856662" cy="1736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Долговым обязательством, входящим в структуру муниципального долга городского округа Ступино в 2018 году являлись кредиты, полученные  от кредитных организаций. Учет и регистрация муниципальных долговых обязательств осуществляется в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муниципальной долговой книге.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23568" name="TextBox 7"/>
          <p:cNvSpPr txBox="1">
            <a:spLocks noChangeArrowheads="1"/>
          </p:cNvSpPr>
          <p:nvPr/>
        </p:nvSpPr>
        <p:spPr bwMode="auto">
          <a:xfrm>
            <a:off x="3074988" y="4183063"/>
            <a:ext cx="251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23569" name="Заголовок 1"/>
          <p:cNvSpPr>
            <a:spLocks noGrp="1"/>
          </p:cNvSpPr>
          <p:nvPr>
            <p:ph type="title"/>
          </p:nvPr>
        </p:nvSpPr>
        <p:spPr bwMode="auto">
          <a:xfrm>
            <a:off x="230188" y="-107950"/>
            <a:ext cx="8458200" cy="887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(-) профицит (+) бюджета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33327</TotalTime>
  <Words>13842</Words>
  <Application>Microsoft Office PowerPoint</Application>
  <PresentationFormat>Экран (4:3)</PresentationFormat>
  <Paragraphs>3434</Paragraphs>
  <Slides>66</Slides>
  <Notes>58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4" baseType="lpstr">
      <vt:lpstr>黑体</vt:lpstr>
      <vt:lpstr>Arial</vt:lpstr>
      <vt:lpstr>Calibri</vt:lpstr>
      <vt:lpstr>Times New Roman</vt:lpstr>
      <vt:lpstr>Wingdings</vt:lpstr>
      <vt:lpstr>Wingdings 2</vt:lpstr>
      <vt:lpstr>1_Тема Office</vt:lpstr>
      <vt:lpstr>Диаграмма Microsoft Excel</vt:lpstr>
      <vt:lpstr>Презентация PowerPoint</vt:lpstr>
      <vt:lpstr>Что такое «Бюджет для граждан»?</vt:lpstr>
      <vt:lpstr>Презентация PowerPoint</vt:lpstr>
      <vt:lpstr>Основные понятия</vt:lpstr>
      <vt:lpstr>Доходы бюджета </vt:lpstr>
      <vt:lpstr>Презентация PowerPoint</vt:lpstr>
      <vt:lpstr>Расходы бюджета </vt:lpstr>
      <vt:lpstr>Направления расходов бюджета городского округа Ступино</vt:lpstr>
      <vt:lpstr>Дефицит (-) профицит (+)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</dc:creator>
  <cp:lastModifiedBy>Татьяна</cp:lastModifiedBy>
  <cp:revision>1683</cp:revision>
  <cp:lastPrinted>2022-03-31T11:28:45Z</cp:lastPrinted>
  <dcterms:modified xsi:type="dcterms:W3CDTF">2022-04-01T07:45:30Z</dcterms:modified>
</cp:coreProperties>
</file>